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58" r:id="rId4"/>
    <p:sldId id="259" r:id="rId5"/>
    <p:sldId id="263" r:id="rId6"/>
    <p:sldId id="261" r:id="rId7"/>
    <p:sldId id="262" r:id="rId8"/>
    <p:sldId id="264" r:id="rId9"/>
    <p:sldId id="26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AE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7" autoAdjust="0"/>
    <p:restoredTop sz="94701" autoAdjust="0"/>
  </p:normalViewPr>
  <p:slideViewPr>
    <p:cSldViewPr snapToGrid="0" snapToObjects="1">
      <p:cViewPr varScale="1">
        <p:scale>
          <a:sx n="63" d="100"/>
          <a:sy n="63" d="100"/>
        </p:scale>
        <p:origin x="1380"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E7F5CA42-C5B7-E24C-91FD-1041FC6DA873}"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E5B46-DEDE-B24B-98F0-90876B11E904}" type="slidenum">
              <a:rPr lang="en-US" smtClean="0"/>
              <a:t>‹#›</a:t>
            </a:fld>
            <a:endParaRPr lang="en-US"/>
          </a:p>
        </p:txBody>
      </p:sp>
    </p:spTree>
    <p:extLst>
      <p:ext uri="{BB962C8B-B14F-4D97-AF65-F5344CB8AC3E}">
        <p14:creationId xmlns:p14="http://schemas.microsoft.com/office/powerpoint/2010/main" val="3673139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7F5CA42-C5B7-E24C-91FD-1041FC6DA873}"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E5B46-DEDE-B24B-98F0-90876B11E904}" type="slidenum">
              <a:rPr lang="en-US" smtClean="0"/>
              <a:t>‹#›</a:t>
            </a:fld>
            <a:endParaRPr lang="en-US"/>
          </a:p>
        </p:txBody>
      </p:sp>
    </p:spTree>
    <p:extLst>
      <p:ext uri="{BB962C8B-B14F-4D97-AF65-F5344CB8AC3E}">
        <p14:creationId xmlns:p14="http://schemas.microsoft.com/office/powerpoint/2010/main" val="2115633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7F5CA42-C5B7-E24C-91FD-1041FC6DA873}"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E5B46-DEDE-B24B-98F0-90876B11E904}" type="slidenum">
              <a:rPr lang="en-US" smtClean="0"/>
              <a:t>‹#›</a:t>
            </a:fld>
            <a:endParaRPr lang="en-US"/>
          </a:p>
        </p:txBody>
      </p:sp>
    </p:spTree>
    <p:extLst>
      <p:ext uri="{BB962C8B-B14F-4D97-AF65-F5344CB8AC3E}">
        <p14:creationId xmlns:p14="http://schemas.microsoft.com/office/powerpoint/2010/main" val="1355536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7F5CA42-C5B7-E24C-91FD-1041FC6DA873}"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E5B46-DEDE-B24B-98F0-90876B11E904}" type="slidenum">
              <a:rPr lang="en-US" smtClean="0"/>
              <a:t>‹#›</a:t>
            </a:fld>
            <a:endParaRPr lang="en-US"/>
          </a:p>
        </p:txBody>
      </p:sp>
    </p:spTree>
    <p:extLst>
      <p:ext uri="{BB962C8B-B14F-4D97-AF65-F5344CB8AC3E}">
        <p14:creationId xmlns:p14="http://schemas.microsoft.com/office/powerpoint/2010/main" val="1123859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7F5CA42-C5B7-E24C-91FD-1041FC6DA873}"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E5B46-DEDE-B24B-98F0-90876B11E904}" type="slidenum">
              <a:rPr lang="en-US" smtClean="0"/>
              <a:t>‹#›</a:t>
            </a:fld>
            <a:endParaRPr lang="en-US"/>
          </a:p>
        </p:txBody>
      </p:sp>
    </p:spTree>
    <p:extLst>
      <p:ext uri="{BB962C8B-B14F-4D97-AF65-F5344CB8AC3E}">
        <p14:creationId xmlns:p14="http://schemas.microsoft.com/office/powerpoint/2010/main" val="3609342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E7F5CA42-C5B7-E24C-91FD-1041FC6DA873}"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4E5B46-DEDE-B24B-98F0-90876B11E904}" type="slidenum">
              <a:rPr lang="en-US" smtClean="0"/>
              <a:t>‹#›</a:t>
            </a:fld>
            <a:endParaRPr lang="en-US"/>
          </a:p>
        </p:txBody>
      </p:sp>
    </p:spTree>
    <p:extLst>
      <p:ext uri="{BB962C8B-B14F-4D97-AF65-F5344CB8AC3E}">
        <p14:creationId xmlns:p14="http://schemas.microsoft.com/office/powerpoint/2010/main" val="3466666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E7F5CA42-C5B7-E24C-91FD-1041FC6DA873}"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4E5B46-DEDE-B24B-98F0-90876B11E904}" type="slidenum">
              <a:rPr lang="en-US" smtClean="0"/>
              <a:t>‹#›</a:t>
            </a:fld>
            <a:endParaRPr lang="en-US"/>
          </a:p>
        </p:txBody>
      </p:sp>
    </p:spTree>
    <p:extLst>
      <p:ext uri="{BB962C8B-B14F-4D97-AF65-F5344CB8AC3E}">
        <p14:creationId xmlns:p14="http://schemas.microsoft.com/office/powerpoint/2010/main" val="2496778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E7F5CA42-C5B7-E24C-91FD-1041FC6DA873}"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4E5B46-DEDE-B24B-98F0-90876B11E904}" type="slidenum">
              <a:rPr lang="en-US" smtClean="0"/>
              <a:t>‹#›</a:t>
            </a:fld>
            <a:endParaRPr lang="en-US"/>
          </a:p>
        </p:txBody>
      </p:sp>
    </p:spTree>
    <p:extLst>
      <p:ext uri="{BB962C8B-B14F-4D97-AF65-F5344CB8AC3E}">
        <p14:creationId xmlns:p14="http://schemas.microsoft.com/office/powerpoint/2010/main" val="1290130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F5CA42-C5B7-E24C-91FD-1041FC6DA873}"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4E5B46-DEDE-B24B-98F0-90876B11E904}" type="slidenum">
              <a:rPr lang="en-US" smtClean="0"/>
              <a:t>‹#›</a:t>
            </a:fld>
            <a:endParaRPr lang="en-US"/>
          </a:p>
        </p:txBody>
      </p:sp>
    </p:spTree>
    <p:extLst>
      <p:ext uri="{BB962C8B-B14F-4D97-AF65-F5344CB8AC3E}">
        <p14:creationId xmlns:p14="http://schemas.microsoft.com/office/powerpoint/2010/main" val="407366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7F5CA42-C5B7-E24C-91FD-1041FC6DA873}"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4E5B46-DEDE-B24B-98F0-90876B11E904}" type="slidenum">
              <a:rPr lang="en-US" smtClean="0"/>
              <a:t>‹#›</a:t>
            </a:fld>
            <a:endParaRPr lang="en-US"/>
          </a:p>
        </p:txBody>
      </p:sp>
    </p:spTree>
    <p:extLst>
      <p:ext uri="{BB962C8B-B14F-4D97-AF65-F5344CB8AC3E}">
        <p14:creationId xmlns:p14="http://schemas.microsoft.com/office/powerpoint/2010/main" val="607581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7F5CA42-C5B7-E24C-91FD-1041FC6DA873}"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4E5B46-DEDE-B24B-98F0-90876B11E904}" type="slidenum">
              <a:rPr lang="en-US" smtClean="0"/>
              <a:t>‹#›</a:t>
            </a:fld>
            <a:endParaRPr lang="en-US"/>
          </a:p>
        </p:txBody>
      </p:sp>
    </p:spTree>
    <p:extLst>
      <p:ext uri="{BB962C8B-B14F-4D97-AF65-F5344CB8AC3E}">
        <p14:creationId xmlns:p14="http://schemas.microsoft.com/office/powerpoint/2010/main" val="3696944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5CA42-C5B7-E24C-91FD-1041FC6DA873}" type="datetimeFigureOut">
              <a:rPr lang="en-US" smtClean="0"/>
              <a:t>9/1/2021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4E5B46-DEDE-B24B-98F0-90876B11E904}" type="slidenum">
              <a:rPr lang="en-US" smtClean="0"/>
              <a:t>‹#›</a:t>
            </a:fld>
            <a:endParaRPr lang="en-US"/>
          </a:p>
        </p:txBody>
      </p:sp>
    </p:spTree>
    <p:extLst>
      <p:ext uri="{BB962C8B-B14F-4D97-AF65-F5344CB8AC3E}">
        <p14:creationId xmlns:p14="http://schemas.microsoft.com/office/powerpoint/2010/main" val="1255352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alpha val="28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0147" y="892927"/>
            <a:ext cx="8229600" cy="3090862"/>
          </a:xfrm>
        </p:spPr>
        <p:txBody>
          <a:bodyPr>
            <a:normAutofit/>
          </a:bodyPr>
          <a:lstStyle/>
          <a:p>
            <a:r>
              <a:rPr lang="en-US" sz="5400" b="1" dirty="0" err="1">
                <a:solidFill>
                  <a:srgbClr val="008000"/>
                </a:solidFill>
              </a:rPr>
              <a:t>C</a:t>
            </a:r>
            <a:r>
              <a:rPr lang="en-US" sz="5400" b="1" dirty="0" err="1">
                <a:solidFill>
                  <a:srgbClr val="B6AE12"/>
                </a:solidFill>
              </a:rPr>
              <a:t>o</a:t>
            </a:r>
            <a:r>
              <a:rPr lang="en-US" sz="5400" b="1" dirty="0" err="1">
                <a:solidFill>
                  <a:srgbClr val="FF6600"/>
                </a:solidFill>
              </a:rPr>
              <a:t>l</a:t>
            </a:r>
            <a:r>
              <a:rPr lang="en-US" sz="5400" b="1" dirty="0" err="1">
                <a:solidFill>
                  <a:srgbClr val="FF0000"/>
                </a:solidFill>
              </a:rPr>
              <a:t>o</a:t>
            </a:r>
            <a:r>
              <a:rPr lang="en-US" sz="5400" b="1" dirty="0" err="1">
                <a:solidFill>
                  <a:srgbClr val="660066"/>
                </a:solidFill>
              </a:rPr>
              <a:t>u</a:t>
            </a:r>
            <a:r>
              <a:rPr lang="en-US" sz="5400" b="1" dirty="0" err="1">
                <a:solidFill>
                  <a:schemeClr val="tx2">
                    <a:lumMod val="75000"/>
                  </a:schemeClr>
                </a:solidFill>
              </a:rPr>
              <a:t>r</a:t>
            </a:r>
            <a:r>
              <a:rPr lang="en-US" sz="5400" b="1" dirty="0"/>
              <a:t> </a:t>
            </a:r>
            <a:r>
              <a:rPr lang="en-US" sz="5400" b="1" dirty="0">
                <a:solidFill>
                  <a:srgbClr val="0000FF"/>
                </a:solidFill>
              </a:rPr>
              <a:t>T</a:t>
            </a:r>
            <a:r>
              <a:rPr lang="en-US" sz="5400" b="1" dirty="0">
                <a:solidFill>
                  <a:srgbClr val="008000"/>
                </a:solidFill>
              </a:rPr>
              <a:t>h</a:t>
            </a:r>
            <a:r>
              <a:rPr lang="en-US" sz="5400" b="1" dirty="0">
                <a:solidFill>
                  <a:srgbClr val="B6AE12"/>
                </a:solidFill>
              </a:rPr>
              <a:t>e</a:t>
            </a:r>
            <a:r>
              <a:rPr lang="en-US" sz="5400" b="1" dirty="0">
                <a:solidFill>
                  <a:srgbClr val="FF6600"/>
                </a:solidFill>
              </a:rPr>
              <a:t>o</a:t>
            </a:r>
            <a:r>
              <a:rPr lang="en-US" sz="5400" b="1" dirty="0">
                <a:solidFill>
                  <a:srgbClr val="FF0000"/>
                </a:solidFill>
              </a:rPr>
              <a:t>r</a:t>
            </a:r>
            <a:r>
              <a:rPr lang="en-US" sz="5400" b="1" dirty="0">
                <a:solidFill>
                  <a:srgbClr val="660066"/>
                </a:solidFill>
              </a:rPr>
              <a:t>y</a:t>
            </a:r>
            <a:br>
              <a:rPr lang="en-US" b="1" dirty="0">
                <a:solidFill>
                  <a:srgbClr val="660066"/>
                </a:solidFill>
              </a:rPr>
            </a:br>
            <a:br>
              <a:rPr lang="en-US" b="1" dirty="0">
                <a:solidFill>
                  <a:srgbClr val="660066"/>
                </a:solidFill>
              </a:rPr>
            </a:br>
            <a:r>
              <a:rPr lang="en-US" b="1" dirty="0">
                <a:solidFill>
                  <a:srgbClr val="FF0000"/>
                </a:solidFill>
              </a:rPr>
              <a:t>S1</a:t>
            </a:r>
          </a:p>
        </p:txBody>
      </p:sp>
    </p:spTree>
    <p:extLst>
      <p:ext uri="{BB962C8B-B14F-4D97-AF65-F5344CB8AC3E}">
        <p14:creationId xmlns:p14="http://schemas.microsoft.com/office/powerpoint/2010/main" val="2312222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049" y="336776"/>
            <a:ext cx="8614238" cy="629626"/>
          </a:xfrm>
          <a:solidFill>
            <a:schemeClr val="tx2">
              <a:lumMod val="20000"/>
              <a:lumOff val="80000"/>
            </a:schemeClr>
          </a:solidFill>
        </p:spPr>
        <p:txBody>
          <a:bodyPr>
            <a:normAutofit fontScale="90000"/>
          </a:bodyPr>
          <a:lstStyle/>
          <a:p>
            <a:r>
              <a:rPr lang="en-US" dirty="0" err="1"/>
              <a:t>Colour</a:t>
            </a:r>
            <a:r>
              <a:rPr lang="en-US" dirty="0"/>
              <a:t> Wheel</a:t>
            </a:r>
          </a:p>
        </p:txBody>
      </p:sp>
      <p:pic>
        <p:nvPicPr>
          <p:cNvPr id="4" name="Picture 3"/>
          <p:cNvPicPr>
            <a:picLocks noChangeAspect="1"/>
          </p:cNvPicPr>
          <p:nvPr/>
        </p:nvPicPr>
        <p:blipFill>
          <a:blip r:embed="rId2"/>
          <a:stretch>
            <a:fillRect/>
          </a:stretch>
        </p:blipFill>
        <p:spPr>
          <a:xfrm>
            <a:off x="287100" y="1429842"/>
            <a:ext cx="4806898" cy="4806898"/>
          </a:xfrm>
          <a:prstGeom prst="rect">
            <a:avLst/>
          </a:prstGeom>
        </p:spPr>
      </p:pic>
      <p:sp>
        <p:nvSpPr>
          <p:cNvPr id="5" name="Rectangle 4"/>
          <p:cNvSpPr/>
          <p:nvPr/>
        </p:nvSpPr>
        <p:spPr>
          <a:xfrm>
            <a:off x="4231194" y="5908852"/>
            <a:ext cx="1345974" cy="5108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798046" y="1198588"/>
            <a:ext cx="2954241" cy="5078314"/>
          </a:xfrm>
          <a:prstGeom prst="rect">
            <a:avLst/>
          </a:prstGeom>
          <a:solidFill>
            <a:schemeClr val="accent2">
              <a:lumMod val="20000"/>
              <a:lumOff val="80000"/>
            </a:schemeClr>
          </a:solidFill>
        </p:spPr>
        <p:txBody>
          <a:bodyPr wrap="square" rtlCol="0">
            <a:spAutoFit/>
          </a:bodyPr>
          <a:lstStyle/>
          <a:p>
            <a:r>
              <a:rPr lang="en-US" dirty="0"/>
              <a:t>This basic </a:t>
            </a:r>
            <a:r>
              <a:rPr lang="en-US" b="1" dirty="0" err="1"/>
              <a:t>colour</a:t>
            </a:r>
            <a:r>
              <a:rPr lang="en-US" b="1" dirty="0"/>
              <a:t> wheel </a:t>
            </a:r>
            <a:r>
              <a:rPr lang="en-US" dirty="0"/>
              <a:t>consists of:</a:t>
            </a:r>
          </a:p>
          <a:p>
            <a:r>
              <a:rPr lang="en-US" b="1" dirty="0"/>
              <a:t>3 primary </a:t>
            </a:r>
            <a:r>
              <a:rPr lang="en-US" b="1" dirty="0" err="1"/>
              <a:t>colours</a:t>
            </a:r>
            <a:r>
              <a:rPr lang="en-US" b="1" dirty="0"/>
              <a:t> </a:t>
            </a:r>
            <a:r>
              <a:rPr lang="en-US" dirty="0"/>
              <a:t>and</a:t>
            </a:r>
          </a:p>
          <a:p>
            <a:r>
              <a:rPr lang="en-US" b="1" dirty="0"/>
              <a:t>3 secondary </a:t>
            </a:r>
            <a:r>
              <a:rPr lang="en-US" b="1" dirty="0" err="1"/>
              <a:t>colours</a:t>
            </a:r>
            <a:r>
              <a:rPr lang="en-US" b="1" dirty="0"/>
              <a:t>.</a:t>
            </a:r>
          </a:p>
          <a:p>
            <a:endParaRPr lang="en-US" dirty="0"/>
          </a:p>
          <a:p>
            <a:r>
              <a:rPr lang="en-US" dirty="0"/>
              <a:t>The three </a:t>
            </a:r>
            <a:r>
              <a:rPr lang="en-US" b="1" dirty="0"/>
              <a:t>primary </a:t>
            </a:r>
            <a:r>
              <a:rPr lang="en-US" b="1" dirty="0" err="1"/>
              <a:t>colours</a:t>
            </a:r>
            <a:r>
              <a:rPr lang="en-US" b="1" dirty="0"/>
              <a:t> </a:t>
            </a:r>
            <a:r>
              <a:rPr lang="en-US" dirty="0"/>
              <a:t>are </a:t>
            </a:r>
            <a:r>
              <a:rPr lang="en-US" b="1" dirty="0"/>
              <a:t>yellow</a:t>
            </a:r>
            <a:r>
              <a:rPr lang="en-US" dirty="0"/>
              <a:t>, </a:t>
            </a:r>
            <a:r>
              <a:rPr lang="en-US" b="1" dirty="0"/>
              <a:t>blue</a:t>
            </a:r>
            <a:r>
              <a:rPr lang="en-US" dirty="0"/>
              <a:t> and </a:t>
            </a:r>
            <a:r>
              <a:rPr lang="en-US" b="1" dirty="0"/>
              <a:t>red</a:t>
            </a:r>
            <a:r>
              <a:rPr lang="en-US" dirty="0"/>
              <a:t>. Primary </a:t>
            </a:r>
            <a:r>
              <a:rPr lang="en-US" dirty="0" err="1"/>
              <a:t>colours</a:t>
            </a:r>
            <a:r>
              <a:rPr lang="en-US" dirty="0"/>
              <a:t> cannot be made but are </a:t>
            </a:r>
            <a:r>
              <a:rPr lang="en-US" b="1" dirty="0"/>
              <a:t>used to make all other </a:t>
            </a:r>
            <a:r>
              <a:rPr lang="en-US" b="1" dirty="0" err="1"/>
              <a:t>colours</a:t>
            </a:r>
            <a:r>
              <a:rPr lang="en-US" b="1" dirty="0"/>
              <a:t>. </a:t>
            </a:r>
          </a:p>
          <a:p>
            <a:endParaRPr lang="en-US" dirty="0"/>
          </a:p>
          <a:p>
            <a:r>
              <a:rPr lang="en-US" dirty="0"/>
              <a:t>When you </a:t>
            </a:r>
            <a:r>
              <a:rPr lang="en-US" b="1" dirty="0"/>
              <a:t>mix two primary </a:t>
            </a:r>
            <a:r>
              <a:rPr lang="en-US" b="1" dirty="0" err="1"/>
              <a:t>colours</a:t>
            </a:r>
            <a:r>
              <a:rPr lang="en-US" b="1" dirty="0"/>
              <a:t>, </a:t>
            </a:r>
            <a:r>
              <a:rPr lang="en-US" dirty="0"/>
              <a:t>you </a:t>
            </a:r>
            <a:r>
              <a:rPr lang="en-US" b="1" dirty="0"/>
              <a:t>get a secondary </a:t>
            </a:r>
            <a:r>
              <a:rPr lang="en-US" b="1" dirty="0" err="1"/>
              <a:t>colour</a:t>
            </a:r>
            <a:r>
              <a:rPr lang="en-US" b="1" dirty="0"/>
              <a:t>:</a:t>
            </a:r>
          </a:p>
          <a:p>
            <a:endParaRPr lang="en-US" b="1" dirty="0"/>
          </a:p>
          <a:p>
            <a:r>
              <a:rPr lang="en-US" b="1" dirty="0"/>
              <a:t>Red + Blue = Purple</a:t>
            </a:r>
          </a:p>
          <a:p>
            <a:r>
              <a:rPr lang="en-US" b="1" dirty="0"/>
              <a:t>Blue + Yellow = Green</a:t>
            </a:r>
          </a:p>
          <a:p>
            <a:r>
              <a:rPr lang="en-US" b="1" dirty="0"/>
              <a:t>Yellow + Red = Orange</a:t>
            </a:r>
            <a:endParaRPr lang="en-US" dirty="0"/>
          </a:p>
        </p:txBody>
      </p:sp>
    </p:spTree>
    <p:extLst>
      <p:ext uri="{BB962C8B-B14F-4D97-AF65-F5344CB8AC3E}">
        <p14:creationId xmlns:p14="http://schemas.microsoft.com/office/powerpoint/2010/main" val="3721385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a:solidFill>
                  <a:srgbClr val="FF0000"/>
                </a:solidFill>
              </a:rPr>
              <a:t>Task 1: </a:t>
            </a:r>
            <a:r>
              <a:rPr lang="en-US" sz="2800" b="1" dirty="0"/>
              <a:t>Create your own </a:t>
            </a:r>
            <a:r>
              <a:rPr lang="en-US" sz="2800" b="1" dirty="0" err="1"/>
              <a:t>colour</a:t>
            </a:r>
            <a:r>
              <a:rPr lang="en-US" sz="2800" b="1" dirty="0"/>
              <a:t> wheel with found objects and photograph it.</a:t>
            </a:r>
            <a:endParaRPr lang="en-US" sz="2800" dirty="0"/>
          </a:p>
        </p:txBody>
      </p:sp>
      <p:sp>
        <p:nvSpPr>
          <p:cNvPr id="3" name="Content Placeholder 2"/>
          <p:cNvSpPr>
            <a:spLocks noGrp="1"/>
          </p:cNvSpPr>
          <p:nvPr>
            <p:ph idx="1"/>
          </p:nvPr>
        </p:nvSpPr>
        <p:spPr>
          <a:xfrm>
            <a:off x="457200" y="1417638"/>
            <a:ext cx="8365958" cy="5333415"/>
          </a:xfrm>
        </p:spPr>
        <p:txBody>
          <a:bodyPr>
            <a:normAutofit/>
          </a:bodyPr>
          <a:lstStyle/>
          <a:p>
            <a:pPr marL="0" indent="0">
              <a:lnSpc>
                <a:spcPct val="150000"/>
              </a:lnSpc>
              <a:buNone/>
            </a:pPr>
            <a:r>
              <a:rPr lang="en-US" sz="2000" dirty="0"/>
              <a:t>Your task is to find objects in your environment that represent each </a:t>
            </a:r>
            <a:r>
              <a:rPr lang="en-US" sz="2000" dirty="0" err="1"/>
              <a:t>colour</a:t>
            </a:r>
            <a:r>
              <a:rPr lang="en-US" sz="2000" dirty="0"/>
              <a:t> on the </a:t>
            </a:r>
            <a:r>
              <a:rPr lang="en-US" sz="2000" dirty="0" err="1"/>
              <a:t>colour</a:t>
            </a:r>
            <a:r>
              <a:rPr lang="en-US" sz="2000" dirty="0"/>
              <a:t> wheel. Next, you are going to arrange them in proper order so that each secondary </a:t>
            </a:r>
            <a:r>
              <a:rPr lang="en-US" sz="2000" dirty="0" err="1"/>
              <a:t>colour</a:t>
            </a:r>
            <a:r>
              <a:rPr lang="en-US" sz="2000" dirty="0"/>
              <a:t> is positioned between the two primary </a:t>
            </a:r>
            <a:r>
              <a:rPr lang="en-US" sz="2000" dirty="0" err="1"/>
              <a:t>colours</a:t>
            </a:r>
            <a:r>
              <a:rPr lang="en-US" sz="2000" dirty="0"/>
              <a:t> that are used to make it. There are some exemplars on the following slide. You can use these as inspiration to get started but aim to be creative and come up with your own ideas. </a:t>
            </a:r>
          </a:p>
          <a:p>
            <a:pPr marL="0" indent="0">
              <a:lnSpc>
                <a:spcPct val="150000"/>
              </a:lnSpc>
              <a:buNone/>
            </a:pPr>
            <a:endParaRPr lang="en-US" sz="2000" dirty="0"/>
          </a:p>
          <a:p>
            <a:pPr marL="0" indent="0">
              <a:lnSpc>
                <a:spcPct val="150000"/>
              </a:lnSpc>
              <a:buNone/>
            </a:pPr>
            <a:r>
              <a:rPr lang="en-US" sz="2000" dirty="0"/>
              <a:t>Once you have made your </a:t>
            </a:r>
            <a:r>
              <a:rPr lang="en-US" sz="2000" dirty="0" err="1"/>
              <a:t>colour</a:t>
            </a:r>
            <a:r>
              <a:rPr lang="en-US" sz="2000" dirty="0"/>
              <a:t> wheel, take a few photographs and send the best one to your teacher. Have fun!</a:t>
            </a:r>
          </a:p>
        </p:txBody>
      </p:sp>
    </p:spTree>
    <p:extLst>
      <p:ext uri="{BB962C8B-B14F-4D97-AF65-F5344CB8AC3E}">
        <p14:creationId xmlns:p14="http://schemas.microsoft.com/office/powerpoint/2010/main" val="22197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182" y="47375"/>
            <a:ext cx="2546239" cy="473993"/>
          </a:xfrm>
        </p:spPr>
        <p:txBody>
          <a:bodyPr>
            <a:normAutofit fontScale="90000"/>
          </a:bodyPr>
          <a:lstStyle/>
          <a:p>
            <a:pPr algn="l"/>
            <a:r>
              <a:rPr lang="en-US" dirty="0"/>
              <a:t>Exemplars:</a:t>
            </a:r>
          </a:p>
        </p:txBody>
      </p:sp>
      <p:sp>
        <p:nvSpPr>
          <p:cNvPr id="3" name="AutoShape 2" descr="Image previe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274274"/>
            <a:ext cx="3304534" cy="4333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5" descr="Image.jpe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249415" y="-350908"/>
            <a:ext cx="3250363" cy="4333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688" y="3183573"/>
            <a:ext cx="4899236" cy="3674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0007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7764379" cy="1143000"/>
          </a:xfrm>
        </p:spPr>
        <p:txBody>
          <a:bodyPr>
            <a:normAutofit fontScale="90000"/>
          </a:bodyPr>
          <a:lstStyle/>
          <a:p>
            <a:pPr algn="l"/>
            <a:r>
              <a:rPr lang="en-US" dirty="0"/>
              <a:t>Now assess yourself. How confident did you feel doing Task 1?</a:t>
            </a:r>
          </a:p>
        </p:txBody>
      </p:sp>
      <p:sp>
        <p:nvSpPr>
          <p:cNvPr id="3" name="Content Placeholder 2"/>
          <p:cNvSpPr>
            <a:spLocks noGrp="1"/>
          </p:cNvSpPr>
          <p:nvPr>
            <p:ph idx="1"/>
          </p:nvPr>
        </p:nvSpPr>
        <p:spPr>
          <a:xfrm>
            <a:off x="457200" y="2429043"/>
            <a:ext cx="8229600" cy="3653590"/>
          </a:xfrm>
        </p:spPr>
        <p:txBody>
          <a:bodyPr>
            <a:normAutofit/>
          </a:bodyPr>
          <a:lstStyle/>
          <a:p>
            <a:pPr marL="742950" indent="-742950">
              <a:buAutoNum type="arabicPlain"/>
            </a:pPr>
            <a:r>
              <a:rPr lang="en-US" sz="4000" b="1" dirty="0">
                <a:solidFill>
                  <a:srgbClr val="FF0000"/>
                </a:solidFill>
              </a:rPr>
              <a:t>I need help!</a:t>
            </a:r>
          </a:p>
          <a:p>
            <a:pPr marL="742950" indent="-742950">
              <a:buAutoNum type="arabicPlain" startAt="2"/>
            </a:pPr>
            <a:r>
              <a:rPr lang="en-US" sz="4000" b="1" dirty="0">
                <a:solidFill>
                  <a:schemeClr val="accent6">
                    <a:lumMod val="75000"/>
                  </a:schemeClr>
                </a:solidFill>
              </a:rPr>
              <a:t>I am beginning to understand.</a:t>
            </a:r>
          </a:p>
          <a:p>
            <a:pPr marL="742950" indent="-742950">
              <a:buAutoNum type="arabicPlain" startAt="3"/>
            </a:pPr>
            <a:r>
              <a:rPr lang="en-US" sz="4000" b="1" dirty="0">
                <a:solidFill>
                  <a:srgbClr val="008000"/>
                </a:solidFill>
              </a:rPr>
              <a:t>I can do this by myself.</a:t>
            </a:r>
          </a:p>
          <a:p>
            <a:pPr marL="0" indent="0">
              <a:buNone/>
            </a:pPr>
            <a:r>
              <a:rPr lang="en-US" sz="4000" b="1" dirty="0">
                <a:solidFill>
                  <a:srgbClr val="000090"/>
                </a:solidFill>
              </a:rPr>
              <a:t>4    I can help someone else.</a:t>
            </a:r>
          </a:p>
        </p:txBody>
      </p:sp>
    </p:spTree>
    <p:extLst>
      <p:ext uri="{BB962C8B-B14F-4D97-AF65-F5344CB8AC3E}">
        <p14:creationId xmlns:p14="http://schemas.microsoft.com/office/powerpoint/2010/main" val="432195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483" y="53412"/>
            <a:ext cx="8819535" cy="1143000"/>
          </a:xfrm>
        </p:spPr>
        <p:txBody>
          <a:bodyPr>
            <a:normAutofit fontScale="90000"/>
          </a:bodyPr>
          <a:lstStyle/>
          <a:p>
            <a:pPr algn="l"/>
            <a:r>
              <a:rPr lang="en-US" sz="2800" b="1" dirty="0">
                <a:solidFill>
                  <a:srgbClr val="FF0000"/>
                </a:solidFill>
              </a:rPr>
              <a:t>Task 2: </a:t>
            </a:r>
            <a:r>
              <a:rPr lang="en-US" sz="2800" b="1" dirty="0"/>
              <a:t>Answer the following questions in a Word document or a piece of paper. You may use Google to research the answers. </a:t>
            </a:r>
            <a:endParaRPr lang="en-US" sz="2800" dirty="0"/>
          </a:p>
        </p:txBody>
      </p:sp>
      <p:sp>
        <p:nvSpPr>
          <p:cNvPr id="3" name="Content Placeholder 2"/>
          <p:cNvSpPr>
            <a:spLocks noGrp="1"/>
          </p:cNvSpPr>
          <p:nvPr>
            <p:ph idx="1"/>
          </p:nvPr>
        </p:nvSpPr>
        <p:spPr>
          <a:xfrm>
            <a:off x="339213" y="1225449"/>
            <a:ext cx="8365958" cy="2111625"/>
          </a:xfrm>
        </p:spPr>
        <p:txBody>
          <a:bodyPr>
            <a:normAutofit/>
          </a:bodyPr>
          <a:lstStyle/>
          <a:p>
            <a:pPr marL="0" indent="0">
              <a:lnSpc>
                <a:spcPct val="150000"/>
              </a:lnSpc>
              <a:buNone/>
            </a:pPr>
            <a:r>
              <a:rPr lang="en-US" sz="2000" dirty="0"/>
              <a:t>Q1) What are </a:t>
            </a:r>
            <a:r>
              <a:rPr lang="en-US" sz="2000" b="1" dirty="0"/>
              <a:t>harmonious </a:t>
            </a:r>
            <a:r>
              <a:rPr lang="en-US" sz="2000" b="1" dirty="0" err="1"/>
              <a:t>colours</a:t>
            </a:r>
            <a:r>
              <a:rPr lang="en-US" sz="2000" dirty="0"/>
              <a:t>?</a:t>
            </a:r>
          </a:p>
          <a:p>
            <a:pPr marL="0" indent="0">
              <a:lnSpc>
                <a:spcPct val="150000"/>
              </a:lnSpc>
              <a:buNone/>
            </a:pPr>
            <a:r>
              <a:rPr lang="en-US" sz="2000" dirty="0"/>
              <a:t>Q2) In which of the following artworks has the artist used </a:t>
            </a:r>
            <a:r>
              <a:rPr lang="en-US" sz="2000" b="1" dirty="0"/>
              <a:t>harmonious </a:t>
            </a:r>
            <a:r>
              <a:rPr lang="en-US" sz="2000" b="1" dirty="0" err="1"/>
              <a:t>colours</a:t>
            </a:r>
            <a:r>
              <a:rPr lang="en-US" sz="2000" b="1" dirty="0"/>
              <a:t>?</a:t>
            </a:r>
          </a:p>
          <a:p>
            <a:pPr marL="0" indent="0">
              <a:lnSpc>
                <a:spcPct val="150000"/>
              </a:lnSpc>
              <a:buNone/>
            </a:pPr>
            <a:r>
              <a:rPr lang="en-US" sz="2000" dirty="0"/>
              <a:t>How do they make you feel?</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941" y="2820816"/>
            <a:ext cx="7592869" cy="4037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0667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487" y="203009"/>
            <a:ext cx="8365958" cy="2111625"/>
          </a:xfrm>
        </p:spPr>
        <p:txBody>
          <a:bodyPr>
            <a:normAutofit/>
          </a:bodyPr>
          <a:lstStyle/>
          <a:p>
            <a:pPr marL="0" indent="0">
              <a:lnSpc>
                <a:spcPct val="150000"/>
              </a:lnSpc>
              <a:buNone/>
            </a:pPr>
            <a:r>
              <a:rPr lang="en-US" sz="2000" dirty="0"/>
              <a:t>Q3) What are </a:t>
            </a:r>
            <a:r>
              <a:rPr lang="en-US" sz="2000" b="1" dirty="0"/>
              <a:t>contrasting </a:t>
            </a:r>
            <a:r>
              <a:rPr lang="en-US" sz="2000" b="1" dirty="0" err="1"/>
              <a:t>colours</a:t>
            </a:r>
            <a:r>
              <a:rPr lang="en-US" sz="2000" dirty="0"/>
              <a:t>?</a:t>
            </a:r>
          </a:p>
          <a:p>
            <a:pPr marL="0" indent="0">
              <a:lnSpc>
                <a:spcPct val="150000"/>
              </a:lnSpc>
              <a:buNone/>
            </a:pPr>
            <a:r>
              <a:rPr lang="en-US" sz="2000" dirty="0"/>
              <a:t>Q4) What is another name for contrasting </a:t>
            </a:r>
            <a:r>
              <a:rPr lang="en-US" sz="2000" dirty="0" err="1"/>
              <a:t>colours</a:t>
            </a:r>
            <a:r>
              <a:rPr lang="en-US" sz="2000" dirty="0"/>
              <a:t>?</a:t>
            </a:r>
          </a:p>
          <a:p>
            <a:pPr marL="0" indent="0">
              <a:lnSpc>
                <a:spcPct val="150000"/>
              </a:lnSpc>
              <a:buNone/>
            </a:pPr>
            <a:r>
              <a:rPr lang="en-US" sz="2000" dirty="0"/>
              <a:t>Q5) In which of the following artworks has the artist used </a:t>
            </a:r>
            <a:r>
              <a:rPr lang="en-US" sz="2000" b="1" dirty="0"/>
              <a:t>contrasting </a:t>
            </a:r>
            <a:r>
              <a:rPr lang="en-US" sz="2000" b="1" dirty="0" err="1"/>
              <a:t>colours</a:t>
            </a:r>
            <a:r>
              <a:rPr lang="en-US" sz="2000" b="1" dirty="0"/>
              <a:t>?</a:t>
            </a:r>
          </a:p>
          <a:p>
            <a:pPr marL="0" indent="0">
              <a:lnSpc>
                <a:spcPct val="150000"/>
              </a:lnSpc>
              <a:buNone/>
            </a:pPr>
            <a:r>
              <a:rPr lang="en-US" sz="2000" dirty="0"/>
              <a:t>How do they make you feel?</a:t>
            </a:r>
          </a:p>
        </p:txBody>
      </p:sp>
      <p:pic>
        <p:nvPicPr>
          <p:cNvPr id="3074" name="Picture 2" descr="Vincent van Gogh - Irises - Van Gogh Muse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380" y="2314634"/>
            <a:ext cx="2891701" cy="36598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84381" y="6024752"/>
            <a:ext cx="2891700" cy="738664"/>
          </a:xfrm>
          <a:prstGeom prst="rect">
            <a:avLst/>
          </a:prstGeom>
          <a:noFill/>
          <a:ln>
            <a:solidFill>
              <a:schemeClr val="tx1"/>
            </a:solidFill>
          </a:ln>
        </p:spPr>
        <p:txBody>
          <a:bodyPr wrap="square" rtlCol="0">
            <a:spAutoFit/>
          </a:bodyPr>
          <a:lstStyle/>
          <a:p>
            <a:r>
              <a:rPr lang="fo-FO" sz="1400" i="1" dirty="0"/>
              <a:t>Vase with Irises Against a Yellow Background by Vincent van Gogh (1980)</a:t>
            </a:r>
            <a:endParaRPr lang="en-GB" sz="1400" i="1" dirty="0"/>
          </a:p>
        </p:txBody>
      </p:sp>
      <p:pic>
        <p:nvPicPr>
          <p:cNvPr id="3076" name="Picture 4" descr="Irises, Vincent van Gogh (Dutch, Zundert 1853–1890 Auvers-sur-Oise), Oil on canva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4394" y="2314634"/>
            <a:ext cx="4613206" cy="365981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3532" y="6070879"/>
            <a:ext cx="32670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89487" y="5441687"/>
            <a:ext cx="1189789" cy="369332"/>
          </a:xfrm>
          <a:prstGeom prst="rect">
            <a:avLst/>
          </a:prstGeom>
          <a:solidFill>
            <a:schemeClr val="bg1"/>
          </a:solidFill>
        </p:spPr>
        <p:txBody>
          <a:bodyPr wrap="square" rtlCol="0">
            <a:spAutoFit/>
          </a:bodyPr>
          <a:lstStyle/>
          <a:p>
            <a:r>
              <a:rPr lang="en-US" dirty="0"/>
              <a:t>Artwork </a:t>
            </a:r>
            <a:r>
              <a:rPr lang="en-US" b="1" dirty="0"/>
              <a:t>A</a:t>
            </a:r>
          </a:p>
        </p:txBody>
      </p:sp>
      <p:sp>
        <p:nvSpPr>
          <p:cNvPr id="7" name="TextBox 6"/>
          <p:cNvSpPr txBox="1"/>
          <p:nvPr/>
        </p:nvSpPr>
        <p:spPr>
          <a:xfrm>
            <a:off x="3909811" y="5441687"/>
            <a:ext cx="1189789" cy="369332"/>
          </a:xfrm>
          <a:prstGeom prst="rect">
            <a:avLst/>
          </a:prstGeom>
          <a:solidFill>
            <a:schemeClr val="bg1"/>
          </a:solidFill>
        </p:spPr>
        <p:txBody>
          <a:bodyPr wrap="square" rtlCol="0">
            <a:spAutoFit/>
          </a:bodyPr>
          <a:lstStyle/>
          <a:p>
            <a:r>
              <a:rPr lang="en-US" dirty="0"/>
              <a:t>Artwork </a:t>
            </a:r>
            <a:r>
              <a:rPr lang="en-US" b="1" dirty="0"/>
              <a:t>B</a:t>
            </a:r>
          </a:p>
        </p:txBody>
      </p:sp>
    </p:spTree>
    <p:extLst>
      <p:ext uri="{BB962C8B-B14F-4D97-AF65-F5344CB8AC3E}">
        <p14:creationId xmlns:p14="http://schemas.microsoft.com/office/powerpoint/2010/main" val="3075632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487" y="134270"/>
            <a:ext cx="8365958" cy="6723730"/>
          </a:xfrm>
        </p:spPr>
        <p:txBody>
          <a:bodyPr>
            <a:normAutofit/>
          </a:bodyPr>
          <a:lstStyle/>
          <a:p>
            <a:pPr marL="0" indent="0">
              <a:lnSpc>
                <a:spcPct val="150000"/>
              </a:lnSpc>
              <a:buNone/>
            </a:pPr>
            <a:r>
              <a:rPr lang="en-US" sz="2000" dirty="0"/>
              <a:t>Q6) </a:t>
            </a:r>
            <a:r>
              <a:rPr lang="en-US" sz="2000" dirty="0" err="1"/>
              <a:t>Colours</a:t>
            </a:r>
            <a:r>
              <a:rPr lang="en-US" sz="2000" dirty="0"/>
              <a:t> are often associated with different emotions and moods. Which </a:t>
            </a:r>
            <a:r>
              <a:rPr lang="en-US" sz="2000" dirty="0" err="1"/>
              <a:t>colour</a:t>
            </a:r>
            <a:r>
              <a:rPr lang="en-US" sz="2000" dirty="0"/>
              <a:t>(s) would you use to describe the following?</a:t>
            </a:r>
          </a:p>
          <a:p>
            <a:pPr marL="457200" indent="-457200">
              <a:lnSpc>
                <a:spcPct val="150000"/>
              </a:lnSpc>
              <a:buAutoNum type="alphaLcParenR"/>
            </a:pPr>
            <a:r>
              <a:rPr lang="en-US" sz="2000" dirty="0"/>
              <a:t>Joy</a:t>
            </a:r>
          </a:p>
          <a:p>
            <a:pPr marL="457200" indent="-457200">
              <a:lnSpc>
                <a:spcPct val="150000"/>
              </a:lnSpc>
              <a:buAutoNum type="alphaLcParenR"/>
            </a:pPr>
            <a:r>
              <a:rPr lang="en-US" sz="2000" dirty="0"/>
              <a:t>Grief</a:t>
            </a:r>
          </a:p>
          <a:p>
            <a:pPr marL="457200" indent="-457200">
              <a:lnSpc>
                <a:spcPct val="150000"/>
              </a:lnSpc>
              <a:buAutoNum type="alphaLcParenR"/>
            </a:pPr>
            <a:r>
              <a:rPr lang="en-US" sz="2000" dirty="0"/>
              <a:t>Isolation</a:t>
            </a:r>
          </a:p>
          <a:p>
            <a:pPr marL="457200" indent="-457200">
              <a:lnSpc>
                <a:spcPct val="150000"/>
              </a:lnSpc>
              <a:buAutoNum type="alphaLcParenR"/>
            </a:pPr>
            <a:r>
              <a:rPr lang="en-US" sz="2000" dirty="0"/>
              <a:t>Excitement</a:t>
            </a:r>
          </a:p>
          <a:p>
            <a:pPr marL="457200" indent="-457200">
              <a:lnSpc>
                <a:spcPct val="150000"/>
              </a:lnSpc>
              <a:buAutoNum type="alphaLcParenR"/>
            </a:pPr>
            <a:r>
              <a:rPr lang="en-US" sz="2000" dirty="0"/>
              <a:t>Anxiety</a:t>
            </a:r>
          </a:p>
          <a:p>
            <a:pPr marL="457200" indent="-457200">
              <a:lnSpc>
                <a:spcPct val="150000"/>
              </a:lnSpc>
              <a:buAutoNum type="alphaLcParenR"/>
            </a:pPr>
            <a:r>
              <a:rPr lang="en-US" sz="2000" dirty="0"/>
              <a:t>Rage</a:t>
            </a:r>
          </a:p>
          <a:p>
            <a:pPr marL="457200" indent="-457200">
              <a:lnSpc>
                <a:spcPct val="150000"/>
              </a:lnSpc>
              <a:buAutoNum type="alphaLcParenR"/>
            </a:pPr>
            <a:r>
              <a:rPr lang="en-US" sz="2000" dirty="0"/>
              <a:t>Calmness</a:t>
            </a:r>
          </a:p>
          <a:p>
            <a:pPr marL="457200" indent="-457200">
              <a:lnSpc>
                <a:spcPct val="150000"/>
              </a:lnSpc>
              <a:buAutoNum type="alphaLcParenR"/>
            </a:pPr>
            <a:endParaRPr lang="en-US" sz="2000" dirty="0"/>
          </a:p>
          <a:p>
            <a:pPr marL="0" indent="0">
              <a:lnSpc>
                <a:spcPct val="150000"/>
              </a:lnSpc>
              <a:buNone/>
            </a:pPr>
            <a:r>
              <a:rPr lang="en-US" sz="2000" dirty="0"/>
              <a:t>Q7) Warm </a:t>
            </a:r>
            <a:r>
              <a:rPr lang="en-US" sz="2000" dirty="0" err="1"/>
              <a:t>colours</a:t>
            </a:r>
            <a:r>
              <a:rPr lang="en-US" sz="2000" dirty="0"/>
              <a:t> tend to advance (stand out) whereas cool </a:t>
            </a:r>
            <a:r>
              <a:rPr lang="en-US" sz="2000" dirty="0" err="1"/>
              <a:t>colours</a:t>
            </a:r>
            <a:r>
              <a:rPr lang="en-US" sz="2000" dirty="0"/>
              <a:t> tend to recede (go into the distance). Can you list </a:t>
            </a:r>
            <a:r>
              <a:rPr lang="en-US" sz="2000" b="1" dirty="0"/>
              <a:t>3 warm </a:t>
            </a:r>
            <a:r>
              <a:rPr lang="en-US" sz="2000" dirty="0"/>
              <a:t>and </a:t>
            </a:r>
            <a:r>
              <a:rPr lang="en-US" sz="2000" b="1" dirty="0"/>
              <a:t>3 cool </a:t>
            </a:r>
            <a:r>
              <a:rPr lang="en-US" sz="2000" dirty="0" err="1"/>
              <a:t>colours</a:t>
            </a:r>
            <a:r>
              <a:rPr lang="en-US" sz="2000" dirty="0"/>
              <a:t>?</a:t>
            </a:r>
          </a:p>
          <a:p>
            <a:pPr marL="0" indent="0">
              <a:lnSpc>
                <a:spcPct val="150000"/>
              </a:lnSpc>
              <a:buNone/>
            </a:pPr>
            <a:endParaRPr lang="en-US" sz="2000" dirty="0"/>
          </a:p>
          <a:p>
            <a:pPr marL="0" indent="0">
              <a:lnSpc>
                <a:spcPct val="150000"/>
              </a:lnSpc>
              <a:buNone/>
            </a:pPr>
            <a:endParaRPr lang="en-US" sz="2000" dirty="0"/>
          </a:p>
        </p:txBody>
      </p:sp>
    </p:spTree>
    <p:extLst>
      <p:ext uri="{BB962C8B-B14F-4D97-AF65-F5344CB8AC3E}">
        <p14:creationId xmlns:p14="http://schemas.microsoft.com/office/powerpoint/2010/main" val="364283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7764379" cy="1143000"/>
          </a:xfrm>
        </p:spPr>
        <p:txBody>
          <a:bodyPr>
            <a:normAutofit fontScale="90000"/>
          </a:bodyPr>
          <a:lstStyle/>
          <a:p>
            <a:pPr algn="l"/>
            <a:r>
              <a:rPr lang="en-US" dirty="0"/>
              <a:t>Now assess yourself. How confident did you feel doing Task 2?</a:t>
            </a:r>
          </a:p>
        </p:txBody>
      </p:sp>
      <p:sp>
        <p:nvSpPr>
          <p:cNvPr id="3" name="Content Placeholder 2"/>
          <p:cNvSpPr>
            <a:spLocks noGrp="1"/>
          </p:cNvSpPr>
          <p:nvPr>
            <p:ph idx="1"/>
          </p:nvPr>
        </p:nvSpPr>
        <p:spPr>
          <a:xfrm>
            <a:off x="457200" y="2429043"/>
            <a:ext cx="8229600" cy="3653590"/>
          </a:xfrm>
        </p:spPr>
        <p:txBody>
          <a:bodyPr>
            <a:normAutofit/>
          </a:bodyPr>
          <a:lstStyle/>
          <a:p>
            <a:pPr marL="742950" indent="-742950">
              <a:buAutoNum type="arabicPlain"/>
            </a:pPr>
            <a:r>
              <a:rPr lang="en-US" sz="4000" b="1" dirty="0">
                <a:solidFill>
                  <a:srgbClr val="FF0000"/>
                </a:solidFill>
              </a:rPr>
              <a:t>I need help!</a:t>
            </a:r>
          </a:p>
          <a:p>
            <a:pPr marL="742950" indent="-742950">
              <a:buAutoNum type="arabicPlain" startAt="2"/>
            </a:pPr>
            <a:r>
              <a:rPr lang="en-US" sz="4000" b="1" dirty="0">
                <a:solidFill>
                  <a:schemeClr val="accent6">
                    <a:lumMod val="75000"/>
                  </a:schemeClr>
                </a:solidFill>
              </a:rPr>
              <a:t>I am beginning to understand.</a:t>
            </a:r>
          </a:p>
          <a:p>
            <a:pPr marL="742950" indent="-742950">
              <a:buAutoNum type="arabicPlain" startAt="3"/>
            </a:pPr>
            <a:r>
              <a:rPr lang="en-US" sz="4000" b="1" dirty="0">
                <a:solidFill>
                  <a:srgbClr val="008000"/>
                </a:solidFill>
              </a:rPr>
              <a:t>I can do this by myself.</a:t>
            </a:r>
          </a:p>
          <a:p>
            <a:pPr marL="0" indent="0">
              <a:buNone/>
            </a:pPr>
            <a:r>
              <a:rPr lang="en-US" sz="4000" b="1" dirty="0">
                <a:solidFill>
                  <a:srgbClr val="000090"/>
                </a:solidFill>
              </a:rPr>
              <a:t>4    I can help someone else.</a:t>
            </a:r>
          </a:p>
        </p:txBody>
      </p:sp>
    </p:spTree>
    <p:extLst>
      <p:ext uri="{BB962C8B-B14F-4D97-AF65-F5344CB8AC3E}">
        <p14:creationId xmlns:p14="http://schemas.microsoft.com/office/powerpoint/2010/main" val="3670320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128</TotalTime>
  <Words>446</Words>
  <Application>Microsoft Office PowerPoint</Application>
  <PresentationFormat>On-screen Show (4:3)</PresentationFormat>
  <Paragraphs>49</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Colour Theory  S1</vt:lpstr>
      <vt:lpstr>Colour Wheel</vt:lpstr>
      <vt:lpstr>Task 1: Create your own colour wheel with found objects and photograph it.</vt:lpstr>
      <vt:lpstr>Exemplars:</vt:lpstr>
      <vt:lpstr>Now assess yourself. How confident did you feel doing Task 1?</vt:lpstr>
      <vt:lpstr>Task 2: Answer the following questions in a Word document or a piece of paper. You may use Google to research the answers. </vt:lpstr>
      <vt:lpstr>PowerPoint Presentation</vt:lpstr>
      <vt:lpstr>PowerPoint Presentation</vt:lpstr>
      <vt:lpstr>Now assess yourself. How confident did you feel doing Task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Colour Wheel</dc:title>
  <dc:creator>U Ijaz</dc:creator>
  <cp:lastModifiedBy>LSeagrave</cp:lastModifiedBy>
  <cp:revision>37</cp:revision>
  <dcterms:created xsi:type="dcterms:W3CDTF">2020-03-23T01:26:40Z</dcterms:created>
  <dcterms:modified xsi:type="dcterms:W3CDTF">2021-09-01T21:05:20Z</dcterms:modified>
</cp:coreProperties>
</file>