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72"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46758-AF18-E23C-11C3-D0FB16520914}" v="519" dt="2021-08-16T12:18:11.245"/>
    <p1510:client id="{C0FBF417-361C-40C9-9696-66C9102614C5}" v="2482" dt="2021-08-16T11:54:51.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8/16/2021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80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50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13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8/16/2021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62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97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64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56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32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44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01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8/16/2021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18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8/16/2021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9883836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26"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EEE1D6D-5D63-491D-93AA-2AC9C734DF5F}"/>
              </a:ext>
            </a:extLst>
          </p:cNvPr>
          <p:cNvPicPr>
            <a:picLocks noChangeAspect="1"/>
          </p:cNvPicPr>
          <p:nvPr/>
        </p:nvPicPr>
        <p:blipFill rotWithShape="1">
          <a:blip r:embed="rId2">
            <a:alphaModFix amt="55000"/>
          </a:blip>
          <a:srcRect t="8082" r="-2" b="1492"/>
          <a:stretch/>
        </p:blipFill>
        <p:spPr>
          <a:xfrm>
            <a:off x="20" y="10"/>
            <a:ext cx="12191980" cy="6857990"/>
          </a:xfrm>
          <a:prstGeom prst="rect">
            <a:avLst/>
          </a:prstGeom>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577192" y="1032483"/>
            <a:ext cx="5037616" cy="2982360"/>
          </a:xfrm>
        </p:spPr>
        <p:txBody>
          <a:bodyPr>
            <a:normAutofit/>
          </a:bodyPr>
          <a:lstStyle/>
          <a:p>
            <a:r>
              <a:rPr lang="en-US" dirty="0">
                <a:cs typeface="Calibri Light"/>
              </a:rPr>
              <a:t>Health and Safety</a:t>
            </a:r>
            <a:endParaRPr lang="en-US" dirty="0"/>
          </a:p>
        </p:txBody>
      </p:sp>
      <p:sp>
        <p:nvSpPr>
          <p:cNvPr id="3" name="Subtitle 2"/>
          <p:cNvSpPr>
            <a:spLocks noGrp="1"/>
          </p:cNvSpPr>
          <p:nvPr>
            <p:ph type="subTitle" idx="1"/>
          </p:nvPr>
        </p:nvSpPr>
        <p:spPr>
          <a:xfrm>
            <a:off x="3577192" y="4106918"/>
            <a:ext cx="5037616" cy="1655762"/>
          </a:xfrm>
        </p:spPr>
        <p:txBody>
          <a:bodyPr vert="horz" lIns="91440" tIns="45720" rIns="91440" bIns="45720" rtlCol="0">
            <a:normAutofit/>
          </a:bodyPr>
          <a:lstStyle/>
          <a:p>
            <a:r>
              <a:rPr lang="en-US" dirty="0">
                <a:cs typeface="Calibri"/>
              </a:rPr>
              <a:t>S1/S2 Introduction to H&amp;S</a:t>
            </a:r>
            <a:endParaRPr lang="en-US" dirty="0"/>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F72392E-12BC-4FDF-BDB8-A682E06FA896}"/>
              </a:ext>
            </a:extLst>
          </p:cNvPr>
          <p:cNvPicPr>
            <a:picLocks noChangeAspect="1"/>
          </p:cNvPicPr>
          <p:nvPr/>
        </p:nvPicPr>
        <p:blipFill>
          <a:blip r:embed="rId2"/>
          <a:stretch>
            <a:fillRect/>
          </a:stretch>
        </p:blipFill>
        <p:spPr>
          <a:xfrm>
            <a:off x="3945209" y="1717520"/>
            <a:ext cx="3920582" cy="3488008"/>
          </a:xfrm>
          <a:prstGeom prst="rect">
            <a:avLst/>
          </a:prstGeom>
        </p:spPr>
      </p:pic>
    </p:spTree>
    <p:extLst>
      <p:ext uri="{BB962C8B-B14F-4D97-AF65-F5344CB8AC3E}">
        <p14:creationId xmlns:p14="http://schemas.microsoft.com/office/powerpoint/2010/main" val="29361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sign, sky, clipart&#10;&#10;Description automatically generated">
            <a:extLst>
              <a:ext uri="{FF2B5EF4-FFF2-40B4-BE49-F238E27FC236}">
                <a16:creationId xmlns:a16="http://schemas.microsoft.com/office/drawing/2014/main" id="{AC05F736-1373-4D43-8C48-771787E1A69B}"/>
              </a:ext>
            </a:extLst>
          </p:cNvPr>
          <p:cNvPicPr>
            <a:picLocks noChangeAspect="1"/>
          </p:cNvPicPr>
          <p:nvPr/>
        </p:nvPicPr>
        <p:blipFill>
          <a:blip r:embed="rId2"/>
          <a:stretch>
            <a:fillRect/>
          </a:stretch>
        </p:blipFill>
        <p:spPr>
          <a:xfrm>
            <a:off x="3510428" y="1217458"/>
            <a:ext cx="4660048" cy="4237231"/>
          </a:xfrm>
          <a:prstGeom prst="rect">
            <a:avLst/>
          </a:prstGeom>
        </p:spPr>
      </p:pic>
    </p:spTree>
    <p:extLst>
      <p:ext uri="{BB962C8B-B14F-4D97-AF65-F5344CB8AC3E}">
        <p14:creationId xmlns:p14="http://schemas.microsoft.com/office/powerpoint/2010/main" val="289243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clipart&#10;&#10;Description automatically generated">
            <a:extLst>
              <a:ext uri="{FF2B5EF4-FFF2-40B4-BE49-F238E27FC236}">
                <a16:creationId xmlns:a16="http://schemas.microsoft.com/office/drawing/2014/main" id="{824E5E13-A2CF-4C38-A5E7-0822B8AD444A}"/>
              </a:ext>
            </a:extLst>
          </p:cNvPr>
          <p:cNvPicPr>
            <a:picLocks noChangeAspect="1"/>
          </p:cNvPicPr>
          <p:nvPr/>
        </p:nvPicPr>
        <p:blipFill>
          <a:blip r:embed="rId2"/>
          <a:stretch>
            <a:fillRect/>
          </a:stretch>
        </p:blipFill>
        <p:spPr>
          <a:xfrm>
            <a:off x="3695468" y="972711"/>
            <a:ext cx="4401479" cy="4401479"/>
          </a:xfrm>
          <a:prstGeom prst="rect">
            <a:avLst/>
          </a:prstGeom>
        </p:spPr>
      </p:pic>
    </p:spTree>
    <p:extLst>
      <p:ext uri="{BB962C8B-B14F-4D97-AF65-F5344CB8AC3E}">
        <p14:creationId xmlns:p14="http://schemas.microsoft.com/office/powerpoint/2010/main" val="89047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DDC9-25AB-4DB3-9494-FA22EF3B1BA1}"/>
              </a:ext>
            </a:extLst>
          </p:cNvPr>
          <p:cNvSpPr>
            <a:spLocks noGrp="1"/>
          </p:cNvSpPr>
          <p:nvPr>
            <p:ph type="title"/>
          </p:nvPr>
        </p:nvSpPr>
        <p:spPr/>
        <p:txBody>
          <a:bodyPr/>
          <a:lstStyle/>
          <a:p>
            <a:r>
              <a:rPr lang="en-US" dirty="0"/>
              <a:t>How many of them did you recognise? </a:t>
            </a:r>
          </a:p>
        </p:txBody>
      </p:sp>
      <p:sp>
        <p:nvSpPr>
          <p:cNvPr id="3" name="Content Placeholder 2">
            <a:extLst>
              <a:ext uri="{FF2B5EF4-FFF2-40B4-BE49-F238E27FC236}">
                <a16:creationId xmlns:a16="http://schemas.microsoft.com/office/drawing/2014/main" id="{47B11EF3-9E18-4C8C-AE1B-C3E1DC8DE78F}"/>
              </a:ext>
            </a:extLst>
          </p:cNvPr>
          <p:cNvSpPr>
            <a:spLocks noGrp="1"/>
          </p:cNvSpPr>
          <p:nvPr>
            <p:ph sz="half" idx="1"/>
          </p:nvPr>
        </p:nvSpPr>
        <p:spPr/>
        <p:txBody>
          <a:bodyPr vert="horz" lIns="91440" tIns="45720" rIns="91440" bIns="45720" rtlCol="0" anchor="t">
            <a:normAutofit/>
          </a:bodyPr>
          <a:lstStyle/>
          <a:p>
            <a:r>
              <a:rPr lang="en-US" dirty="0"/>
              <a:t>I am sure most of you have seen signs like those before!</a:t>
            </a:r>
          </a:p>
          <a:p>
            <a:endParaRPr lang="en-US" dirty="0"/>
          </a:p>
          <a:p>
            <a:r>
              <a:rPr lang="en-US" dirty="0"/>
              <a:t>Did you know the signs are </a:t>
            </a:r>
            <a:r>
              <a:rPr lang="en-US" b="1" dirty="0" err="1"/>
              <a:t>colour</a:t>
            </a:r>
            <a:r>
              <a:rPr lang="en-US" b="1" dirty="0"/>
              <a:t> coded </a:t>
            </a:r>
            <a:r>
              <a:rPr lang="en-US" dirty="0"/>
              <a:t>depending on what they mean?</a:t>
            </a:r>
          </a:p>
        </p:txBody>
      </p:sp>
      <p:sp>
        <p:nvSpPr>
          <p:cNvPr id="4" name="Content Placeholder 3">
            <a:extLst>
              <a:ext uri="{FF2B5EF4-FFF2-40B4-BE49-F238E27FC236}">
                <a16:creationId xmlns:a16="http://schemas.microsoft.com/office/drawing/2014/main" id="{DFC922C5-DC22-45D2-9EA7-4A742408C181}"/>
              </a:ext>
            </a:extLst>
          </p:cNvPr>
          <p:cNvSpPr>
            <a:spLocks noGrp="1"/>
          </p:cNvSpPr>
          <p:nvPr>
            <p:ph sz="half" idx="2"/>
          </p:nvPr>
        </p:nvSpPr>
        <p:spPr>
          <a:xfrm>
            <a:off x="6172200" y="1825625"/>
            <a:ext cx="5859965" cy="4351338"/>
          </a:xfrm>
        </p:spPr>
        <p:txBody>
          <a:bodyPr vert="horz" lIns="91440" tIns="45720" rIns="91440" bIns="45720" rtlCol="0" anchor="t">
            <a:normAutofit/>
          </a:bodyPr>
          <a:lstStyle/>
          <a:p>
            <a:r>
              <a:rPr lang="en-US" dirty="0"/>
              <a:t>We have signs in</a:t>
            </a:r>
          </a:p>
          <a:p>
            <a:endParaRPr lang="en-US" dirty="0"/>
          </a:p>
          <a:p>
            <a:r>
              <a:rPr lang="en-US" b="1" dirty="0">
                <a:solidFill>
                  <a:srgbClr val="FF0000"/>
                </a:solidFill>
              </a:rPr>
              <a:t>Red  </a:t>
            </a:r>
            <a:r>
              <a:rPr lang="en-US" b="1" dirty="0"/>
              <a:t>        </a:t>
            </a:r>
            <a:r>
              <a:rPr lang="en-US" b="1" dirty="0">
                <a:solidFill>
                  <a:srgbClr val="00B0F0"/>
                </a:solidFill>
              </a:rPr>
              <a:t>Blue</a:t>
            </a:r>
            <a:r>
              <a:rPr lang="en-US" b="1" dirty="0"/>
              <a:t>     </a:t>
            </a:r>
            <a:r>
              <a:rPr lang="en-US" b="1" dirty="0">
                <a:solidFill>
                  <a:srgbClr val="FFFF00"/>
                </a:solidFill>
              </a:rPr>
              <a:t>Yellow</a:t>
            </a:r>
            <a:r>
              <a:rPr lang="en-US" b="1" dirty="0"/>
              <a:t>   </a:t>
            </a:r>
            <a:r>
              <a:rPr lang="en-US" b="1" dirty="0">
                <a:solidFill>
                  <a:srgbClr val="00B050"/>
                </a:solidFill>
              </a:rPr>
              <a:t>  Green</a:t>
            </a:r>
          </a:p>
        </p:txBody>
      </p:sp>
      <p:pic>
        <p:nvPicPr>
          <p:cNvPr id="6" name="Picture 2" descr="A picture containing text, clipart&#10;&#10;Description automatically generated">
            <a:extLst>
              <a:ext uri="{FF2B5EF4-FFF2-40B4-BE49-F238E27FC236}">
                <a16:creationId xmlns:a16="http://schemas.microsoft.com/office/drawing/2014/main" id="{D1E77860-083D-4949-A74F-3B9A31F54972}"/>
              </a:ext>
            </a:extLst>
          </p:cNvPr>
          <p:cNvPicPr>
            <a:picLocks noChangeAspect="1"/>
          </p:cNvPicPr>
          <p:nvPr/>
        </p:nvPicPr>
        <p:blipFill>
          <a:blip r:embed="rId2"/>
          <a:stretch>
            <a:fillRect/>
          </a:stretch>
        </p:blipFill>
        <p:spPr>
          <a:xfrm>
            <a:off x="6214597" y="3395779"/>
            <a:ext cx="1221756" cy="1107224"/>
          </a:xfrm>
          <a:prstGeom prst="rect">
            <a:avLst/>
          </a:prstGeom>
        </p:spPr>
      </p:pic>
      <p:pic>
        <p:nvPicPr>
          <p:cNvPr id="8" name="Picture 2" descr="Icon&#10;&#10;Description automatically generated">
            <a:extLst>
              <a:ext uri="{FF2B5EF4-FFF2-40B4-BE49-F238E27FC236}">
                <a16:creationId xmlns:a16="http://schemas.microsoft.com/office/drawing/2014/main" id="{46E7DC27-A4A0-4CD0-AF22-A54F60816E9E}"/>
              </a:ext>
            </a:extLst>
          </p:cNvPr>
          <p:cNvPicPr>
            <a:picLocks noChangeAspect="1"/>
          </p:cNvPicPr>
          <p:nvPr/>
        </p:nvPicPr>
        <p:blipFill>
          <a:blip r:embed="rId3"/>
          <a:stretch>
            <a:fillRect/>
          </a:stretch>
        </p:blipFill>
        <p:spPr>
          <a:xfrm>
            <a:off x="7958253" y="3427362"/>
            <a:ext cx="1033345" cy="1034762"/>
          </a:xfrm>
          <a:prstGeom prst="rect">
            <a:avLst/>
          </a:prstGeom>
        </p:spPr>
      </p:pic>
      <p:pic>
        <p:nvPicPr>
          <p:cNvPr id="10" name="Picture 2" descr="A picture containing text, sign, sky, clipart&#10;&#10;Description automatically generated">
            <a:extLst>
              <a:ext uri="{FF2B5EF4-FFF2-40B4-BE49-F238E27FC236}">
                <a16:creationId xmlns:a16="http://schemas.microsoft.com/office/drawing/2014/main" id="{B003CD9F-FED0-4460-B3F2-2A8F04C92CC1}"/>
              </a:ext>
            </a:extLst>
          </p:cNvPr>
          <p:cNvPicPr>
            <a:picLocks noChangeAspect="1"/>
          </p:cNvPicPr>
          <p:nvPr/>
        </p:nvPicPr>
        <p:blipFill>
          <a:blip r:embed="rId4"/>
          <a:stretch>
            <a:fillRect/>
          </a:stretch>
        </p:blipFill>
        <p:spPr>
          <a:xfrm>
            <a:off x="9327648" y="3429117"/>
            <a:ext cx="1268220" cy="1152061"/>
          </a:xfrm>
          <a:prstGeom prst="rect">
            <a:avLst/>
          </a:prstGeom>
        </p:spPr>
      </p:pic>
      <p:pic>
        <p:nvPicPr>
          <p:cNvPr id="12" name="Picture 2" descr="A picture containing text, clipart&#10;&#10;Description automatically generated">
            <a:extLst>
              <a:ext uri="{FF2B5EF4-FFF2-40B4-BE49-F238E27FC236}">
                <a16:creationId xmlns:a16="http://schemas.microsoft.com/office/drawing/2014/main" id="{B4A39369-E91F-4B40-8838-B561A1C969B7}"/>
              </a:ext>
            </a:extLst>
          </p:cNvPr>
          <p:cNvPicPr>
            <a:picLocks noChangeAspect="1"/>
          </p:cNvPicPr>
          <p:nvPr/>
        </p:nvPicPr>
        <p:blipFill>
          <a:blip r:embed="rId5"/>
          <a:stretch>
            <a:fillRect/>
          </a:stretch>
        </p:blipFill>
        <p:spPr>
          <a:xfrm>
            <a:off x="10888005" y="3500321"/>
            <a:ext cx="1018943" cy="1018943"/>
          </a:xfrm>
          <a:prstGeom prst="rect">
            <a:avLst/>
          </a:prstGeom>
        </p:spPr>
      </p:pic>
    </p:spTree>
    <p:extLst>
      <p:ext uri="{BB962C8B-B14F-4D97-AF65-F5344CB8AC3E}">
        <p14:creationId xmlns:p14="http://schemas.microsoft.com/office/powerpoint/2010/main" val="34016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493B-3344-4FBC-8ACE-F32ECB32D95C}"/>
              </a:ext>
            </a:extLst>
          </p:cNvPr>
          <p:cNvSpPr>
            <a:spLocks noGrp="1"/>
          </p:cNvSpPr>
          <p:nvPr>
            <p:ph type="title"/>
          </p:nvPr>
        </p:nvSpPr>
        <p:spPr/>
        <p:txBody>
          <a:bodyPr/>
          <a:lstStyle/>
          <a:p>
            <a:r>
              <a:rPr lang="en-US" dirty="0"/>
              <a:t>What do the </a:t>
            </a:r>
            <a:r>
              <a:rPr lang="en-US" dirty="0" err="1"/>
              <a:t>colours</a:t>
            </a:r>
            <a:r>
              <a:rPr lang="en-US" dirty="0"/>
              <a:t> mean?</a:t>
            </a:r>
          </a:p>
        </p:txBody>
      </p:sp>
      <p:sp>
        <p:nvSpPr>
          <p:cNvPr id="9" name="Content Placeholder 8">
            <a:extLst>
              <a:ext uri="{FF2B5EF4-FFF2-40B4-BE49-F238E27FC236}">
                <a16:creationId xmlns:a16="http://schemas.microsoft.com/office/drawing/2014/main" id="{981F3733-1C53-4AF2-891A-308047266802}"/>
              </a:ext>
            </a:extLst>
          </p:cNvPr>
          <p:cNvSpPr>
            <a:spLocks noGrp="1"/>
          </p:cNvSpPr>
          <p:nvPr>
            <p:ph idx="1"/>
          </p:nvPr>
        </p:nvSpPr>
        <p:spPr>
          <a:xfrm>
            <a:off x="838200" y="1825625"/>
            <a:ext cx="8787161" cy="3859742"/>
          </a:xfrm>
        </p:spPr>
        <p:txBody>
          <a:bodyPr vert="horz" lIns="91440" tIns="45720" rIns="91440" bIns="45720" rtlCol="0" anchor="t">
            <a:normAutofit/>
          </a:bodyPr>
          <a:lstStyle/>
          <a:p>
            <a:r>
              <a:rPr lang="en-US" b="1" dirty="0">
                <a:solidFill>
                  <a:srgbClr val="FF0000"/>
                </a:solidFill>
              </a:rPr>
              <a:t>Red signs </a:t>
            </a:r>
            <a:r>
              <a:rPr lang="en-US" b="1" dirty="0"/>
              <a:t>are </a:t>
            </a:r>
            <a:r>
              <a:rPr lang="en-US" b="1" dirty="0">
                <a:solidFill>
                  <a:srgbClr val="FF0000"/>
                </a:solidFill>
              </a:rPr>
              <a:t>prohibition </a:t>
            </a:r>
            <a:r>
              <a:rPr lang="en-US" b="1" dirty="0"/>
              <a:t>signs – this means do not do</a:t>
            </a:r>
          </a:p>
          <a:p>
            <a:r>
              <a:rPr lang="en-US" b="1" dirty="0">
                <a:solidFill>
                  <a:srgbClr val="00B0F0"/>
                </a:solidFill>
              </a:rPr>
              <a:t>Blue signs</a:t>
            </a:r>
            <a:r>
              <a:rPr lang="en-US" b="1" dirty="0"/>
              <a:t> are </a:t>
            </a:r>
            <a:r>
              <a:rPr lang="en-US" b="1" dirty="0">
                <a:solidFill>
                  <a:srgbClr val="00B0F0"/>
                </a:solidFill>
              </a:rPr>
              <a:t>mandatory </a:t>
            </a:r>
            <a:r>
              <a:rPr lang="en-US" b="1" dirty="0"/>
              <a:t>signs – this means you must do</a:t>
            </a:r>
          </a:p>
          <a:p>
            <a:r>
              <a:rPr lang="en-US" b="1" dirty="0">
                <a:solidFill>
                  <a:srgbClr val="00B050"/>
                </a:solidFill>
              </a:rPr>
              <a:t>Green signs</a:t>
            </a:r>
            <a:r>
              <a:rPr lang="en-US" b="1" dirty="0"/>
              <a:t> are </a:t>
            </a:r>
            <a:r>
              <a:rPr lang="en-US" b="1" dirty="0">
                <a:solidFill>
                  <a:srgbClr val="00B050"/>
                </a:solidFill>
              </a:rPr>
              <a:t>safe condition signs</a:t>
            </a:r>
            <a:r>
              <a:rPr lang="en-US" b="1" dirty="0"/>
              <a:t> – indicating safety</a:t>
            </a:r>
          </a:p>
          <a:p>
            <a:r>
              <a:rPr lang="en-US" b="1" dirty="0">
                <a:solidFill>
                  <a:srgbClr val="BBC200"/>
                </a:solidFill>
              </a:rPr>
              <a:t>Yellow signs</a:t>
            </a:r>
            <a:r>
              <a:rPr lang="en-US" b="1" dirty="0"/>
              <a:t> are </a:t>
            </a:r>
            <a:r>
              <a:rPr lang="en-US" b="1" dirty="0">
                <a:solidFill>
                  <a:srgbClr val="BBC200"/>
                </a:solidFill>
              </a:rPr>
              <a:t>warning</a:t>
            </a:r>
            <a:r>
              <a:rPr lang="en-US" b="1" dirty="0"/>
              <a:t> signs – giving a warning of a hazard or danger!</a:t>
            </a:r>
          </a:p>
        </p:txBody>
      </p:sp>
      <p:pic>
        <p:nvPicPr>
          <p:cNvPr id="12" name="Picture 2" descr="A picture containing text, clipart&#10;&#10;Description automatically generated">
            <a:extLst>
              <a:ext uri="{FF2B5EF4-FFF2-40B4-BE49-F238E27FC236}">
                <a16:creationId xmlns:a16="http://schemas.microsoft.com/office/drawing/2014/main" id="{6D946C6B-CEC0-4C32-AD7B-78FB653E4053}"/>
              </a:ext>
            </a:extLst>
          </p:cNvPr>
          <p:cNvPicPr>
            <a:picLocks noChangeAspect="1"/>
          </p:cNvPicPr>
          <p:nvPr/>
        </p:nvPicPr>
        <p:blipFill>
          <a:blip r:embed="rId2"/>
          <a:stretch>
            <a:fillRect/>
          </a:stretch>
        </p:blipFill>
        <p:spPr>
          <a:xfrm>
            <a:off x="9987426" y="1630169"/>
            <a:ext cx="1221756" cy="1107224"/>
          </a:xfrm>
          <a:prstGeom prst="rect">
            <a:avLst/>
          </a:prstGeom>
        </p:spPr>
      </p:pic>
      <p:pic>
        <p:nvPicPr>
          <p:cNvPr id="14" name="Picture 2" descr="Icon&#10;&#10;Description automatically generated">
            <a:extLst>
              <a:ext uri="{FF2B5EF4-FFF2-40B4-BE49-F238E27FC236}">
                <a16:creationId xmlns:a16="http://schemas.microsoft.com/office/drawing/2014/main" id="{D965A8A8-443A-4C80-AA53-89BB1ED5AB04}"/>
              </a:ext>
            </a:extLst>
          </p:cNvPr>
          <p:cNvPicPr>
            <a:picLocks noChangeAspect="1"/>
          </p:cNvPicPr>
          <p:nvPr/>
        </p:nvPicPr>
        <p:blipFill>
          <a:blip r:embed="rId3"/>
          <a:stretch>
            <a:fillRect/>
          </a:stretch>
        </p:blipFill>
        <p:spPr>
          <a:xfrm>
            <a:off x="10114155" y="2804752"/>
            <a:ext cx="1033345" cy="1034762"/>
          </a:xfrm>
          <a:prstGeom prst="rect">
            <a:avLst/>
          </a:prstGeom>
        </p:spPr>
      </p:pic>
      <p:pic>
        <p:nvPicPr>
          <p:cNvPr id="16" name="Picture 2" descr="A picture containing text, sign, sky, clipart&#10;&#10;Description automatically generated">
            <a:extLst>
              <a:ext uri="{FF2B5EF4-FFF2-40B4-BE49-F238E27FC236}">
                <a16:creationId xmlns:a16="http://schemas.microsoft.com/office/drawing/2014/main" id="{95E7B864-431B-4027-AF1A-FB59AF800973}"/>
              </a:ext>
            </a:extLst>
          </p:cNvPr>
          <p:cNvPicPr>
            <a:picLocks noChangeAspect="1"/>
          </p:cNvPicPr>
          <p:nvPr/>
        </p:nvPicPr>
        <p:blipFill>
          <a:blip r:embed="rId4"/>
          <a:stretch>
            <a:fillRect/>
          </a:stretch>
        </p:blipFill>
        <p:spPr>
          <a:xfrm>
            <a:off x="10006014" y="4850898"/>
            <a:ext cx="1268220" cy="1152061"/>
          </a:xfrm>
          <a:prstGeom prst="rect">
            <a:avLst/>
          </a:prstGeom>
        </p:spPr>
      </p:pic>
      <p:pic>
        <p:nvPicPr>
          <p:cNvPr id="18" name="Picture 2" descr="A picture containing text, clipart&#10;&#10;Description automatically generated">
            <a:extLst>
              <a:ext uri="{FF2B5EF4-FFF2-40B4-BE49-F238E27FC236}">
                <a16:creationId xmlns:a16="http://schemas.microsoft.com/office/drawing/2014/main" id="{A53ED648-06E4-47FF-A697-A16230C0349D}"/>
              </a:ext>
            </a:extLst>
          </p:cNvPr>
          <p:cNvPicPr>
            <a:picLocks noChangeAspect="1"/>
          </p:cNvPicPr>
          <p:nvPr/>
        </p:nvPicPr>
        <p:blipFill>
          <a:blip r:embed="rId5"/>
          <a:stretch>
            <a:fillRect/>
          </a:stretch>
        </p:blipFill>
        <p:spPr>
          <a:xfrm>
            <a:off x="10088834" y="3881322"/>
            <a:ext cx="1018943" cy="1018943"/>
          </a:xfrm>
          <a:prstGeom prst="rect">
            <a:avLst/>
          </a:prstGeom>
        </p:spPr>
      </p:pic>
    </p:spTree>
    <p:extLst>
      <p:ext uri="{BB962C8B-B14F-4D97-AF65-F5344CB8AC3E}">
        <p14:creationId xmlns:p14="http://schemas.microsoft.com/office/powerpoint/2010/main" val="18821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77AE-65A4-4F5D-81C5-BEF56746E3D1}"/>
              </a:ext>
            </a:extLst>
          </p:cNvPr>
          <p:cNvSpPr>
            <a:spLocks noGrp="1"/>
          </p:cNvSpPr>
          <p:nvPr>
            <p:ph type="title"/>
          </p:nvPr>
        </p:nvSpPr>
        <p:spPr/>
        <p:txBody>
          <a:bodyPr/>
          <a:lstStyle/>
          <a:p>
            <a:r>
              <a:rPr lang="en-US" dirty="0"/>
              <a:t>Task 1 – Health and Safety Hazards- 15 mins)</a:t>
            </a:r>
          </a:p>
        </p:txBody>
      </p:sp>
      <p:sp>
        <p:nvSpPr>
          <p:cNvPr id="3" name="Content Placeholder 2">
            <a:extLst>
              <a:ext uri="{FF2B5EF4-FFF2-40B4-BE49-F238E27FC236}">
                <a16:creationId xmlns:a16="http://schemas.microsoft.com/office/drawing/2014/main" id="{AABFE4A5-C6E6-4732-9D38-8E0AA7A4924A}"/>
              </a:ext>
            </a:extLst>
          </p:cNvPr>
          <p:cNvSpPr>
            <a:spLocks noGrp="1"/>
          </p:cNvSpPr>
          <p:nvPr>
            <p:ph idx="1"/>
          </p:nvPr>
        </p:nvSpPr>
        <p:spPr/>
        <p:txBody>
          <a:bodyPr vert="horz" lIns="91440" tIns="45720" rIns="91440" bIns="45720" rtlCol="0" anchor="t">
            <a:normAutofit/>
          </a:bodyPr>
          <a:lstStyle/>
          <a:p>
            <a:r>
              <a:rPr lang="en-US" dirty="0"/>
              <a:t>Open up </a:t>
            </a:r>
            <a:r>
              <a:rPr lang="en-US" b="1" dirty="0"/>
              <a:t>Teams</a:t>
            </a:r>
            <a:r>
              <a:rPr lang="en-US" dirty="0"/>
              <a:t> on your iPad. </a:t>
            </a:r>
            <a:r>
              <a:rPr lang="en-US" b="1" dirty="0"/>
              <a:t>Open up our team </a:t>
            </a:r>
            <a:r>
              <a:rPr lang="en-US" dirty="0"/>
              <a:t>and go to </a:t>
            </a:r>
            <a:r>
              <a:rPr lang="en-US" b="1" dirty="0"/>
              <a:t>'class notebook'</a:t>
            </a:r>
          </a:p>
          <a:p>
            <a:endParaRPr lang="en-US" b="1" dirty="0"/>
          </a:p>
          <a:p>
            <a:r>
              <a:rPr lang="en-US" b="1" dirty="0"/>
              <a:t>Click on your name </a:t>
            </a:r>
            <a:r>
              <a:rPr lang="en-US" dirty="0"/>
              <a:t>and then on '</a:t>
            </a:r>
            <a:r>
              <a:rPr lang="en-US" b="1" dirty="0"/>
              <a:t>class notes</a:t>
            </a:r>
            <a:r>
              <a:rPr lang="en-US" dirty="0"/>
              <a:t>' </a:t>
            </a:r>
          </a:p>
          <a:p>
            <a:endParaRPr lang="en-US" dirty="0"/>
          </a:p>
          <a:p>
            <a:r>
              <a:rPr lang="en-US" dirty="0"/>
              <a:t>Complete the '</a:t>
            </a:r>
            <a:r>
              <a:rPr lang="en-US" b="1" dirty="0"/>
              <a:t>Health and Safety'</a:t>
            </a:r>
            <a:r>
              <a:rPr lang="en-US" dirty="0"/>
              <a:t> exercise in your class notes.</a:t>
            </a:r>
          </a:p>
          <a:p>
            <a:r>
              <a:rPr lang="en-US" i="1" dirty="0"/>
              <a:t>(if you finish, go in to 'quizzes' and complete the exercise)</a:t>
            </a:r>
          </a:p>
        </p:txBody>
      </p:sp>
      <p:pic>
        <p:nvPicPr>
          <p:cNvPr id="4" name="Picture 4" descr="A picture containing text, electronics, display&#10;&#10;Description automatically generated">
            <a:extLst>
              <a:ext uri="{FF2B5EF4-FFF2-40B4-BE49-F238E27FC236}">
                <a16:creationId xmlns:a16="http://schemas.microsoft.com/office/drawing/2014/main" id="{26553253-24F2-4278-B972-8DD966DC3BC9}"/>
              </a:ext>
            </a:extLst>
          </p:cNvPr>
          <p:cNvPicPr>
            <a:picLocks noChangeAspect="1"/>
          </p:cNvPicPr>
          <p:nvPr/>
        </p:nvPicPr>
        <p:blipFill>
          <a:blip r:embed="rId2"/>
          <a:stretch>
            <a:fillRect/>
          </a:stretch>
        </p:blipFill>
        <p:spPr>
          <a:xfrm>
            <a:off x="3927" y="3197"/>
            <a:ext cx="1539587" cy="860784"/>
          </a:xfrm>
          <a:prstGeom prst="rect">
            <a:avLst/>
          </a:prstGeom>
        </p:spPr>
      </p:pic>
    </p:spTree>
    <p:extLst>
      <p:ext uri="{BB962C8B-B14F-4D97-AF65-F5344CB8AC3E}">
        <p14:creationId xmlns:p14="http://schemas.microsoft.com/office/powerpoint/2010/main" val="7297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34AB-4D5E-4642-9ACF-E3CE2B520916}"/>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4B5D6530-89FF-4743-AC80-89AF1A4AE88E}"/>
              </a:ext>
            </a:extLst>
          </p:cNvPr>
          <p:cNvSpPr>
            <a:spLocks noGrp="1"/>
          </p:cNvSpPr>
          <p:nvPr>
            <p:ph idx="1"/>
          </p:nvPr>
        </p:nvSpPr>
        <p:spPr/>
        <p:txBody>
          <a:bodyPr vert="horz" lIns="91440" tIns="45720" rIns="91440" bIns="45720" rtlCol="0" anchor="t">
            <a:normAutofit/>
          </a:bodyPr>
          <a:lstStyle/>
          <a:p>
            <a:r>
              <a:rPr lang="en-US" dirty="0"/>
              <a:t>Your homework is to make a health and safety model – </a:t>
            </a:r>
            <a:endParaRPr lang="en-US"/>
          </a:p>
          <a:p>
            <a:r>
              <a:rPr lang="en-US" dirty="0"/>
              <a:t>See some examples:-</a:t>
            </a:r>
          </a:p>
          <a:p>
            <a:r>
              <a:rPr lang="en-US" dirty="0"/>
              <a:t>This is due 1 week today.</a:t>
            </a:r>
          </a:p>
        </p:txBody>
      </p:sp>
      <p:pic>
        <p:nvPicPr>
          <p:cNvPr id="4" name="Picture 4" descr="A picture containing indoor&#10;&#10;Description automatically generated">
            <a:extLst>
              <a:ext uri="{FF2B5EF4-FFF2-40B4-BE49-F238E27FC236}">
                <a16:creationId xmlns:a16="http://schemas.microsoft.com/office/drawing/2014/main" id="{64DB94B9-5E7D-4C03-BC87-6803EDD453FD}"/>
              </a:ext>
            </a:extLst>
          </p:cNvPr>
          <p:cNvPicPr>
            <a:picLocks noChangeAspect="1"/>
          </p:cNvPicPr>
          <p:nvPr/>
        </p:nvPicPr>
        <p:blipFill>
          <a:blip r:embed="rId2"/>
          <a:stretch>
            <a:fillRect/>
          </a:stretch>
        </p:blipFill>
        <p:spPr>
          <a:xfrm>
            <a:off x="3571685" y="3351025"/>
            <a:ext cx="2250688" cy="3007113"/>
          </a:xfrm>
          <a:prstGeom prst="rect">
            <a:avLst/>
          </a:prstGeom>
        </p:spPr>
      </p:pic>
      <p:pic>
        <p:nvPicPr>
          <p:cNvPr id="6" name="Picture 6" descr="A picture containing text, indoor, yellow&#10;&#10;Description automatically generated">
            <a:extLst>
              <a:ext uri="{FF2B5EF4-FFF2-40B4-BE49-F238E27FC236}">
                <a16:creationId xmlns:a16="http://schemas.microsoft.com/office/drawing/2014/main" id="{3B96F729-C686-4AE5-AB3E-98042CF8909F}"/>
              </a:ext>
            </a:extLst>
          </p:cNvPr>
          <p:cNvPicPr>
            <a:picLocks noChangeAspect="1"/>
          </p:cNvPicPr>
          <p:nvPr/>
        </p:nvPicPr>
        <p:blipFill>
          <a:blip r:embed="rId3"/>
          <a:stretch>
            <a:fillRect/>
          </a:stretch>
        </p:blipFill>
        <p:spPr>
          <a:xfrm>
            <a:off x="6582937" y="3013617"/>
            <a:ext cx="4490224" cy="3367668"/>
          </a:xfrm>
          <a:prstGeom prst="rect">
            <a:avLst/>
          </a:prstGeom>
        </p:spPr>
      </p:pic>
    </p:spTree>
    <p:extLst>
      <p:ext uri="{BB962C8B-B14F-4D97-AF65-F5344CB8AC3E}">
        <p14:creationId xmlns:p14="http://schemas.microsoft.com/office/powerpoint/2010/main" val="75570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CCF31D-37D0-4DDE-B8B2-901E9A989231}"/>
              </a:ext>
            </a:extLst>
          </p:cNvPr>
          <p:cNvSpPr>
            <a:spLocks noGrp="1"/>
          </p:cNvSpPr>
          <p:nvPr>
            <p:ph type="title"/>
          </p:nvPr>
        </p:nvSpPr>
        <p:spPr>
          <a:xfrm>
            <a:off x="838200" y="365125"/>
            <a:ext cx="5393361" cy="1325563"/>
          </a:xfrm>
        </p:spPr>
        <p:txBody>
          <a:bodyPr>
            <a:normAutofit/>
          </a:bodyPr>
          <a:lstStyle/>
          <a:p>
            <a:r>
              <a:rPr lang="en-US"/>
              <a:t>Lesson Starter</a:t>
            </a:r>
          </a:p>
        </p:txBody>
      </p:sp>
      <p:sp>
        <p:nvSpPr>
          <p:cNvPr id="12"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A8EC652-D295-4FD5-99A4-0285367FD77E}"/>
              </a:ext>
            </a:extLst>
          </p:cNvPr>
          <p:cNvSpPr>
            <a:spLocks noGrp="1"/>
          </p:cNvSpPr>
          <p:nvPr>
            <p:ph idx="1"/>
          </p:nvPr>
        </p:nvSpPr>
        <p:spPr>
          <a:xfrm>
            <a:off x="726688" y="1518966"/>
            <a:ext cx="5857995" cy="4351338"/>
          </a:xfrm>
        </p:spPr>
        <p:txBody>
          <a:bodyPr vert="horz" lIns="91440" tIns="45720" rIns="91440" bIns="45720" rtlCol="0" anchor="t">
            <a:normAutofit/>
          </a:bodyPr>
          <a:lstStyle/>
          <a:p>
            <a:r>
              <a:rPr lang="en-US" sz="2400" b="1" dirty="0"/>
              <a:t>Discuss with a partner:-</a:t>
            </a:r>
          </a:p>
          <a:p>
            <a:r>
              <a:rPr lang="en-US" sz="2400" b="1" dirty="0"/>
              <a:t>What do you think would be the hazards in a workshop? You can see some examples of a workshop in the photos.</a:t>
            </a:r>
          </a:p>
        </p:txBody>
      </p:sp>
      <p:sp>
        <p:nvSpPr>
          <p:cNvPr id="14"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floor, indoor, furniture, several&#10;&#10;Description automatically generated">
            <a:extLst>
              <a:ext uri="{FF2B5EF4-FFF2-40B4-BE49-F238E27FC236}">
                <a16:creationId xmlns:a16="http://schemas.microsoft.com/office/drawing/2014/main" id="{673D2A73-5257-4581-94AE-9C29CC4E2141}"/>
              </a:ext>
            </a:extLst>
          </p:cNvPr>
          <p:cNvPicPr>
            <a:picLocks noChangeAspect="1"/>
          </p:cNvPicPr>
          <p:nvPr/>
        </p:nvPicPr>
        <p:blipFill>
          <a:blip r:embed="rId2"/>
          <a:stretch>
            <a:fillRect/>
          </a:stretch>
        </p:blipFill>
        <p:spPr>
          <a:xfrm>
            <a:off x="7887184" y="1690942"/>
            <a:ext cx="3781051" cy="28321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15" descr="A picture containing text, indoor, cluttered, appliance&#10;&#10;Description automatically generated">
            <a:extLst>
              <a:ext uri="{FF2B5EF4-FFF2-40B4-BE49-F238E27FC236}">
                <a16:creationId xmlns:a16="http://schemas.microsoft.com/office/drawing/2014/main" id="{8616EFDB-6FE7-4034-B506-E76DB7566047}"/>
              </a:ext>
            </a:extLst>
          </p:cNvPr>
          <p:cNvPicPr>
            <a:picLocks noChangeAspect="1"/>
          </p:cNvPicPr>
          <p:nvPr/>
        </p:nvPicPr>
        <p:blipFill>
          <a:blip r:embed="rId3"/>
          <a:stretch>
            <a:fillRect/>
          </a:stretch>
        </p:blipFill>
        <p:spPr>
          <a:xfrm>
            <a:off x="1202473" y="3813197"/>
            <a:ext cx="4964151" cy="2781411"/>
          </a:xfrm>
          <a:prstGeom prst="rect">
            <a:avLst/>
          </a:prstGeom>
        </p:spPr>
      </p:pic>
    </p:spTree>
    <p:extLst>
      <p:ext uri="{BB962C8B-B14F-4D97-AF65-F5344CB8AC3E}">
        <p14:creationId xmlns:p14="http://schemas.microsoft.com/office/powerpoint/2010/main" val="74539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4D8C-5679-4C28-AE8C-42716F0F8743}"/>
              </a:ext>
            </a:extLst>
          </p:cNvPr>
          <p:cNvSpPr>
            <a:spLocks noGrp="1"/>
          </p:cNvSpPr>
          <p:nvPr>
            <p:ph type="title"/>
          </p:nvPr>
        </p:nvSpPr>
        <p:spPr/>
        <p:txBody>
          <a:bodyPr/>
          <a:lstStyle/>
          <a:p>
            <a:r>
              <a:rPr lang="en-US" dirty="0"/>
              <a:t>Learning Outcomes</a:t>
            </a:r>
          </a:p>
        </p:txBody>
      </p:sp>
      <p:sp>
        <p:nvSpPr>
          <p:cNvPr id="3" name="Text Placeholder 2">
            <a:extLst>
              <a:ext uri="{FF2B5EF4-FFF2-40B4-BE49-F238E27FC236}">
                <a16:creationId xmlns:a16="http://schemas.microsoft.com/office/drawing/2014/main" id="{E76F4993-020F-42EF-98D3-FF338AF035B5}"/>
              </a:ext>
            </a:extLst>
          </p:cNvPr>
          <p:cNvSpPr>
            <a:spLocks noGrp="1"/>
          </p:cNvSpPr>
          <p:nvPr>
            <p:ph type="body" idx="1"/>
          </p:nvPr>
        </p:nvSpPr>
        <p:spPr/>
        <p:txBody>
          <a:bodyPr/>
          <a:lstStyle/>
          <a:p>
            <a:r>
              <a:rPr lang="en-US" dirty="0"/>
              <a:t>Learning Intentions</a:t>
            </a:r>
          </a:p>
        </p:txBody>
      </p:sp>
      <p:sp>
        <p:nvSpPr>
          <p:cNvPr id="4" name="Content Placeholder 3">
            <a:extLst>
              <a:ext uri="{FF2B5EF4-FFF2-40B4-BE49-F238E27FC236}">
                <a16:creationId xmlns:a16="http://schemas.microsoft.com/office/drawing/2014/main" id="{B46B3A88-5869-4C23-80DA-B75407AA1DE1}"/>
              </a:ext>
            </a:extLst>
          </p:cNvPr>
          <p:cNvSpPr>
            <a:spLocks noGrp="1"/>
          </p:cNvSpPr>
          <p:nvPr>
            <p:ph sz="half" idx="2"/>
          </p:nvPr>
        </p:nvSpPr>
        <p:spPr>
          <a:xfrm>
            <a:off x="839788" y="2505075"/>
            <a:ext cx="5157787" cy="1528686"/>
          </a:xfrm>
        </p:spPr>
        <p:txBody>
          <a:bodyPr vert="horz" lIns="91440" tIns="45720" rIns="91440" bIns="45720" rtlCol="0" anchor="t">
            <a:normAutofit/>
          </a:bodyPr>
          <a:lstStyle/>
          <a:p>
            <a:r>
              <a:rPr lang="en-US" dirty="0"/>
              <a:t>How to </a:t>
            </a:r>
            <a:r>
              <a:rPr lang="en-US" dirty="0">
                <a:ea typeface="+mn-lt"/>
                <a:cs typeface="+mn-lt"/>
              </a:rPr>
              <a:t>apply safe working practices</a:t>
            </a:r>
          </a:p>
          <a:p>
            <a:endParaRPr lang="en-US" dirty="0"/>
          </a:p>
        </p:txBody>
      </p:sp>
      <p:sp>
        <p:nvSpPr>
          <p:cNvPr id="5" name="Text Placeholder 4">
            <a:extLst>
              <a:ext uri="{FF2B5EF4-FFF2-40B4-BE49-F238E27FC236}">
                <a16:creationId xmlns:a16="http://schemas.microsoft.com/office/drawing/2014/main" id="{C502712D-650E-4A93-827F-4B27443E0C60}"/>
              </a:ext>
            </a:extLst>
          </p:cNvPr>
          <p:cNvSpPr>
            <a:spLocks noGrp="1"/>
          </p:cNvSpPr>
          <p:nvPr>
            <p:ph type="body" sz="quarter" idx="3"/>
          </p:nvPr>
        </p:nvSpPr>
        <p:spPr/>
        <p:txBody>
          <a:bodyPr/>
          <a:lstStyle/>
          <a:p>
            <a:r>
              <a:rPr lang="en-US" dirty="0"/>
              <a:t>Success Criteria</a:t>
            </a:r>
          </a:p>
        </p:txBody>
      </p:sp>
      <p:sp>
        <p:nvSpPr>
          <p:cNvPr id="6" name="Content Placeholder 5">
            <a:extLst>
              <a:ext uri="{FF2B5EF4-FFF2-40B4-BE49-F238E27FC236}">
                <a16:creationId xmlns:a16="http://schemas.microsoft.com/office/drawing/2014/main" id="{7D61EE49-DDD3-46BE-A6C1-B900FA9BDBE9}"/>
              </a:ext>
            </a:extLst>
          </p:cNvPr>
          <p:cNvSpPr>
            <a:spLocks noGrp="1"/>
          </p:cNvSpPr>
          <p:nvPr>
            <p:ph sz="quarter" idx="4"/>
          </p:nvPr>
        </p:nvSpPr>
        <p:spPr>
          <a:xfrm>
            <a:off x="6172200" y="2505075"/>
            <a:ext cx="5183188" cy="1630906"/>
          </a:xfrm>
        </p:spPr>
        <p:txBody>
          <a:bodyPr vert="horz" lIns="91440" tIns="45720" rIns="91440" bIns="45720" rtlCol="0" anchor="t">
            <a:normAutofit/>
          </a:bodyPr>
          <a:lstStyle/>
          <a:p>
            <a:r>
              <a:rPr lang="en-US" dirty="0"/>
              <a:t>I can </a:t>
            </a:r>
            <a:r>
              <a:rPr lang="en-US" dirty="0" err="1"/>
              <a:t>recognise</a:t>
            </a:r>
            <a:r>
              <a:rPr lang="en-US" dirty="0"/>
              <a:t> safety signs, symbols and hazards</a:t>
            </a:r>
          </a:p>
          <a:p>
            <a:endParaRPr lang="en-US" dirty="0"/>
          </a:p>
        </p:txBody>
      </p:sp>
      <p:sp>
        <p:nvSpPr>
          <p:cNvPr id="12" name="TextBox 11">
            <a:extLst>
              <a:ext uri="{FF2B5EF4-FFF2-40B4-BE49-F238E27FC236}">
                <a16:creationId xmlns:a16="http://schemas.microsoft.com/office/drawing/2014/main" id="{6C628D95-42E4-496B-8188-96C866EFFEA5}"/>
              </a:ext>
            </a:extLst>
          </p:cNvPr>
          <p:cNvSpPr txBox="1"/>
          <p:nvPr/>
        </p:nvSpPr>
        <p:spPr>
          <a:xfrm>
            <a:off x="1277976" y="4920708"/>
            <a:ext cx="99543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UNCRC:- Article 29 -</a:t>
            </a:r>
            <a:r>
              <a:rPr lang="en-US" dirty="0">
                <a:ea typeface="+mn-lt"/>
                <a:cs typeface="+mn-lt"/>
              </a:rPr>
              <a:t>Education must develop every child’s personality, talents and abilities to the full. It must encourage the child’s respect for human rights, as well as respect for their parents, their own and other cultures, and the environment.</a:t>
            </a:r>
            <a:endParaRPr lang="en-US" dirty="0"/>
          </a:p>
        </p:txBody>
      </p:sp>
    </p:spTree>
    <p:extLst>
      <p:ext uri="{BB962C8B-B14F-4D97-AF65-F5344CB8AC3E}">
        <p14:creationId xmlns:p14="http://schemas.microsoft.com/office/powerpoint/2010/main" val="10797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D23E-918E-4647-82CE-D5D25A7290D1}"/>
              </a:ext>
            </a:extLst>
          </p:cNvPr>
          <p:cNvSpPr>
            <a:spLocks noGrp="1"/>
          </p:cNvSpPr>
          <p:nvPr>
            <p:ph type="title"/>
          </p:nvPr>
        </p:nvSpPr>
        <p:spPr/>
        <p:txBody>
          <a:bodyPr/>
          <a:lstStyle/>
          <a:p>
            <a:r>
              <a:rPr lang="en-US" dirty="0"/>
              <a:t>Why is health and safety important?</a:t>
            </a:r>
          </a:p>
        </p:txBody>
      </p:sp>
      <p:sp>
        <p:nvSpPr>
          <p:cNvPr id="3" name="Content Placeholder 2">
            <a:extLst>
              <a:ext uri="{FF2B5EF4-FFF2-40B4-BE49-F238E27FC236}">
                <a16:creationId xmlns:a16="http://schemas.microsoft.com/office/drawing/2014/main" id="{D252C2EA-348B-4910-AAF8-9575C20AD00A}"/>
              </a:ext>
            </a:extLst>
          </p:cNvPr>
          <p:cNvSpPr>
            <a:spLocks noGrp="1"/>
          </p:cNvSpPr>
          <p:nvPr>
            <p:ph idx="1"/>
          </p:nvPr>
        </p:nvSpPr>
        <p:spPr/>
        <p:txBody>
          <a:bodyPr vert="horz" lIns="91440" tIns="45720" rIns="91440" bIns="45720" rtlCol="0" anchor="t">
            <a:normAutofit/>
          </a:bodyPr>
          <a:lstStyle/>
          <a:p>
            <a:r>
              <a:rPr lang="en-US" sz="3200" dirty="0">
                <a:ea typeface="+mn-lt"/>
                <a:cs typeface="+mn-lt"/>
              </a:rPr>
              <a:t>Health and Safety in a workshop is </a:t>
            </a:r>
            <a:r>
              <a:rPr lang="en-US" sz="3200" b="1" dirty="0">
                <a:ea typeface="+mn-lt"/>
                <a:cs typeface="+mn-lt"/>
              </a:rPr>
              <a:t>very important.</a:t>
            </a:r>
          </a:p>
          <a:p>
            <a:r>
              <a:rPr lang="en-US" sz="3200" dirty="0">
                <a:ea typeface="+mn-lt"/>
                <a:cs typeface="+mn-lt"/>
              </a:rPr>
              <a:t>If a student uses </a:t>
            </a:r>
            <a:r>
              <a:rPr lang="en-US" sz="3200" b="1" dirty="0">
                <a:ea typeface="+mn-lt"/>
                <a:cs typeface="+mn-lt"/>
              </a:rPr>
              <a:t>equipment, tools and machinery</a:t>
            </a:r>
            <a:r>
              <a:rPr lang="en-US" sz="3200" dirty="0">
                <a:ea typeface="+mn-lt"/>
                <a:cs typeface="+mn-lt"/>
              </a:rPr>
              <a:t>, they should have received safety training. </a:t>
            </a:r>
            <a:endParaRPr lang="en-US" sz="3200">
              <a:ea typeface="+mn-lt"/>
              <a:cs typeface="+mn-lt"/>
            </a:endParaRPr>
          </a:p>
          <a:p>
            <a:r>
              <a:rPr lang="en-US" sz="3200" dirty="0">
                <a:ea typeface="+mn-lt"/>
                <a:cs typeface="+mn-lt"/>
              </a:rPr>
              <a:t>This should ensure that they </a:t>
            </a:r>
            <a:r>
              <a:rPr lang="en-US" sz="3200" b="1" dirty="0">
                <a:ea typeface="+mn-lt"/>
                <a:cs typeface="+mn-lt"/>
              </a:rPr>
              <a:t>feel confident</a:t>
            </a:r>
            <a:r>
              <a:rPr lang="en-US" sz="3200" dirty="0">
                <a:ea typeface="+mn-lt"/>
                <a:cs typeface="+mn-lt"/>
              </a:rPr>
              <a:t> in the use of machines and can </a:t>
            </a:r>
            <a:r>
              <a:rPr lang="en-US" sz="3200" b="1" dirty="0">
                <a:ea typeface="+mn-lt"/>
                <a:cs typeface="+mn-lt"/>
              </a:rPr>
              <a:t>operate them without having an accident or causing an accident to other people</a:t>
            </a:r>
            <a:r>
              <a:rPr lang="en-US" sz="3200" dirty="0">
                <a:ea typeface="+mn-lt"/>
                <a:cs typeface="+mn-lt"/>
              </a:rPr>
              <a:t>!</a:t>
            </a:r>
            <a:endParaRPr lang="en-US" sz="3200" dirty="0"/>
          </a:p>
        </p:txBody>
      </p:sp>
    </p:spTree>
    <p:extLst>
      <p:ext uri="{BB962C8B-B14F-4D97-AF65-F5344CB8AC3E}">
        <p14:creationId xmlns:p14="http://schemas.microsoft.com/office/powerpoint/2010/main" val="31970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A3F9DB-B144-47A4-9DB2-706C3908B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3D9A74CD-249A-437B-A289-41367603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Fire extinguisher and hose reel in hotel corridor">
            <a:extLst>
              <a:ext uri="{FF2B5EF4-FFF2-40B4-BE49-F238E27FC236}">
                <a16:creationId xmlns:a16="http://schemas.microsoft.com/office/drawing/2014/main" id="{73513655-68CA-470E-95A9-A6B72137C517}"/>
              </a:ext>
            </a:extLst>
          </p:cNvPr>
          <p:cNvPicPr>
            <a:picLocks noChangeAspect="1"/>
          </p:cNvPicPr>
          <p:nvPr/>
        </p:nvPicPr>
        <p:blipFill rotWithShape="1">
          <a:blip r:embed="rId2">
            <a:alphaModFix amt="35000"/>
          </a:blip>
          <a:srcRect t="6538" r="-2" b="9064"/>
          <a:stretch/>
        </p:blipFill>
        <p:spPr>
          <a:xfrm>
            <a:off x="20" y="10"/>
            <a:ext cx="12191980" cy="6857990"/>
          </a:xfrm>
          <a:prstGeom prst="rect">
            <a:avLst/>
          </a:prstGeom>
        </p:spPr>
      </p:pic>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9158EF-3156-498D-9BD6-EC09CE69BE44}"/>
              </a:ext>
            </a:extLst>
          </p:cNvPr>
          <p:cNvSpPr>
            <a:spLocks noGrp="1"/>
          </p:cNvSpPr>
          <p:nvPr>
            <p:ph type="title"/>
          </p:nvPr>
        </p:nvSpPr>
        <p:spPr>
          <a:xfrm>
            <a:off x="1171074" y="1396686"/>
            <a:ext cx="3240506" cy="4064628"/>
          </a:xfrm>
        </p:spPr>
        <p:txBody>
          <a:bodyPr>
            <a:normAutofit/>
          </a:bodyPr>
          <a:lstStyle/>
          <a:p>
            <a:r>
              <a:rPr lang="en-US" dirty="0"/>
              <a:t>Health &amp; Safety in Design and Technology</a:t>
            </a:r>
          </a:p>
        </p:txBody>
      </p:sp>
      <p:sp>
        <p:nvSpPr>
          <p:cNvPr id="3" name="Content Placeholder 2">
            <a:extLst>
              <a:ext uri="{FF2B5EF4-FFF2-40B4-BE49-F238E27FC236}">
                <a16:creationId xmlns:a16="http://schemas.microsoft.com/office/drawing/2014/main" id="{8FFFD2FA-AC14-4251-80C6-3B75AB260F89}"/>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dirty="0">
                <a:solidFill>
                  <a:srgbClr val="FFFFFF"/>
                </a:solidFill>
                <a:ea typeface="+mn-lt"/>
                <a:cs typeface="+mn-lt"/>
              </a:rPr>
              <a:t>Before you can use equipment and machines or attempt practical work in a workshop you must understand </a:t>
            </a:r>
            <a:r>
              <a:rPr lang="en-US" b="1" dirty="0">
                <a:solidFill>
                  <a:srgbClr val="FFFFFF"/>
                </a:solidFill>
                <a:ea typeface="+mn-lt"/>
                <a:cs typeface="+mn-lt"/>
              </a:rPr>
              <a:t>basic safety rules. </a:t>
            </a:r>
          </a:p>
          <a:p>
            <a:r>
              <a:rPr lang="en-US" dirty="0">
                <a:solidFill>
                  <a:srgbClr val="FFFFFF"/>
                </a:solidFill>
                <a:ea typeface="+mn-lt"/>
                <a:cs typeface="+mn-lt"/>
              </a:rPr>
              <a:t>These rules will </a:t>
            </a:r>
            <a:r>
              <a:rPr lang="en-US" b="1" dirty="0">
                <a:solidFill>
                  <a:srgbClr val="FFFFFF"/>
                </a:solidFill>
                <a:ea typeface="+mn-lt"/>
                <a:cs typeface="+mn-lt"/>
              </a:rPr>
              <a:t>help keep you and others safe</a:t>
            </a:r>
            <a:r>
              <a:rPr lang="en-US" dirty="0">
                <a:solidFill>
                  <a:srgbClr val="FFFFFF"/>
                </a:solidFill>
                <a:ea typeface="+mn-lt"/>
                <a:cs typeface="+mn-lt"/>
              </a:rPr>
              <a:t> in the workshop! </a:t>
            </a:r>
            <a:endParaRPr lang="en-US">
              <a:solidFill>
                <a:srgbClr val="FFFFFF"/>
              </a:solidFill>
            </a:endParaRP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7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91BC-02B1-4557-953D-D140565236B9}"/>
              </a:ext>
            </a:extLst>
          </p:cNvPr>
          <p:cNvSpPr>
            <a:spLocks noGrp="1"/>
          </p:cNvSpPr>
          <p:nvPr>
            <p:ph type="title"/>
          </p:nvPr>
        </p:nvSpPr>
        <p:spPr/>
        <p:txBody>
          <a:bodyPr/>
          <a:lstStyle/>
          <a:p>
            <a:r>
              <a:rPr lang="en-US" dirty="0"/>
              <a:t>General Safety Rules</a:t>
            </a:r>
          </a:p>
        </p:txBody>
      </p:sp>
      <p:sp>
        <p:nvSpPr>
          <p:cNvPr id="3" name="Content Placeholder 2">
            <a:extLst>
              <a:ext uri="{FF2B5EF4-FFF2-40B4-BE49-F238E27FC236}">
                <a16:creationId xmlns:a16="http://schemas.microsoft.com/office/drawing/2014/main" id="{8A211BB8-06CA-4F77-A4C0-CC6ACC58873D}"/>
              </a:ext>
            </a:extLst>
          </p:cNvPr>
          <p:cNvSpPr>
            <a:spLocks noGrp="1"/>
          </p:cNvSpPr>
          <p:nvPr>
            <p:ph sz="half" idx="1"/>
          </p:nvPr>
        </p:nvSpPr>
        <p:spPr>
          <a:xfrm>
            <a:off x="838200" y="1639771"/>
            <a:ext cx="5181600" cy="4351338"/>
          </a:xfrm>
        </p:spPr>
        <p:txBody>
          <a:bodyPr vert="horz" lIns="91440" tIns="45720" rIns="91440" bIns="45720" rtlCol="0" anchor="t">
            <a:noAutofit/>
          </a:bodyPr>
          <a:lstStyle/>
          <a:p>
            <a:pPr algn="just"/>
            <a:endParaRPr lang="en-US" sz="1200" b="1" dirty="0"/>
          </a:p>
          <a:p>
            <a:pPr algn="just"/>
            <a:r>
              <a:rPr lang="en-US" sz="1200" b="1" dirty="0"/>
              <a:t>1. Always listen carefully to the teacher and follow instructions.</a:t>
            </a:r>
          </a:p>
          <a:p>
            <a:pPr algn="just"/>
            <a:br>
              <a:rPr lang="en-US" sz="1200" b="1" dirty="0"/>
            </a:br>
            <a:r>
              <a:rPr lang="en-US" sz="1200" b="1" dirty="0"/>
              <a:t>2. Do not run in the workshop, you could ‘bump’ into another pupil and cause an accident.</a:t>
            </a:r>
          </a:p>
          <a:p>
            <a:pPr algn="just"/>
            <a:br>
              <a:rPr lang="en-US" sz="1200" b="1" dirty="0"/>
            </a:br>
            <a:r>
              <a:rPr lang="en-US" sz="1200" b="1" dirty="0"/>
              <a:t>3. Know where the emergency stop buttons are positioned in the workshop. If you see an accident at the other side of the workshop you can use the emergency stop button to turn off all electrical power to machines.</a:t>
            </a:r>
          </a:p>
          <a:p>
            <a:pPr algn="just"/>
            <a:br>
              <a:rPr lang="en-US" sz="1200" b="1" dirty="0"/>
            </a:br>
            <a:r>
              <a:rPr lang="en-US" sz="1200" b="1" dirty="0"/>
              <a:t>4. Always wear an apron as it will protect your clothes and hold loose clothing such as ties in place.</a:t>
            </a:r>
          </a:p>
          <a:p>
            <a:pPr algn="just"/>
            <a:br>
              <a:rPr lang="en-US" sz="1200" b="1" dirty="0"/>
            </a:br>
            <a:r>
              <a:rPr lang="en-US" sz="1200" b="1" dirty="0"/>
              <a:t>5. Wear good strong shoes. training shoes are not suitable.</a:t>
            </a:r>
          </a:p>
          <a:p>
            <a:pPr algn="just"/>
            <a:br>
              <a:rPr lang="en-US" sz="1200" b="1" dirty="0"/>
            </a:br>
            <a:r>
              <a:rPr lang="en-US" sz="1200" b="1" dirty="0"/>
              <a:t>6. When attempting practical work all stools should be put away.</a:t>
            </a:r>
          </a:p>
          <a:p>
            <a:pPr algn="just"/>
            <a:br>
              <a:rPr lang="en-US" sz="1200" b="1" dirty="0"/>
            </a:br>
            <a:r>
              <a:rPr lang="en-US" sz="1200" b="1" dirty="0"/>
              <a:t>7. Bags should not be brought into a workshop as people can trip over them.</a:t>
            </a:r>
            <a:br>
              <a:rPr lang="en-US" sz="1200" b="1" dirty="0"/>
            </a:br>
            <a:endParaRPr lang="en-US" sz="1200" b="1" dirty="0"/>
          </a:p>
        </p:txBody>
      </p:sp>
      <p:sp>
        <p:nvSpPr>
          <p:cNvPr id="4" name="Content Placeholder 3">
            <a:extLst>
              <a:ext uri="{FF2B5EF4-FFF2-40B4-BE49-F238E27FC236}">
                <a16:creationId xmlns:a16="http://schemas.microsoft.com/office/drawing/2014/main" id="{1C2D0691-5561-4E9E-AD2A-4E06ED5B677E}"/>
              </a:ext>
            </a:extLst>
          </p:cNvPr>
          <p:cNvSpPr>
            <a:spLocks noGrp="1"/>
          </p:cNvSpPr>
          <p:nvPr>
            <p:ph sz="half" idx="2"/>
          </p:nvPr>
        </p:nvSpPr>
        <p:spPr>
          <a:xfrm>
            <a:off x="6395224" y="1899966"/>
            <a:ext cx="5618356" cy="4788094"/>
          </a:xfrm>
        </p:spPr>
        <p:txBody>
          <a:bodyPr vert="horz" lIns="91440" tIns="45720" rIns="91440" bIns="45720" rtlCol="0" anchor="t">
            <a:normAutofit fontScale="47500" lnSpcReduction="20000"/>
          </a:bodyPr>
          <a:lstStyle/>
          <a:p>
            <a:r>
              <a:rPr lang="en-US" b="1" dirty="0">
                <a:ea typeface="+mn-lt"/>
                <a:cs typeface="+mn-lt"/>
              </a:rPr>
              <a:t>8. When learning how to use a machine, listen very carefully to all the instructions given by the teacher. Ask questions, especially if you do not fully understand.</a:t>
            </a:r>
            <a:endParaRPr lang="en-US" b="1" dirty="0"/>
          </a:p>
          <a:p>
            <a:br>
              <a:rPr lang="en-US" b="1" dirty="0">
                <a:ea typeface="+mn-lt"/>
                <a:cs typeface="+mn-lt"/>
              </a:rPr>
            </a:br>
            <a:r>
              <a:rPr lang="en-US" b="1" dirty="0">
                <a:ea typeface="+mn-lt"/>
                <a:cs typeface="+mn-lt"/>
              </a:rPr>
              <a:t>9. Do not use a machine if you have not been shown how to operate it safely by the teacher.</a:t>
            </a:r>
          </a:p>
          <a:p>
            <a:br>
              <a:rPr lang="en-US" b="1" dirty="0">
                <a:ea typeface="+mn-lt"/>
                <a:cs typeface="+mn-lt"/>
              </a:rPr>
            </a:br>
            <a:r>
              <a:rPr lang="en-US" b="1" dirty="0">
                <a:ea typeface="+mn-lt"/>
                <a:cs typeface="+mn-lt"/>
              </a:rPr>
              <a:t>10. Always be patient, never rush in the workshop.</a:t>
            </a:r>
          </a:p>
          <a:p>
            <a:br>
              <a:rPr lang="en-US" b="1" dirty="0">
                <a:ea typeface="+mn-lt"/>
                <a:cs typeface="+mn-lt"/>
              </a:rPr>
            </a:br>
            <a:r>
              <a:rPr lang="en-US" b="1" dirty="0">
                <a:ea typeface="+mn-lt"/>
                <a:cs typeface="+mn-lt"/>
              </a:rPr>
              <a:t>11. Always use a guard when working on a machine.</a:t>
            </a:r>
          </a:p>
          <a:p>
            <a:br>
              <a:rPr lang="en-US" b="1" dirty="0">
                <a:ea typeface="+mn-lt"/>
                <a:cs typeface="+mn-lt"/>
              </a:rPr>
            </a:br>
            <a:r>
              <a:rPr lang="en-US" b="1" dirty="0">
                <a:ea typeface="+mn-lt"/>
                <a:cs typeface="+mn-lt"/>
              </a:rPr>
              <a:t>12. Keep hands away from moving/rotating machinery.</a:t>
            </a:r>
          </a:p>
          <a:p>
            <a:br>
              <a:rPr lang="en-US" b="1" dirty="0">
                <a:ea typeface="+mn-lt"/>
                <a:cs typeface="+mn-lt"/>
              </a:rPr>
            </a:br>
            <a:r>
              <a:rPr lang="en-US" b="1" dirty="0">
                <a:ea typeface="+mn-lt"/>
                <a:cs typeface="+mn-lt"/>
              </a:rPr>
              <a:t>13. Use hand tools carefully, keeping both hands behind the cutting edge.</a:t>
            </a:r>
          </a:p>
          <a:p>
            <a:br>
              <a:rPr lang="en-US" b="1" dirty="0">
                <a:ea typeface="+mn-lt"/>
                <a:cs typeface="+mn-lt"/>
              </a:rPr>
            </a:br>
            <a:r>
              <a:rPr lang="en-US" b="1" dirty="0">
                <a:ea typeface="+mn-lt"/>
                <a:cs typeface="+mn-lt"/>
              </a:rPr>
              <a:t>14. Report any damage to machines/equipment as this could cause an accident.</a:t>
            </a:r>
            <a:endParaRPr lang="en-US" b="1"/>
          </a:p>
          <a:p>
            <a:endParaRPr lang="en-US" b="1" dirty="0"/>
          </a:p>
        </p:txBody>
      </p:sp>
    </p:spTree>
    <p:extLst>
      <p:ext uri="{BB962C8B-B14F-4D97-AF65-F5344CB8AC3E}">
        <p14:creationId xmlns:p14="http://schemas.microsoft.com/office/powerpoint/2010/main" val="408097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325561-4199-4226-9D1D-9C85A8248DC4}"/>
              </a:ext>
            </a:extLst>
          </p:cNvPr>
          <p:cNvSpPr>
            <a:spLocks noGrp="1"/>
          </p:cNvSpPr>
          <p:nvPr>
            <p:ph type="title"/>
          </p:nvPr>
        </p:nvSpPr>
        <p:spPr>
          <a:xfrm>
            <a:off x="838200" y="365125"/>
            <a:ext cx="6116049" cy="1344148"/>
          </a:xfrm>
        </p:spPr>
        <p:txBody>
          <a:bodyPr>
            <a:normAutofit/>
          </a:bodyPr>
          <a:lstStyle/>
          <a:p>
            <a:r>
              <a:rPr lang="en-US" dirty="0"/>
              <a:t>Health and Safety Signs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381B73-B870-4A33-9A3D-CE7BBE99AE51}"/>
              </a:ext>
            </a:extLst>
          </p:cNvPr>
          <p:cNvSpPr>
            <a:spLocks noGrp="1"/>
          </p:cNvSpPr>
          <p:nvPr>
            <p:ph idx="1"/>
          </p:nvPr>
        </p:nvSpPr>
        <p:spPr>
          <a:xfrm>
            <a:off x="838200" y="1825625"/>
            <a:ext cx="5558489" cy="4351338"/>
          </a:xfrm>
        </p:spPr>
        <p:txBody>
          <a:bodyPr vert="horz" lIns="91440" tIns="45720" rIns="91440" bIns="45720" rtlCol="0" anchor="t">
            <a:normAutofit/>
          </a:bodyPr>
          <a:lstStyle/>
          <a:p>
            <a:r>
              <a:rPr lang="en-US" sz="3600" dirty="0"/>
              <a:t>When in the workshop , you will see lots of different safety signs. </a:t>
            </a:r>
          </a:p>
          <a:p>
            <a:endParaRPr lang="en-US" sz="3600" dirty="0"/>
          </a:p>
          <a:p>
            <a:r>
              <a:rPr lang="en-US" sz="3600" dirty="0"/>
              <a:t>Let's have a look at some of these – see if you can guess what each mean!</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45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clipart&#10;&#10;Description automatically generated">
            <a:extLst>
              <a:ext uri="{FF2B5EF4-FFF2-40B4-BE49-F238E27FC236}">
                <a16:creationId xmlns:a16="http://schemas.microsoft.com/office/drawing/2014/main" id="{CF677F8E-0A9C-4600-B9C1-CBD0386E15E2}"/>
              </a:ext>
            </a:extLst>
          </p:cNvPr>
          <p:cNvPicPr>
            <a:picLocks noChangeAspect="1"/>
          </p:cNvPicPr>
          <p:nvPr/>
        </p:nvPicPr>
        <p:blipFill>
          <a:blip r:embed="rId2"/>
          <a:stretch>
            <a:fillRect/>
          </a:stretch>
        </p:blipFill>
        <p:spPr>
          <a:xfrm>
            <a:off x="3705573" y="1230584"/>
            <a:ext cx="4195414" cy="3829979"/>
          </a:xfrm>
          <a:prstGeom prst="rect">
            <a:avLst/>
          </a:prstGeom>
        </p:spPr>
      </p:pic>
    </p:spTree>
    <p:extLst>
      <p:ext uri="{BB962C8B-B14F-4D97-AF65-F5344CB8AC3E}">
        <p14:creationId xmlns:p14="http://schemas.microsoft.com/office/powerpoint/2010/main" val="155709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898B95DC-DC91-46D7-A789-D009B4933CE3}"/>
              </a:ext>
            </a:extLst>
          </p:cNvPr>
          <p:cNvPicPr>
            <a:picLocks noChangeAspect="1"/>
          </p:cNvPicPr>
          <p:nvPr/>
        </p:nvPicPr>
        <p:blipFill>
          <a:blip r:embed="rId2"/>
          <a:stretch>
            <a:fillRect/>
          </a:stretch>
        </p:blipFill>
        <p:spPr>
          <a:xfrm>
            <a:off x="3776546" y="1094899"/>
            <a:ext cx="4889809" cy="4835469"/>
          </a:xfrm>
          <a:prstGeom prst="rect">
            <a:avLst/>
          </a:prstGeom>
        </p:spPr>
      </p:pic>
    </p:spTree>
    <p:extLst>
      <p:ext uri="{BB962C8B-B14F-4D97-AF65-F5344CB8AC3E}">
        <p14:creationId xmlns:p14="http://schemas.microsoft.com/office/powerpoint/2010/main" val="522027434"/>
      </p:ext>
    </p:extLst>
  </p:cSld>
  <p:clrMapOvr>
    <a:masterClrMapping/>
  </p:clrMapOvr>
</p:sld>
</file>

<file path=ppt/theme/theme1.xml><?xml version="1.0" encoding="utf-8"?>
<a:theme xmlns:a="http://schemas.openxmlformats.org/drawingml/2006/main" name="ShapesVTI">
  <a:themeElements>
    <a:clrScheme name="AnalogousFromDarkSeedRightStep">
      <a:dk1>
        <a:srgbClr val="000000"/>
      </a:dk1>
      <a:lt1>
        <a:srgbClr val="FFFFFF"/>
      </a:lt1>
      <a:dk2>
        <a:srgbClr val="1D3328"/>
      </a:dk2>
      <a:lt2>
        <a:srgbClr val="E8E2E5"/>
      </a:lt2>
      <a:accent1>
        <a:srgbClr val="47B47D"/>
      </a:accent1>
      <a:accent2>
        <a:srgbClr val="3BB1A7"/>
      </a:accent2>
      <a:accent3>
        <a:srgbClr val="4D9CC3"/>
      </a:accent3>
      <a:accent4>
        <a:srgbClr val="3B59B1"/>
      </a:accent4>
      <a:accent5>
        <a:srgbClr val="604DC3"/>
      </a:accent5>
      <a:accent6>
        <a:srgbClr val="803BB1"/>
      </a:accent6>
      <a:hlink>
        <a:srgbClr val="86852C"/>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ShapesVTI</vt:lpstr>
      <vt:lpstr>Health and Safety</vt:lpstr>
      <vt:lpstr>Lesson Starter</vt:lpstr>
      <vt:lpstr>Learning Outcomes</vt:lpstr>
      <vt:lpstr>Why is health and safety important?</vt:lpstr>
      <vt:lpstr>Health &amp; Safety in Design and Technology</vt:lpstr>
      <vt:lpstr>General Safety Rules</vt:lpstr>
      <vt:lpstr>Health and Safety Signs</vt:lpstr>
      <vt:lpstr>PowerPoint Presentation</vt:lpstr>
      <vt:lpstr>PowerPoint Presentation</vt:lpstr>
      <vt:lpstr>PowerPoint Presentation</vt:lpstr>
      <vt:lpstr>PowerPoint Presentation</vt:lpstr>
      <vt:lpstr>PowerPoint Presentation</vt:lpstr>
      <vt:lpstr>How many of them did you recognise? </vt:lpstr>
      <vt:lpstr>What do the colours mean?</vt:lpstr>
      <vt:lpstr>Task 1 – Health and Safety Hazards- 15 mins)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228</cp:revision>
  <dcterms:created xsi:type="dcterms:W3CDTF">2021-08-16T10:56:20Z</dcterms:created>
  <dcterms:modified xsi:type="dcterms:W3CDTF">2021-08-16T12:18:28Z</dcterms:modified>
</cp:coreProperties>
</file>