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4" r:id="rId6"/>
    <p:sldId id="265" r:id="rId7"/>
    <p:sldId id="266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6E1B"/>
    <a:srgbClr val="1EAD18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669AB-76FF-E171-8837-0294E07C0E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B21B54-A952-1159-D070-E4C71E7053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92064C-C538-BE8B-DD53-4F73DABB7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8B13A-6B5E-B047-B835-99CEA8AC3F57}" type="datetimeFigureOut">
              <a:rPr lang="en-US" smtClean="0"/>
              <a:t>3/24/23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D5C4F-D061-6E60-1688-55E073A43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62718-9C76-257C-4CBC-B6445967F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F6115-4831-524D-9BDC-A1F648CEB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97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26A56-437D-CDB3-40CA-E677EB48B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AF103-E9E0-5A77-7DC5-ED48C36947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1B45D-FD99-380C-9A9B-0FF9C73EC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8B13A-6B5E-B047-B835-99CEA8AC3F57}" type="datetimeFigureOut">
              <a:rPr lang="en-US" smtClean="0"/>
              <a:t>3/24/23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32E35-9315-1CEC-B236-9A57D5DF7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D1661-5D95-3E98-35B1-A655E3679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F6115-4831-524D-9BDC-A1F648CEB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870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89A24F-D22A-9A8A-C976-51338748D5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6EB6F8-C82C-8BB9-69F6-3D12442DB5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8CF88-4B62-8F05-DC89-33BDA26A3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8B13A-6B5E-B047-B835-99CEA8AC3F57}" type="datetimeFigureOut">
              <a:rPr lang="en-US" smtClean="0"/>
              <a:t>3/24/23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381330-6269-F439-E537-69EFB7FB8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1D694-BB04-4EED-FD35-AA38B281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F6115-4831-524D-9BDC-A1F648CEB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988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DC486-6FFD-B201-7E6E-EF9A62706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EC80F-35FE-0BCF-A01E-A6A148838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08E98-003C-3E51-2FE5-8ECEA9624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8B13A-6B5E-B047-B835-99CEA8AC3F57}" type="datetimeFigureOut">
              <a:rPr lang="en-US" smtClean="0"/>
              <a:t>3/24/23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2CB27-1AC1-7489-317E-2324423C3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C73BB-116D-43F3-2CB2-F5FA657F4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F6115-4831-524D-9BDC-A1F648CEB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86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4850E-CAB7-34FE-DAA4-A369F73B4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D8CAA0-1C15-23F5-41F0-3BA407C5D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C92F0-942E-2642-AFC4-879F8C5E3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8B13A-6B5E-B047-B835-99CEA8AC3F57}" type="datetimeFigureOut">
              <a:rPr lang="en-US" smtClean="0"/>
              <a:t>3/24/23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667B4F-D5AA-273E-EB5F-5D419834E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96B08-5736-1683-823F-EBF6C2AB7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F6115-4831-524D-9BDC-A1F648CEB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5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2B3D5-B95A-4FCC-B25C-B3F538250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743C0-4FC0-6995-1409-25D88534E0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ECB1F7-9541-660A-C973-4429C17937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E05909-DBCE-5F59-B386-7C87D4BF3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8B13A-6B5E-B047-B835-99CEA8AC3F57}" type="datetimeFigureOut">
              <a:rPr lang="en-US" smtClean="0"/>
              <a:t>3/24/23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CD0EB1-7788-378F-99E8-A431D9030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97DD9E-F02D-A02C-6EBE-720EC01D4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F6115-4831-524D-9BDC-A1F648CEB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486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75197-BC93-9EAB-7E8E-A9323FC84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840DA-4341-A05E-BB5C-5CBFA106B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6DF9B6-FFA1-7B97-D7CE-109FC4B3A2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841094-A0B2-77D0-003A-7535FAC695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980935-D54C-5203-98CC-E694CE1294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F757E5-5486-D6CA-D191-ABB41B3AF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8B13A-6B5E-B047-B835-99CEA8AC3F57}" type="datetimeFigureOut">
              <a:rPr lang="en-US" smtClean="0"/>
              <a:t>3/24/23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5C8087-0D0C-0E04-C9BF-478F97716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A97E48-F026-6AF0-31B5-077AFE2D4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F6115-4831-524D-9BDC-A1F648CEB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73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F8E50-BC72-FA97-5902-6D92E424B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B88A02-24B8-C00E-7E78-6B34BF258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8B13A-6B5E-B047-B835-99CEA8AC3F57}" type="datetimeFigureOut">
              <a:rPr lang="en-US" smtClean="0"/>
              <a:t>3/24/23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F969B2-F204-609D-DEF5-2F99C1B41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B1E478-F470-87C8-F95B-3B3A717F2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F6115-4831-524D-9BDC-A1F648CEB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323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0D1050-FCE9-D6A4-1233-14633285C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8B13A-6B5E-B047-B835-99CEA8AC3F57}" type="datetimeFigureOut">
              <a:rPr lang="en-US" smtClean="0"/>
              <a:t>3/24/23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332645-B224-3710-6AA8-D3FA0E661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5842E0-C89B-EDCA-82EB-8B17266CD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F6115-4831-524D-9BDC-A1F648CEB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623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683EF-5B1F-1327-723B-2212E77C3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39CCF-76BA-6022-A85E-1009905A2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02F047-486F-20DA-D0D1-2BE51ABE58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65B3C8-FF16-C3D3-7F29-B49CB5750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8B13A-6B5E-B047-B835-99CEA8AC3F57}" type="datetimeFigureOut">
              <a:rPr lang="en-US" smtClean="0"/>
              <a:t>3/24/23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873127-C8D5-6349-BD7E-9D1FF8681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F67FB0-B6FB-2AFE-2F4C-801872FBA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F6115-4831-524D-9BDC-A1F648CEB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46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29C63-D4EE-23BA-7D8E-509DCDA3C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28656E-0441-B617-85F0-54E72A2DF2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676D40-921D-F8BC-8009-A85901D70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3E2D8B-8C63-09A3-AD9F-AC0D20FAE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8B13A-6B5E-B047-B835-99CEA8AC3F57}" type="datetimeFigureOut">
              <a:rPr lang="en-US" smtClean="0"/>
              <a:t>3/24/23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AD2C5C-B949-FCDD-C774-AA32A4F7D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0FCFF4-0D24-6B84-15C1-901362833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F6115-4831-524D-9BDC-A1F648CEB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83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72039B-2359-2B3D-5758-9AC3865B2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85C948-7326-50F4-271C-1A877D869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41DA9-D491-0D60-083A-42BA2480C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8B13A-6B5E-B047-B835-99CEA8AC3F57}" type="datetimeFigureOut">
              <a:rPr lang="en-US" smtClean="0"/>
              <a:t>3/24/23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1FF81-3911-24EB-8BB5-FFA95A5503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F0EC5-189A-F105-B364-FBCDB815B3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F6115-4831-524D-9BDC-A1F648CEB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40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E6B0BC50-D53D-B008-5911-FE37EFDE8AF8}"/>
              </a:ext>
            </a:extLst>
          </p:cNvPr>
          <p:cNvSpPr/>
          <p:nvPr/>
        </p:nvSpPr>
        <p:spPr>
          <a:xfrm>
            <a:off x="7079191" y="202141"/>
            <a:ext cx="533400" cy="5334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0CD174-CB65-DE6D-CA56-A7B12D4562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586140"/>
            <a:ext cx="9144000" cy="2387600"/>
          </a:xfrm>
        </p:spPr>
        <p:txBody>
          <a:bodyPr/>
          <a:lstStyle/>
          <a:p>
            <a:r>
              <a:rPr lang="en-GB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KSS </a:t>
            </a:r>
            <a:br>
              <a:rPr lang="en-GB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en-GB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 </a:t>
            </a:r>
            <a:r>
              <a:rPr lang="en-GB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ights</a:t>
            </a:r>
            <a:r>
              <a:rPr lang="en-GB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   </a:t>
            </a:r>
            <a:r>
              <a:rPr lang="en-GB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especting</a:t>
            </a:r>
            <a:r>
              <a:rPr lang="en-GB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   </a:t>
            </a:r>
            <a:r>
              <a:rPr lang="en-GB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chool</a:t>
            </a:r>
            <a:r>
              <a:rPr lang="en-GB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F53AAF6-D78A-2FB6-9227-03B7740B66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614" y="3137779"/>
            <a:ext cx="1799167" cy="284268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BEA6BFB-0330-2A79-6A34-A929BCB13B88}"/>
              </a:ext>
            </a:extLst>
          </p:cNvPr>
          <p:cNvSpPr/>
          <p:nvPr/>
        </p:nvSpPr>
        <p:spPr>
          <a:xfrm>
            <a:off x="9457267" y="563034"/>
            <a:ext cx="533400" cy="533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AF3B55E-922B-5ED4-D738-0CF7C244594B}"/>
              </a:ext>
            </a:extLst>
          </p:cNvPr>
          <p:cNvSpPr/>
          <p:nvPr/>
        </p:nvSpPr>
        <p:spPr>
          <a:xfrm rot="21363179" flipV="1">
            <a:off x="4405311" y="1005733"/>
            <a:ext cx="512286" cy="512286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AC41B8D-5090-3CA1-344C-3835DAC4708A}"/>
              </a:ext>
            </a:extLst>
          </p:cNvPr>
          <p:cNvSpPr/>
          <p:nvPr/>
        </p:nvSpPr>
        <p:spPr>
          <a:xfrm flipH="1">
            <a:off x="8411986" y="3734240"/>
            <a:ext cx="496005" cy="496005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8C71836-F352-F502-7BF5-5F4BE985A399}"/>
              </a:ext>
            </a:extLst>
          </p:cNvPr>
          <p:cNvSpPr/>
          <p:nvPr/>
        </p:nvSpPr>
        <p:spPr>
          <a:xfrm>
            <a:off x="1014942" y="614894"/>
            <a:ext cx="509057" cy="50905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BBE036F-4CE5-EE21-52DE-C385A4443F6F}"/>
              </a:ext>
            </a:extLst>
          </p:cNvPr>
          <p:cNvSpPr/>
          <p:nvPr/>
        </p:nvSpPr>
        <p:spPr>
          <a:xfrm>
            <a:off x="3556000" y="5447063"/>
            <a:ext cx="533400" cy="533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0E2C415-404D-A707-EB05-3AA097E7EB80}"/>
              </a:ext>
            </a:extLst>
          </p:cNvPr>
          <p:cNvSpPr/>
          <p:nvPr/>
        </p:nvSpPr>
        <p:spPr>
          <a:xfrm>
            <a:off x="2642659" y="3428999"/>
            <a:ext cx="504119" cy="504119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07C9959-CE84-80E4-E13C-5EC3D6429EBE}"/>
              </a:ext>
            </a:extLst>
          </p:cNvPr>
          <p:cNvSpPr/>
          <p:nvPr/>
        </p:nvSpPr>
        <p:spPr>
          <a:xfrm>
            <a:off x="9172221" y="5486751"/>
            <a:ext cx="578557" cy="578557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DC40C50-A5CB-C7DD-462E-6B5C415E45C1}"/>
              </a:ext>
            </a:extLst>
          </p:cNvPr>
          <p:cNvSpPr/>
          <p:nvPr/>
        </p:nvSpPr>
        <p:spPr>
          <a:xfrm flipH="1">
            <a:off x="592667" y="5031314"/>
            <a:ext cx="533400" cy="5334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5562AC0-12BA-EF2C-D2D4-7AEB2234CF13}"/>
              </a:ext>
            </a:extLst>
          </p:cNvPr>
          <p:cNvSpPr/>
          <p:nvPr/>
        </p:nvSpPr>
        <p:spPr>
          <a:xfrm>
            <a:off x="10805583" y="2446868"/>
            <a:ext cx="553861" cy="55386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441C73-058F-5C19-F9B6-7D33EB24091E}"/>
              </a:ext>
            </a:extLst>
          </p:cNvPr>
          <p:cNvSpPr txBox="1"/>
          <p:nvPr/>
        </p:nvSpPr>
        <p:spPr>
          <a:xfrm>
            <a:off x="1993900" y="1987710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6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R</a:t>
            </a:r>
            <a:endParaRPr lang="en-US" sz="6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7F1328-80AA-BA58-456E-CF9FB8F33EC7}"/>
              </a:ext>
            </a:extLst>
          </p:cNvPr>
          <p:cNvSpPr txBox="1"/>
          <p:nvPr/>
        </p:nvSpPr>
        <p:spPr>
          <a:xfrm>
            <a:off x="4226985" y="1987710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6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R</a:t>
            </a:r>
            <a:endParaRPr lang="en-US" sz="6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614DD2-B37D-8756-8894-C1ADDDA72420}"/>
              </a:ext>
            </a:extLst>
          </p:cNvPr>
          <p:cNvSpPr txBox="1"/>
          <p:nvPr/>
        </p:nvSpPr>
        <p:spPr>
          <a:xfrm>
            <a:off x="7882465" y="1987710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6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</a:t>
            </a:r>
            <a:endParaRPr lang="en-US" sz="6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C73D63-20F5-DF0A-30AB-D42F623D6C34}"/>
              </a:ext>
            </a:extLst>
          </p:cNvPr>
          <p:cNvSpPr txBox="1"/>
          <p:nvPr/>
        </p:nvSpPr>
        <p:spPr>
          <a:xfrm>
            <a:off x="4651021" y="6065308"/>
            <a:ext cx="2889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By Martha Davidson, S5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805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06BA8-5BFA-28D8-1F2C-0CDF8408A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555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Our Charter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7F98B-E2DE-8946-4FF0-A2BAA1AB0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3419"/>
            <a:ext cx="10515600" cy="4351338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5500" dirty="0">
                <a:solidFill>
                  <a:srgbClr val="FF0000"/>
                </a:solidFill>
              </a:rPr>
              <a:t>Be Kind</a:t>
            </a:r>
          </a:p>
          <a:p>
            <a:pPr marL="0" indent="0" algn="ctr">
              <a:buNone/>
            </a:pPr>
            <a:r>
              <a:rPr lang="en-GB" sz="5500" dirty="0">
                <a:solidFill>
                  <a:srgbClr val="00B050"/>
                </a:solidFill>
              </a:rPr>
              <a:t>Giving Our Best</a:t>
            </a:r>
          </a:p>
          <a:p>
            <a:pPr marL="0" indent="0" algn="ctr">
              <a:buNone/>
            </a:pPr>
            <a:r>
              <a:rPr lang="en-GB" sz="5500" dirty="0">
                <a:solidFill>
                  <a:srgbClr val="F36E1B"/>
                </a:solidFill>
              </a:rPr>
              <a:t>Be Honest </a:t>
            </a:r>
          </a:p>
          <a:p>
            <a:pPr marL="0" indent="0" algn="ctr">
              <a:buNone/>
            </a:pPr>
            <a:r>
              <a:rPr lang="en-GB" sz="5500" dirty="0">
                <a:solidFill>
                  <a:srgbClr val="7030A0"/>
                </a:solidFill>
              </a:rPr>
              <a:t>Respect Others</a:t>
            </a:r>
          </a:p>
          <a:p>
            <a:pPr marL="0" indent="0" algn="ctr">
              <a:buNone/>
            </a:pPr>
            <a:r>
              <a:rPr lang="en-GB" sz="5500" dirty="0">
                <a:solidFill>
                  <a:schemeClr val="accent1"/>
                </a:solidFill>
              </a:rPr>
              <a:t>Be Responsible </a:t>
            </a:r>
          </a:p>
          <a:p>
            <a:pPr marL="0" indent="0" algn="ctr">
              <a:buNone/>
            </a:pPr>
            <a:r>
              <a:rPr lang="en-GB" sz="5500" dirty="0">
                <a:solidFill>
                  <a:schemeClr val="accent4"/>
                </a:solidFill>
              </a:rPr>
              <a:t>Include Everyone </a:t>
            </a:r>
            <a:endParaRPr lang="en-US" sz="5500" dirty="0">
              <a:solidFill>
                <a:schemeClr val="accent4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506CE6F-2AE3-5ADE-9CF6-3A8C2D98AF4D}"/>
              </a:ext>
            </a:extLst>
          </p:cNvPr>
          <p:cNvSpPr/>
          <p:nvPr/>
        </p:nvSpPr>
        <p:spPr>
          <a:xfrm>
            <a:off x="10295090" y="-1416048"/>
            <a:ext cx="3106560" cy="310656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2EB0CED-34D2-4579-7FDC-4B0D9C81A98F}"/>
              </a:ext>
            </a:extLst>
          </p:cNvPr>
          <p:cNvSpPr/>
          <p:nvPr/>
        </p:nvSpPr>
        <p:spPr>
          <a:xfrm>
            <a:off x="-715080" y="5304718"/>
            <a:ext cx="3106561" cy="3106561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0B00E4A-D3B6-1778-ABEC-2BDA757BB61E}"/>
              </a:ext>
            </a:extLst>
          </p:cNvPr>
          <p:cNvSpPr/>
          <p:nvPr/>
        </p:nvSpPr>
        <p:spPr>
          <a:xfrm>
            <a:off x="-814289" y="-1348403"/>
            <a:ext cx="3106560" cy="310656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BCE6BD3-B118-844A-5896-5B9174330D04}"/>
              </a:ext>
            </a:extLst>
          </p:cNvPr>
          <p:cNvSpPr/>
          <p:nvPr/>
        </p:nvSpPr>
        <p:spPr>
          <a:xfrm>
            <a:off x="10295090" y="5304720"/>
            <a:ext cx="3106560" cy="310656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78EFB64-3788-6072-AEE9-E938E2900E66}"/>
              </a:ext>
            </a:extLst>
          </p:cNvPr>
          <p:cNvSpPr/>
          <p:nvPr/>
        </p:nvSpPr>
        <p:spPr>
          <a:xfrm>
            <a:off x="10295090" y="1852934"/>
            <a:ext cx="3106560" cy="31065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2B3C522-68E7-F325-B119-DB02703D88BE}"/>
              </a:ext>
            </a:extLst>
          </p:cNvPr>
          <p:cNvSpPr/>
          <p:nvPr/>
        </p:nvSpPr>
        <p:spPr>
          <a:xfrm>
            <a:off x="-814289" y="2011892"/>
            <a:ext cx="3106560" cy="310656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7237B1A3-1530-E849-4040-29722AECA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720" y="-700606"/>
            <a:ext cx="591960" cy="41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7580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C3F3A63A-E6BD-20A2-2906-9928A5FDF8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2" t="22602" r="15612" b="22602"/>
          <a:stretch/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531219-D0AD-5CA1-5E7D-9BF1154BA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Important KSS Information </a:t>
            </a:r>
            <a:endParaRPr lang="en-US" sz="5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6AA42-6308-BCBC-C905-348C7C55C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700" dirty="0">
                <a:solidFill>
                  <a:schemeClr val="accent1">
                    <a:lumMod val="50000"/>
                  </a:schemeClr>
                </a:solidFill>
              </a:rPr>
              <a:t>Address: 60 </a:t>
            </a:r>
            <a:r>
              <a:rPr lang="en-GB" sz="3700" dirty="0" err="1">
                <a:solidFill>
                  <a:schemeClr val="accent1">
                    <a:lumMod val="50000"/>
                  </a:schemeClr>
                </a:solidFill>
              </a:rPr>
              <a:t>Knightswood</a:t>
            </a:r>
            <a:r>
              <a:rPr lang="en-GB" sz="3700" dirty="0">
                <a:solidFill>
                  <a:schemeClr val="accent1">
                    <a:lumMod val="50000"/>
                  </a:schemeClr>
                </a:solidFill>
              </a:rPr>
              <a:t> Rd, Glasgow G13 2XD</a:t>
            </a:r>
          </a:p>
          <a:p>
            <a:pPr marL="0" indent="0" algn="ctr">
              <a:buNone/>
            </a:pPr>
            <a:endParaRPr lang="en-GB" sz="37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GB" sz="3700" dirty="0">
                <a:solidFill>
                  <a:schemeClr val="accent1">
                    <a:lumMod val="50000"/>
                  </a:schemeClr>
                </a:solidFill>
              </a:rPr>
              <a:t>Hours: Mon-Wed 08:45-15:30   Thu-Fri 08:45-14:40</a:t>
            </a:r>
          </a:p>
          <a:p>
            <a:pPr marL="0" indent="0" algn="ctr">
              <a:buNone/>
            </a:pPr>
            <a:endParaRPr lang="en-GB" sz="37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GB" sz="3700" dirty="0">
                <a:solidFill>
                  <a:schemeClr val="accent1">
                    <a:lumMod val="50000"/>
                  </a:schemeClr>
                </a:solidFill>
              </a:rPr>
              <a:t>Phone Number: 0141 582 0160</a:t>
            </a:r>
          </a:p>
          <a:p>
            <a:pPr marL="0" indent="0" algn="ctr">
              <a:buNone/>
            </a:pPr>
            <a:endParaRPr lang="en-GB" sz="37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GB" sz="3700" dirty="0">
                <a:solidFill>
                  <a:schemeClr val="accent1">
                    <a:lumMod val="50000"/>
                  </a:schemeClr>
                </a:solidFill>
              </a:rPr>
              <a:t>Twitter: @KnightswoodSec</a:t>
            </a:r>
            <a:endParaRPr lang="en-US" sz="37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67B840A-FBE8-4358-AA6C-B26E5AF95868}"/>
              </a:ext>
            </a:extLst>
          </p:cNvPr>
          <p:cNvSpPr/>
          <p:nvPr/>
        </p:nvSpPr>
        <p:spPr>
          <a:xfrm>
            <a:off x="9681633" y="378353"/>
            <a:ext cx="498387" cy="498387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312E722-6680-08B6-8DB3-0D8D2327EF4C}"/>
              </a:ext>
            </a:extLst>
          </p:cNvPr>
          <p:cNvSpPr/>
          <p:nvPr/>
        </p:nvSpPr>
        <p:spPr>
          <a:xfrm>
            <a:off x="704146" y="4680304"/>
            <a:ext cx="421394" cy="421394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DE6F7BA-C2ED-4E95-8D87-542AAB391388}"/>
              </a:ext>
            </a:extLst>
          </p:cNvPr>
          <p:cNvSpPr/>
          <p:nvPr/>
        </p:nvSpPr>
        <p:spPr>
          <a:xfrm>
            <a:off x="1357953" y="850106"/>
            <a:ext cx="498387" cy="49838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46CA3E8-BBF3-9875-2D3C-889802F4E382}"/>
              </a:ext>
            </a:extLst>
          </p:cNvPr>
          <p:cNvSpPr/>
          <p:nvPr/>
        </p:nvSpPr>
        <p:spPr>
          <a:xfrm>
            <a:off x="9984316" y="4074936"/>
            <a:ext cx="467785" cy="467785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2A04D2A-BE63-B701-3E3E-C04F3DC2BFD7}"/>
              </a:ext>
            </a:extLst>
          </p:cNvPr>
          <p:cNvSpPr/>
          <p:nvPr/>
        </p:nvSpPr>
        <p:spPr>
          <a:xfrm>
            <a:off x="11200517" y="5601360"/>
            <a:ext cx="498387" cy="498387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64010FA-22B5-E207-36C6-71B18A2A4CF5}"/>
              </a:ext>
            </a:extLst>
          </p:cNvPr>
          <p:cNvSpPr/>
          <p:nvPr/>
        </p:nvSpPr>
        <p:spPr>
          <a:xfrm>
            <a:off x="2100437" y="4105627"/>
            <a:ext cx="467785" cy="467785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F1243E5-6A2D-C317-5392-DF194EB9B04B}"/>
              </a:ext>
            </a:extLst>
          </p:cNvPr>
          <p:cNvSpPr/>
          <p:nvPr/>
        </p:nvSpPr>
        <p:spPr>
          <a:xfrm>
            <a:off x="9411405" y="5529836"/>
            <a:ext cx="498387" cy="49838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C838058-DAF7-604C-A694-A1839BB84C2D}"/>
              </a:ext>
            </a:extLst>
          </p:cNvPr>
          <p:cNvSpPr/>
          <p:nvPr/>
        </p:nvSpPr>
        <p:spPr>
          <a:xfrm>
            <a:off x="416807" y="2130733"/>
            <a:ext cx="421393" cy="42139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C275B13-7DEE-E994-8BB1-3A587EE10BDE}"/>
              </a:ext>
            </a:extLst>
          </p:cNvPr>
          <p:cNvSpPr/>
          <p:nvPr/>
        </p:nvSpPr>
        <p:spPr>
          <a:xfrm>
            <a:off x="11200517" y="764053"/>
            <a:ext cx="498387" cy="49838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2608E68-EC83-0CB3-14EF-D5FC5E2E911D}"/>
              </a:ext>
            </a:extLst>
          </p:cNvPr>
          <p:cNvSpPr/>
          <p:nvPr/>
        </p:nvSpPr>
        <p:spPr>
          <a:xfrm>
            <a:off x="1689541" y="5389828"/>
            <a:ext cx="498387" cy="49838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03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9DAE1B31-7347-DECB-A9EA-5D0FCDA72C4E}"/>
              </a:ext>
            </a:extLst>
          </p:cNvPr>
          <p:cNvSpPr/>
          <p:nvPr/>
        </p:nvSpPr>
        <p:spPr>
          <a:xfrm>
            <a:off x="-1882258" y="-3548064"/>
            <a:ext cx="15771556" cy="15771556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4">
            <a:extLst>
              <a:ext uri="{FF2B5EF4-FFF2-40B4-BE49-F238E27FC236}">
                <a16:creationId xmlns:a16="http://schemas.microsoft.com/office/drawing/2014/main" id="{0389B152-8D60-0F8A-5355-650EACCCF3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"/>
          <a:stretch/>
        </p:blipFill>
        <p:spPr>
          <a:xfrm>
            <a:off x="-2179858" y="705556"/>
            <a:ext cx="3969999" cy="61969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18D7B9-0F57-12B3-4A90-C7730AB03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156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What is        ?</a:t>
            </a:r>
            <a:endParaRPr lang="en-US" sz="6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7E09A-AB17-E1F0-280B-AF3343A5C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0299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b="0" i="0" u="none" strike="noStrike" dirty="0">
                <a:solidFill>
                  <a:schemeClr val="accent1"/>
                </a:solidFill>
                <a:effectLst/>
                <a:latin typeface="Calibri" panose="020F0502020204030204" pitchFamily="34" charset="0"/>
              </a:rPr>
              <a:t>                                         (RRS) is</a:t>
            </a:r>
          </a:p>
          <a:p>
            <a:pPr marL="0" indent="0" algn="ctr">
              <a:buNone/>
            </a:pPr>
            <a:r>
              <a:rPr lang="en-GB" sz="3600" b="0" i="0" u="none" strike="noStrike" dirty="0">
                <a:solidFill>
                  <a:schemeClr val="accent1"/>
                </a:solidFill>
                <a:effectLst/>
                <a:latin typeface="Calibri" panose="020F0502020204030204" pitchFamily="34" charset="0"/>
              </a:rPr>
              <a:t> where the school works with the pupils to </a:t>
            </a:r>
          </a:p>
          <a:p>
            <a:pPr marL="0" indent="0" algn="ctr">
              <a:buNone/>
            </a:pPr>
            <a:r>
              <a:rPr lang="en-GB" sz="3600" b="0" i="0" u="none" strike="noStrike" dirty="0">
                <a:solidFill>
                  <a:schemeClr val="accent1"/>
                </a:solidFill>
                <a:effectLst/>
                <a:latin typeface="Calibri" panose="020F0502020204030204" pitchFamily="34" charset="0"/>
              </a:rPr>
              <a:t>promote and realise child rights. 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6C5663A-4242-5BAF-CCF8-4829223AAE1D}"/>
              </a:ext>
            </a:extLst>
          </p:cNvPr>
          <p:cNvSpPr/>
          <p:nvPr/>
        </p:nvSpPr>
        <p:spPr>
          <a:xfrm>
            <a:off x="7763935" y="1931113"/>
            <a:ext cx="391568" cy="391568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DC4BB9F-2F28-E1C8-F282-7E583C4C5270}"/>
              </a:ext>
            </a:extLst>
          </p:cNvPr>
          <p:cNvSpPr/>
          <p:nvPr/>
        </p:nvSpPr>
        <p:spPr>
          <a:xfrm>
            <a:off x="10555110" y="2744611"/>
            <a:ext cx="391567" cy="391567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2733410-EDE3-CA36-0E2B-DA1AB958EC75}"/>
              </a:ext>
            </a:extLst>
          </p:cNvPr>
          <p:cNvSpPr/>
          <p:nvPr/>
        </p:nvSpPr>
        <p:spPr>
          <a:xfrm rot="16944816" flipH="1" flipV="1">
            <a:off x="5791431" y="5409982"/>
            <a:ext cx="404211" cy="40421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4CA99CF-8614-A455-C822-D72C27392073}"/>
              </a:ext>
            </a:extLst>
          </p:cNvPr>
          <p:cNvSpPr/>
          <p:nvPr/>
        </p:nvSpPr>
        <p:spPr>
          <a:xfrm>
            <a:off x="3305793" y="413207"/>
            <a:ext cx="391568" cy="391568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068350-CB2C-BE0E-D601-3CA5916831D2}"/>
              </a:ext>
            </a:extLst>
          </p:cNvPr>
          <p:cNvSpPr/>
          <p:nvPr/>
        </p:nvSpPr>
        <p:spPr>
          <a:xfrm>
            <a:off x="3089332" y="5612088"/>
            <a:ext cx="412245" cy="41224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8FB4BB3-DBEC-7641-5EE9-6CFC5DEE8B15}"/>
              </a:ext>
            </a:extLst>
          </p:cNvPr>
          <p:cNvSpPr/>
          <p:nvPr/>
        </p:nvSpPr>
        <p:spPr>
          <a:xfrm>
            <a:off x="1965247" y="1381396"/>
            <a:ext cx="391567" cy="39156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3992FD-D1E3-5808-FD5E-B992776F65ED}"/>
              </a:ext>
            </a:extLst>
          </p:cNvPr>
          <p:cNvSpPr txBox="1"/>
          <p:nvPr/>
        </p:nvSpPr>
        <p:spPr>
          <a:xfrm>
            <a:off x="6437290" y="561517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6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R</a:t>
            </a:r>
            <a:endParaRPr lang="en-US" sz="6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0335C8-E551-1493-6E60-A075260E753E}"/>
              </a:ext>
            </a:extLst>
          </p:cNvPr>
          <p:cNvSpPr txBox="1"/>
          <p:nvPr/>
        </p:nvSpPr>
        <p:spPr>
          <a:xfrm>
            <a:off x="6849535" y="576518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6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R</a:t>
            </a:r>
            <a:endParaRPr lang="en-US" sz="6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FE1553-9AEB-C074-24E5-687075F7DA0E}"/>
              </a:ext>
            </a:extLst>
          </p:cNvPr>
          <p:cNvSpPr txBox="1"/>
          <p:nvPr/>
        </p:nvSpPr>
        <p:spPr>
          <a:xfrm>
            <a:off x="7261780" y="580125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6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</a:t>
            </a:r>
            <a:endParaRPr lang="en-US" sz="60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577C54F-6653-3952-3D14-0C0769283B1D}"/>
              </a:ext>
            </a:extLst>
          </p:cNvPr>
          <p:cNvSpPr/>
          <p:nvPr/>
        </p:nvSpPr>
        <p:spPr>
          <a:xfrm>
            <a:off x="1662519" y="5657131"/>
            <a:ext cx="391568" cy="391568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D8F8072-84FE-AAE1-065D-657F9EFCF7C5}"/>
              </a:ext>
            </a:extLst>
          </p:cNvPr>
          <p:cNvSpPr/>
          <p:nvPr/>
        </p:nvSpPr>
        <p:spPr>
          <a:xfrm>
            <a:off x="9314304" y="4863524"/>
            <a:ext cx="391568" cy="391568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48EB383-2043-A408-8563-E084428897D4}"/>
              </a:ext>
            </a:extLst>
          </p:cNvPr>
          <p:cNvSpPr/>
          <p:nvPr/>
        </p:nvSpPr>
        <p:spPr>
          <a:xfrm>
            <a:off x="10962233" y="5172390"/>
            <a:ext cx="391567" cy="391567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5F2689B-B112-FA99-60F2-721966AAA7AD}"/>
              </a:ext>
            </a:extLst>
          </p:cNvPr>
          <p:cNvSpPr txBox="1"/>
          <p:nvPr/>
        </p:nvSpPr>
        <p:spPr>
          <a:xfrm>
            <a:off x="2709601" y="2782669"/>
            <a:ext cx="5310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0" i="0" u="none" strike="noStrike" dirty="0">
                <a:solidFill>
                  <a:schemeClr val="accent1"/>
                </a:solidFill>
                <a:effectLst/>
                <a:latin typeface="Calibri" panose="020F0502020204030204" pitchFamily="34" charset="0"/>
              </a:rPr>
              <a:t>Rights Respecting School</a:t>
            </a:r>
            <a:endParaRPr lang="en-US" sz="36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7290099-54D1-986A-6535-6734DAB5A5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138" y="320946"/>
            <a:ext cx="2425262" cy="221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2716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F2181-9783-22DD-02BD-B2D9EC57C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788" y="-69184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           </a:t>
            </a:r>
            <a:r>
              <a:rPr lang="en-GB" sz="5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What have RRS done to help KSS?</a:t>
            </a:r>
            <a:endParaRPr lang="en-US" sz="5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95C8A3-E88D-792B-AC75-5D2A394A2E31}"/>
              </a:ext>
            </a:extLst>
          </p:cNvPr>
          <p:cNvSpPr txBox="1"/>
          <p:nvPr/>
        </p:nvSpPr>
        <p:spPr>
          <a:xfrm>
            <a:off x="191366" y="1496564"/>
            <a:ext cx="846384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900" dirty="0">
                <a:solidFill>
                  <a:schemeClr val="accent1"/>
                </a:solidFill>
              </a:rPr>
              <a:t>                                              is a club </a:t>
            </a:r>
          </a:p>
          <a:p>
            <a:pPr marL="0" indent="0">
              <a:buNone/>
            </a:pPr>
            <a:r>
              <a:rPr lang="en-GB" sz="2900" dirty="0">
                <a:solidFill>
                  <a:schemeClr val="accent1"/>
                </a:solidFill>
              </a:rPr>
              <a:t>which helps aid the development of </a:t>
            </a:r>
          </a:p>
          <a:p>
            <a:pPr marL="0" indent="0">
              <a:buNone/>
            </a:pPr>
            <a:r>
              <a:rPr lang="en-GB" sz="2900" dirty="0">
                <a:solidFill>
                  <a:schemeClr val="accent1"/>
                </a:solidFill>
              </a:rPr>
              <a:t>pupils rights at KSS. We recently </a:t>
            </a:r>
          </a:p>
          <a:p>
            <a:pPr marL="0" indent="0">
              <a:buNone/>
            </a:pPr>
            <a:r>
              <a:rPr lang="en-GB" sz="2900" dirty="0">
                <a:solidFill>
                  <a:schemeClr val="accent1"/>
                </a:solidFill>
              </a:rPr>
              <a:t>started rewarding pupils for </a:t>
            </a:r>
          </a:p>
          <a:p>
            <a:pPr marL="0" indent="0">
              <a:buNone/>
            </a:pPr>
            <a:r>
              <a:rPr lang="en-GB" sz="2900" dirty="0">
                <a:solidFill>
                  <a:schemeClr val="accent1"/>
                </a:solidFill>
              </a:rPr>
              <a:t>demonstrating the school values </a:t>
            </a:r>
          </a:p>
          <a:p>
            <a:pPr marL="0" indent="0">
              <a:buNone/>
            </a:pPr>
            <a:r>
              <a:rPr lang="en-GB" sz="2900" dirty="0">
                <a:solidFill>
                  <a:schemeClr val="accent1"/>
                </a:solidFill>
              </a:rPr>
              <a:t>with treats, and teachers have been </a:t>
            </a:r>
          </a:p>
          <a:p>
            <a:pPr marL="0" indent="0">
              <a:buNone/>
            </a:pPr>
            <a:r>
              <a:rPr lang="en-GB" sz="2900" dirty="0">
                <a:solidFill>
                  <a:schemeClr val="accent1"/>
                </a:solidFill>
              </a:rPr>
              <a:t>trying to implement the language of</a:t>
            </a:r>
          </a:p>
          <a:p>
            <a:pPr marL="0" indent="0">
              <a:buNone/>
            </a:pPr>
            <a:r>
              <a:rPr lang="en-GB" sz="2900" dirty="0">
                <a:solidFill>
                  <a:schemeClr val="accent1"/>
                </a:solidFill>
              </a:rPr>
              <a:t>the charter in their classes. However </a:t>
            </a:r>
          </a:p>
          <a:p>
            <a:pPr marL="0" indent="0">
              <a:buNone/>
            </a:pPr>
            <a:r>
              <a:rPr lang="en-GB" sz="2900" dirty="0">
                <a:solidFill>
                  <a:schemeClr val="accent1"/>
                </a:solidFill>
              </a:rPr>
              <a:t>if pupils misbehave, they can receive </a:t>
            </a:r>
          </a:p>
          <a:p>
            <a:pPr marL="0" indent="0">
              <a:buNone/>
            </a:pPr>
            <a:r>
              <a:rPr lang="en-GB" sz="2900" dirty="0">
                <a:solidFill>
                  <a:schemeClr val="accent1"/>
                </a:solidFill>
              </a:rPr>
              <a:t>a reflection card to think about their actions.</a:t>
            </a:r>
          </a:p>
          <a:p>
            <a:pPr algn="l"/>
            <a:endParaRPr lang="en-US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6385B069-29F0-2FAF-122C-8FC69CBAEA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"/>
          <a:stretch/>
        </p:blipFill>
        <p:spPr>
          <a:xfrm>
            <a:off x="6096000" y="1137846"/>
            <a:ext cx="5837320" cy="446852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7D2C8E0-5A16-B943-FF9B-390AB1E610FB}"/>
              </a:ext>
            </a:extLst>
          </p:cNvPr>
          <p:cNvSpPr/>
          <p:nvPr/>
        </p:nvSpPr>
        <p:spPr>
          <a:xfrm>
            <a:off x="10762224" y="170169"/>
            <a:ext cx="313906" cy="31390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5D312C9-C855-DA6E-A94D-BFD6241AB5B4}"/>
              </a:ext>
            </a:extLst>
          </p:cNvPr>
          <p:cNvSpPr/>
          <p:nvPr/>
        </p:nvSpPr>
        <p:spPr>
          <a:xfrm>
            <a:off x="7060812" y="6168393"/>
            <a:ext cx="320527" cy="320527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8B6CE0A-8D3F-624C-6DB6-BCF6D30E34CF}"/>
              </a:ext>
            </a:extLst>
          </p:cNvPr>
          <p:cNvSpPr/>
          <p:nvPr/>
        </p:nvSpPr>
        <p:spPr>
          <a:xfrm>
            <a:off x="808022" y="6277587"/>
            <a:ext cx="373944" cy="37394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AE28FC-42C9-B652-A50A-54F79A45E599}"/>
              </a:ext>
            </a:extLst>
          </p:cNvPr>
          <p:cNvSpPr/>
          <p:nvPr/>
        </p:nvSpPr>
        <p:spPr>
          <a:xfrm>
            <a:off x="3643233" y="6256536"/>
            <a:ext cx="373944" cy="373944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C5F600-4000-1734-E2E8-F5FF97816AE0}"/>
              </a:ext>
            </a:extLst>
          </p:cNvPr>
          <p:cNvSpPr/>
          <p:nvPr/>
        </p:nvSpPr>
        <p:spPr>
          <a:xfrm>
            <a:off x="10290109" y="6014751"/>
            <a:ext cx="313906" cy="313906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8F69F50-2382-A90B-40F1-AA7D8BE9D145}"/>
              </a:ext>
            </a:extLst>
          </p:cNvPr>
          <p:cNvSpPr/>
          <p:nvPr/>
        </p:nvSpPr>
        <p:spPr>
          <a:xfrm flipH="1">
            <a:off x="11470117" y="6099583"/>
            <a:ext cx="313906" cy="31390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9910CBA-277E-E076-5B09-2F782D5E8FFD}"/>
              </a:ext>
            </a:extLst>
          </p:cNvPr>
          <p:cNvSpPr/>
          <p:nvPr/>
        </p:nvSpPr>
        <p:spPr>
          <a:xfrm rot="20547304" flipV="1">
            <a:off x="11688414" y="755619"/>
            <a:ext cx="313907" cy="31390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F8D2523-0A73-E290-6424-F7232AF3C63E}"/>
              </a:ext>
            </a:extLst>
          </p:cNvPr>
          <p:cNvSpPr/>
          <p:nvPr/>
        </p:nvSpPr>
        <p:spPr>
          <a:xfrm>
            <a:off x="448188" y="292141"/>
            <a:ext cx="359834" cy="359834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0CB8149-0D53-6B32-9809-6D1AEA3D4768}"/>
              </a:ext>
            </a:extLst>
          </p:cNvPr>
          <p:cNvSpPr/>
          <p:nvPr/>
        </p:nvSpPr>
        <p:spPr>
          <a:xfrm flipH="1">
            <a:off x="3516299" y="1099426"/>
            <a:ext cx="313906" cy="31390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E1BF90-1752-8B33-473B-E9EEE22BB2F4}"/>
              </a:ext>
            </a:extLst>
          </p:cNvPr>
          <p:cNvSpPr txBox="1"/>
          <p:nvPr/>
        </p:nvSpPr>
        <p:spPr>
          <a:xfrm>
            <a:off x="191366" y="1496564"/>
            <a:ext cx="442806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900" b="0" i="0" u="none" strike="noStrike" dirty="0">
                <a:solidFill>
                  <a:schemeClr val="accent1"/>
                </a:solidFill>
                <a:effectLst/>
                <a:latin typeface="Calibri" panose="020F0502020204030204" pitchFamily="34" charset="0"/>
              </a:rPr>
              <a:t>Rights Respecting School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24432093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81E73A9F-2319-985A-748D-C408C7399044}"/>
              </a:ext>
            </a:extLst>
          </p:cNvPr>
          <p:cNvSpPr/>
          <p:nvPr/>
        </p:nvSpPr>
        <p:spPr>
          <a:xfrm>
            <a:off x="-3056467" y="-4088926"/>
            <a:ext cx="18166654" cy="1816665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B4B8229-488E-5A1E-CDA9-9DADE041CAA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-3056467" y="112456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GB" sz="2900" dirty="0">
                <a:solidFill>
                  <a:schemeClr val="accent1">
                    <a:lumMod val="50000"/>
                  </a:schemeClr>
                </a:solidFill>
              </a:rPr>
              <a:t>They also went on a trip to </a:t>
            </a:r>
            <a:r>
              <a:rPr lang="en-GB" sz="2900" dirty="0" err="1">
                <a:solidFill>
                  <a:schemeClr val="accent1">
                    <a:lumMod val="50000"/>
                  </a:schemeClr>
                </a:solidFill>
              </a:rPr>
              <a:t>Hyndland</a:t>
            </a:r>
            <a:r>
              <a:rPr lang="en-GB" sz="29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GB" sz="2900" dirty="0">
                <a:solidFill>
                  <a:schemeClr val="accent1">
                    <a:lumMod val="50000"/>
                  </a:schemeClr>
                </a:solidFill>
              </a:rPr>
              <a:t>Secondary to see how the promote 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GB" sz="2900" dirty="0">
                <a:solidFill>
                  <a:schemeClr val="accent1">
                    <a:lumMod val="50000"/>
                  </a:schemeClr>
                </a:solidFill>
              </a:rPr>
              <a:t>children’s rights and they got some 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GB" sz="2900" dirty="0">
                <a:solidFill>
                  <a:schemeClr val="accent1">
                    <a:lumMod val="50000"/>
                  </a:schemeClr>
                </a:solidFill>
              </a:rPr>
              <a:t>inspiration. This was effective and now we 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GB" sz="2900" dirty="0">
                <a:solidFill>
                  <a:schemeClr val="accent1">
                    <a:lumMod val="50000"/>
                  </a:schemeClr>
                </a:solidFill>
              </a:rPr>
              <a:t>have banners and posters all around our 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GB" sz="2900" dirty="0">
                <a:solidFill>
                  <a:schemeClr val="accent1">
                    <a:lumMod val="50000"/>
                  </a:schemeClr>
                </a:solidFill>
              </a:rPr>
              <a:t>school. They were also inspired to help 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GB" sz="2900" dirty="0">
                <a:solidFill>
                  <a:schemeClr val="accent1">
                    <a:lumMod val="50000"/>
                  </a:schemeClr>
                </a:solidFill>
              </a:rPr>
              <a:t>pupils the worked together to create the 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GB" sz="2900" dirty="0">
                <a:solidFill>
                  <a:schemeClr val="accent1">
                    <a:lumMod val="50000"/>
                  </a:schemeClr>
                </a:solidFill>
              </a:rPr>
              <a:t>new charter and values for KSS so everyone 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GB" sz="2900" dirty="0">
                <a:solidFill>
                  <a:schemeClr val="accent1">
                    <a:lumMod val="50000"/>
                  </a:schemeClr>
                </a:solidFill>
              </a:rPr>
              <a:t>feels involved.</a:t>
            </a:r>
            <a:endParaRPr lang="en-GB" sz="32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GB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26BDE25C-5815-CB76-B42D-0506A03DB7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7"/>
          <a:stretch/>
        </p:blipFill>
        <p:spPr>
          <a:xfrm>
            <a:off x="7669755" y="365125"/>
            <a:ext cx="4522245" cy="587022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444A2C4-891E-D7EF-F27A-2FEF1DE97B2F}"/>
              </a:ext>
            </a:extLst>
          </p:cNvPr>
          <p:cNvSpPr/>
          <p:nvPr/>
        </p:nvSpPr>
        <p:spPr>
          <a:xfrm>
            <a:off x="624589" y="517171"/>
            <a:ext cx="429595" cy="429595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205F7B4-39DE-CC2B-96D2-AC241DE4B925}"/>
              </a:ext>
            </a:extLst>
          </p:cNvPr>
          <p:cNvSpPr/>
          <p:nvPr/>
        </p:nvSpPr>
        <p:spPr>
          <a:xfrm>
            <a:off x="3121903" y="5438908"/>
            <a:ext cx="429595" cy="429595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FE8C3F8-8B18-DEFF-8829-A8845EB9096E}"/>
              </a:ext>
            </a:extLst>
          </p:cNvPr>
          <p:cNvSpPr/>
          <p:nvPr/>
        </p:nvSpPr>
        <p:spPr>
          <a:xfrm>
            <a:off x="3551498" y="212819"/>
            <a:ext cx="429596" cy="429596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236358B-31B5-D940-7318-B0D9ED25D308}"/>
              </a:ext>
            </a:extLst>
          </p:cNvPr>
          <p:cNvSpPr/>
          <p:nvPr/>
        </p:nvSpPr>
        <p:spPr>
          <a:xfrm>
            <a:off x="409790" y="4005885"/>
            <a:ext cx="429596" cy="429596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2629AB8-0406-9406-DFDF-14713B6E0D69}"/>
              </a:ext>
            </a:extLst>
          </p:cNvPr>
          <p:cNvSpPr/>
          <p:nvPr/>
        </p:nvSpPr>
        <p:spPr>
          <a:xfrm>
            <a:off x="5059494" y="6065304"/>
            <a:ext cx="367422" cy="36742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14EBD21-A994-E71C-4E37-D71D91F9DE6A}"/>
              </a:ext>
            </a:extLst>
          </p:cNvPr>
          <p:cNvSpPr/>
          <p:nvPr/>
        </p:nvSpPr>
        <p:spPr>
          <a:xfrm>
            <a:off x="624588" y="5881593"/>
            <a:ext cx="367422" cy="3674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85CB4D6-4A61-57DF-F83D-CB916AE433E0}"/>
              </a:ext>
            </a:extLst>
          </p:cNvPr>
          <p:cNvSpPr/>
          <p:nvPr/>
        </p:nvSpPr>
        <p:spPr>
          <a:xfrm>
            <a:off x="9064711" y="6432726"/>
            <a:ext cx="367422" cy="3674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8844581-D8FD-2458-5026-CE31AB40679F}"/>
              </a:ext>
            </a:extLst>
          </p:cNvPr>
          <p:cNvSpPr/>
          <p:nvPr/>
        </p:nvSpPr>
        <p:spPr>
          <a:xfrm>
            <a:off x="11184467" y="6393748"/>
            <a:ext cx="392289" cy="39228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F3F1A16-CFB2-C76C-25DD-6D9A4310444A}"/>
              </a:ext>
            </a:extLst>
          </p:cNvPr>
          <p:cNvSpPr/>
          <p:nvPr/>
        </p:nvSpPr>
        <p:spPr>
          <a:xfrm>
            <a:off x="5369185" y="229129"/>
            <a:ext cx="392289" cy="39228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652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5DDD6719-B80C-4780-30F1-2FB01A5E58EE}"/>
              </a:ext>
            </a:extLst>
          </p:cNvPr>
          <p:cNvSpPr/>
          <p:nvPr/>
        </p:nvSpPr>
        <p:spPr>
          <a:xfrm>
            <a:off x="-1284970" y="-3677158"/>
            <a:ext cx="14761940" cy="1476194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D7E573-801E-B3E5-61AC-A78FB1426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00" y="65125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5000" b="1" i="0" u="none" strike="noStrike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</a:rPr>
              <a:t>              </a:t>
            </a:r>
            <a:r>
              <a:rPr lang="en-GB" sz="5000" i="0" u="none" strike="noStrike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</a:rPr>
              <a:t>Leadership</a:t>
            </a:r>
            <a:endParaRPr lang="en-US" sz="5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22F62-912E-201C-7C80-ABFB69C0C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621" y="2642819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GB" sz="25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In </a:t>
            </a:r>
            <a:r>
              <a:rPr lang="en-GB" sz="2500" i="0" u="none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</a:rPr>
              <a:t>the end of last year, </a:t>
            </a:r>
            <a:r>
              <a:rPr lang="en-GB" sz="25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KSS has formed </a:t>
            </a:r>
            <a:r>
              <a:rPr lang="en-GB" sz="2500" i="0" u="none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</a:rPr>
              <a:t>a captaincy </a:t>
            </a:r>
            <a:r>
              <a:rPr lang="en-GB" sz="25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team </a:t>
            </a:r>
            <a:r>
              <a:rPr lang="en-GB" sz="2500" i="0" u="none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</a:rPr>
              <a:t>to help </a:t>
            </a:r>
            <a:r>
              <a:rPr lang="en-GB" sz="25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involve pupils in events and changes in the school. </a:t>
            </a:r>
            <a:r>
              <a:rPr lang="en-GB" sz="2500" i="0" u="none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</a:rPr>
              <a:t>We’ve given S5 and S6 pupils the </a:t>
            </a:r>
            <a:r>
              <a:rPr lang="en-GB" sz="25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chance </a:t>
            </a:r>
            <a:r>
              <a:rPr lang="en-GB" sz="2500" i="0" u="none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</a:rPr>
              <a:t>to take on leadership roles within KSS and allowed them to become a part of the wider school community. Those who were interested were able to chose from become a Captain, Vice Captain </a:t>
            </a:r>
            <a:r>
              <a:rPr lang="en-GB" sz="25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or a </a:t>
            </a:r>
            <a:r>
              <a:rPr lang="en-GB" sz="2500" i="0" u="none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</a:rPr>
              <a:t>Prefect.</a:t>
            </a:r>
          </a:p>
          <a:p>
            <a:pPr marL="0" indent="0" algn="ctr">
              <a:buNone/>
            </a:pPr>
            <a:r>
              <a:rPr lang="en-GB" sz="2500" i="0" u="none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</a:rPr>
              <a:t>The Captains, Vice Captains and Prefects have been involved in supporting many after school events such as parents' evenings,  information evenings</a:t>
            </a:r>
            <a:r>
              <a:rPr lang="en-GB" sz="25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and </a:t>
            </a:r>
            <a:r>
              <a:rPr lang="en-GB" sz="2500" i="0" u="none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</a:rPr>
              <a:t>speaking at assemblies</a:t>
            </a:r>
            <a:r>
              <a:rPr lang="en-GB" sz="25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. The Christmas fair, monitoring </a:t>
            </a:r>
            <a:r>
              <a:rPr lang="en-GB" sz="2500" i="0" u="none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</a:rPr>
              <a:t>during lunchtimes and at the Halloween Ghost Tours, and organising events for the school. 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7306B7-9B40-CE18-EFC1-DC002D8E4C17}"/>
              </a:ext>
            </a:extLst>
          </p:cNvPr>
          <p:cNvSpPr txBox="1"/>
          <p:nvPr/>
        </p:nvSpPr>
        <p:spPr>
          <a:xfrm>
            <a:off x="5181600" y="220371"/>
            <a:ext cx="1828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0" i="0" u="none" strike="noStrike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</a:rPr>
              <a:t>Pupil</a:t>
            </a:r>
            <a:endParaRPr lang="en-US" sz="50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A5F3F4D-BD2B-B210-9DF2-6432894E5142}"/>
              </a:ext>
            </a:extLst>
          </p:cNvPr>
          <p:cNvSpPr/>
          <p:nvPr/>
        </p:nvSpPr>
        <p:spPr>
          <a:xfrm>
            <a:off x="3335429" y="6309804"/>
            <a:ext cx="406706" cy="40670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BA6BBBB-31D9-21D3-5575-7E47C5DB159B}"/>
              </a:ext>
            </a:extLst>
          </p:cNvPr>
          <p:cNvSpPr/>
          <p:nvPr/>
        </p:nvSpPr>
        <p:spPr>
          <a:xfrm>
            <a:off x="5296427" y="1976821"/>
            <a:ext cx="429594" cy="42959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B662F0C-2816-266A-07E3-7C8EBAE057FB}"/>
              </a:ext>
            </a:extLst>
          </p:cNvPr>
          <p:cNvSpPr/>
          <p:nvPr/>
        </p:nvSpPr>
        <p:spPr>
          <a:xfrm>
            <a:off x="2331022" y="348987"/>
            <a:ext cx="443356" cy="4433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8118914-E5C9-DC3C-7871-1CB4AD8AC972}"/>
              </a:ext>
            </a:extLst>
          </p:cNvPr>
          <p:cNvSpPr/>
          <p:nvPr/>
        </p:nvSpPr>
        <p:spPr>
          <a:xfrm>
            <a:off x="11204814" y="1892503"/>
            <a:ext cx="443356" cy="4433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FB62509-C64A-A822-FE1C-7E7C216BCF93}"/>
              </a:ext>
            </a:extLst>
          </p:cNvPr>
          <p:cNvSpPr/>
          <p:nvPr/>
        </p:nvSpPr>
        <p:spPr>
          <a:xfrm>
            <a:off x="8858745" y="348987"/>
            <a:ext cx="443356" cy="443356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CE0FDEB-F653-E371-29B5-FCFEA4D273C3}"/>
              </a:ext>
            </a:extLst>
          </p:cNvPr>
          <p:cNvSpPr/>
          <p:nvPr/>
        </p:nvSpPr>
        <p:spPr>
          <a:xfrm>
            <a:off x="490265" y="5306505"/>
            <a:ext cx="443356" cy="443356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1835A76-4936-9017-74F1-E0CB10C62D3F}"/>
              </a:ext>
            </a:extLst>
          </p:cNvPr>
          <p:cNvSpPr/>
          <p:nvPr/>
        </p:nvSpPr>
        <p:spPr>
          <a:xfrm>
            <a:off x="569287" y="1494672"/>
            <a:ext cx="443356" cy="443356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23CB614-4D51-4537-0AD4-DCA16BDC1846}"/>
              </a:ext>
            </a:extLst>
          </p:cNvPr>
          <p:cNvSpPr/>
          <p:nvPr/>
        </p:nvSpPr>
        <p:spPr>
          <a:xfrm>
            <a:off x="8198231" y="2131660"/>
            <a:ext cx="443356" cy="443356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448EC7B-F02A-8D30-5C92-8B7D5ED81D19}"/>
              </a:ext>
            </a:extLst>
          </p:cNvPr>
          <p:cNvSpPr/>
          <p:nvPr/>
        </p:nvSpPr>
        <p:spPr>
          <a:xfrm>
            <a:off x="3312541" y="6206742"/>
            <a:ext cx="429594" cy="42959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0202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6EB08-D6DD-99C8-A12B-FD7073B84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Our Commitment to Equality </a:t>
            </a:r>
            <a:endParaRPr lang="en-US" sz="5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A0B33-6BE7-3D72-4B25-2B9D289C9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312" y="182562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2500" b="0" i="0" u="none" strike="noStrike" dirty="0">
                <a:solidFill>
                  <a:schemeClr val="accent1"/>
                </a:solidFill>
                <a:effectLst/>
                <a:latin typeface="Calibri" panose="020F0502020204030204" pitchFamily="34" charset="0"/>
              </a:rPr>
              <a:t>It’s very important to us </a:t>
            </a:r>
            <a:r>
              <a:rPr lang="en-GB" sz="2500" dirty="0">
                <a:solidFill>
                  <a:schemeClr val="accent1"/>
                </a:solidFill>
                <a:latin typeface="Calibri" panose="020F0502020204030204" pitchFamily="34" charset="0"/>
              </a:rPr>
              <a:t>at KSS that everyone feels represented and equal. To ensure this, we asked pupils which historical days they felt needed to be highlighted in school. Thanks to their feed back</a:t>
            </a:r>
            <a:r>
              <a:rPr lang="en-GB" sz="2500" b="0" i="0" u="none" strike="noStrike" dirty="0">
                <a:solidFill>
                  <a:schemeClr val="accent1"/>
                </a:solidFill>
                <a:effectLst/>
                <a:latin typeface="Calibri" panose="020F0502020204030204" pitchFamily="34" charset="0"/>
              </a:rPr>
              <a:t> the following Days are now taught and valued across our school </a:t>
            </a:r>
            <a:r>
              <a:rPr lang="en-GB" sz="2500" dirty="0">
                <a:solidFill>
                  <a:schemeClr val="accent1"/>
                </a:solidFill>
                <a:latin typeface="Calibri" panose="020F0502020204030204" pitchFamily="34" charset="0"/>
              </a:rPr>
              <a:t>and </a:t>
            </a:r>
            <a:r>
              <a:rPr lang="en-GB" sz="2500" b="0" i="0" u="none" strike="noStrike" dirty="0">
                <a:solidFill>
                  <a:schemeClr val="accent1"/>
                </a:solidFill>
                <a:effectLst/>
                <a:latin typeface="Calibri" panose="020F0502020204030204" pitchFamily="34" charset="0"/>
              </a:rPr>
              <a:t>curriculum: </a:t>
            </a:r>
          </a:p>
          <a:p>
            <a:pPr marL="0" indent="0" algn="ctr">
              <a:buNone/>
            </a:pPr>
            <a:endParaRPr lang="en-GB" sz="1800" b="0" i="0" u="none" strike="noStrike" dirty="0">
              <a:solidFill>
                <a:schemeClr val="accent1"/>
              </a:solidFill>
              <a:effectLst/>
              <a:latin typeface="Times New Roman" panose="02020603050405020304" pitchFamily="18" charset="0"/>
            </a:endParaRPr>
          </a:p>
          <a:p>
            <a:r>
              <a:rPr lang="en-GB" sz="2200" b="0" i="0" u="none" strike="noStrike" dirty="0">
                <a:solidFill>
                  <a:schemeClr val="accent1"/>
                </a:solidFill>
                <a:effectLst/>
                <a:latin typeface="Calibri" panose="020F0502020204030204" pitchFamily="34" charset="0"/>
              </a:rPr>
              <a:t>International Women’s Day </a:t>
            </a:r>
          </a:p>
          <a:p>
            <a:r>
              <a:rPr lang="en-GB" sz="2200" b="0" i="0" u="none" strike="noStrike" dirty="0">
                <a:solidFill>
                  <a:schemeClr val="accent1"/>
                </a:solidFill>
                <a:effectLst/>
                <a:latin typeface="Calibri" panose="020F0502020204030204" pitchFamily="34" charset="0"/>
              </a:rPr>
              <a:t>The Elimination of Violence Against Women </a:t>
            </a:r>
          </a:p>
          <a:p>
            <a:r>
              <a:rPr lang="en-GB" sz="2200" b="0" i="0" u="none" strike="noStrike" dirty="0">
                <a:solidFill>
                  <a:schemeClr val="accent1"/>
                </a:solidFill>
                <a:effectLst/>
                <a:latin typeface="Calibri" panose="020F0502020204030204" pitchFamily="34" charset="0"/>
              </a:rPr>
              <a:t>Black History Month </a:t>
            </a:r>
          </a:p>
          <a:p>
            <a:r>
              <a:rPr lang="en-GB" sz="2200" b="0" i="0" u="none" strike="noStrike" dirty="0">
                <a:solidFill>
                  <a:schemeClr val="accent1"/>
                </a:solidFill>
                <a:effectLst/>
                <a:latin typeface="Calibri" panose="020F0502020204030204" pitchFamily="34" charset="0"/>
              </a:rPr>
              <a:t>Holocaust Memorial Day </a:t>
            </a:r>
          </a:p>
          <a:p>
            <a:endParaRPr lang="en-GB" sz="2200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GB" sz="1800" b="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The </a:t>
            </a:r>
            <a:r>
              <a:rPr lang="en-GB" sz="2200" b="0" i="0" u="none" strike="noStrike" dirty="0">
                <a:solidFill>
                  <a:schemeClr val="accent1"/>
                </a:solidFill>
                <a:effectLst/>
                <a:latin typeface="Calibri" panose="020F0502020204030204" pitchFamily="34" charset="0"/>
              </a:rPr>
              <a:t>The school also runs an LGBT+ Group that meets every lunchtime and an Anti-Racist Club that meets on Wednesdays.  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FB231B3-F368-1C85-ECE7-046B414D1E30}"/>
              </a:ext>
            </a:extLst>
          </p:cNvPr>
          <p:cNvSpPr/>
          <p:nvPr/>
        </p:nvSpPr>
        <p:spPr>
          <a:xfrm>
            <a:off x="891844" y="4374465"/>
            <a:ext cx="166204" cy="166204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D90E534-B339-E791-2A1D-DE39F3BA7648}"/>
              </a:ext>
            </a:extLst>
          </p:cNvPr>
          <p:cNvSpPr/>
          <p:nvPr/>
        </p:nvSpPr>
        <p:spPr>
          <a:xfrm>
            <a:off x="5586542" y="143446"/>
            <a:ext cx="443356" cy="443356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CFF1057-03D0-1593-8818-DBBF3DB7B021}"/>
              </a:ext>
            </a:extLst>
          </p:cNvPr>
          <p:cNvSpPr/>
          <p:nvPr/>
        </p:nvSpPr>
        <p:spPr>
          <a:xfrm>
            <a:off x="898261" y="4001294"/>
            <a:ext cx="166203" cy="16620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3CB0B7F-FE50-7646-E090-578CD51CC9AD}"/>
              </a:ext>
            </a:extLst>
          </p:cNvPr>
          <p:cNvSpPr/>
          <p:nvPr/>
        </p:nvSpPr>
        <p:spPr>
          <a:xfrm>
            <a:off x="4264389" y="150327"/>
            <a:ext cx="429594" cy="42959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77FF458-DDE2-805F-9A84-1FCF79271B82}"/>
              </a:ext>
            </a:extLst>
          </p:cNvPr>
          <p:cNvSpPr/>
          <p:nvPr/>
        </p:nvSpPr>
        <p:spPr>
          <a:xfrm>
            <a:off x="898261" y="4779056"/>
            <a:ext cx="166205" cy="16620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16E51E5-B308-8EE0-D071-B9E039C4A3B6}"/>
              </a:ext>
            </a:extLst>
          </p:cNvPr>
          <p:cNvSpPr/>
          <p:nvPr/>
        </p:nvSpPr>
        <p:spPr>
          <a:xfrm>
            <a:off x="6826823" y="150327"/>
            <a:ext cx="429594" cy="42959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6DA981B-275A-48E3-AA30-F4CB7353AAD9}"/>
              </a:ext>
            </a:extLst>
          </p:cNvPr>
          <p:cNvSpPr/>
          <p:nvPr/>
        </p:nvSpPr>
        <p:spPr>
          <a:xfrm>
            <a:off x="9301136" y="161771"/>
            <a:ext cx="406706" cy="40670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882BA16-1354-1EFC-8061-321AC806C2FB}"/>
              </a:ext>
            </a:extLst>
          </p:cNvPr>
          <p:cNvSpPr/>
          <p:nvPr/>
        </p:nvSpPr>
        <p:spPr>
          <a:xfrm>
            <a:off x="900952" y="3596703"/>
            <a:ext cx="166203" cy="16620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37F0A7B-1442-321C-87A4-ADCEFAB84B87}"/>
              </a:ext>
            </a:extLst>
          </p:cNvPr>
          <p:cNvSpPr/>
          <p:nvPr/>
        </p:nvSpPr>
        <p:spPr>
          <a:xfrm>
            <a:off x="2537492" y="136525"/>
            <a:ext cx="457199" cy="457199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93BC302-0DE0-9526-05E9-DF75C2CA2A99}"/>
              </a:ext>
            </a:extLst>
          </p:cNvPr>
          <p:cNvSpPr/>
          <p:nvPr/>
        </p:nvSpPr>
        <p:spPr>
          <a:xfrm>
            <a:off x="8011392" y="129603"/>
            <a:ext cx="457199" cy="457199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994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9FD24BAE-8CB6-DEF8-7279-8B27BD363C4B}"/>
              </a:ext>
            </a:extLst>
          </p:cNvPr>
          <p:cNvSpPr/>
          <p:nvPr/>
        </p:nvSpPr>
        <p:spPr>
          <a:xfrm>
            <a:off x="3382755" y="834800"/>
            <a:ext cx="5426490" cy="542649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26C44E-211D-8D98-7F48-37CFF1EA9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813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5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How to Get Involved </a:t>
            </a:r>
            <a:endParaRPr lang="en-US" sz="5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133E5-E3E8-970F-6464-BEDB63463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946" y="1325428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3300" dirty="0">
                <a:solidFill>
                  <a:schemeClr val="accent1"/>
                </a:solidFill>
              </a:rPr>
              <a:t>If you are </a:t>
            </a:r>
          </a:p>
          <a:p>
            <a:pPr marL="0" indent="0" algn="ctr">
              <a:buNone/>
            </a:pPr>
            <a:r>
              <a:rPr lang="en-GB" sz="3300" dirty="0">
                <a:solidFill>
                  <a:schemeClr val="accent1"/>
                </a:solidFill>
              </a:rPr>
              <a:t>interested in joining</a:t>
            </a:r>
          </a:p>
          <a:p>
            <a:pPr marL="0" indent="0" algn="ctr">
              <a:buNone/>
            </a:pPr>
            <a:r>
              <a:rPr lang="en-GB" sz="3300" dirty="0">
                <a:solidFill>
                  <a:schemeClr val="accent1"/>
                </a:solidFill>
              </a:rPr>
              <a:t>Rights Respecting School </a:t>
            </a:r>
          </a:p>
          <a:p>
            <a:pPr marL="0" indent="0" algn="ctr">
              <a:buNone/>
            </a:pPr>
            <a:r>
              <a:rPr lang="en-GB" sz="3300" dirty="0">
                <a:solidFill>
                  <a:schemeClr val="accent1"/>
                </a:solidFill>
              </a:rPr>
              <a:t>then just ask Mrs Adams,</a:t>
            </a:r>
          </a:p>
          <a:p>
            <a:pPr marL="0" indent="0" algn="ctr">
              <a:buNone/>
            </a:pPr>
            <a:r>
              <a:rPr lang="en-GB" sz="3300" dirty="0">
                <a:solidFill>
                  <a:schemeClr val="accent1"/>
                </a:solidFill>
              </a:rPr>
              <a:t>Mr </a:t>
            </a:r>
            <a:r>
              <a:rPr lang="en-GB" sz="3300" dirty="0" err="1">
                <a:solidFill>
                  <a:schemeClr val="accent1"/>
                </a:solidFill>
              </a:rPr>
              <a:t>Hanrahan</a:t>
            </a:r>
            <a:r>
              <a:rPr lang="en-GB" sz="3300" dirty="0">
                <a:solidFill>
                  <a:schemeClr val="accent1"/>
                </a:solidFill>
              </a:rPr>
              <a:t>, Ms McMillan </a:t>
            </a:r>
          </a:p>
          <a:p>
            <a:pPr marL="0" indent="0" algn="ctr">
              <a:buNone/>
            </a:pPr>
            <a:r>
              <a:rPr lang="en-GB" sz="3300" dirty="0">
                <a:solidFill>
                  <a:schemeClr val="accent1"/>
                </a:solidFill>
              </a:rPr>
              <a:t>or Mr Oakes and </a:t>
            </a:r>
          </a:p>
          <a:p>
            <a:pPr marL="0" indent="0" algn="ctr">
              <a:buNone/>
            </a:pPr>
            <a:r>
              <a:rPr lang="en-GB" sz="3300" dirty="0">
                <a:solidFill>
                  <a:schemeClr val="accent1"/>
                </a:solidFill>
              </a:rPr>
              <a:t>they’ll be happy </a:t>
            </a:r>
          </a:p>
          <a:p>
            <a:pPr marL="0" indent="0" algn="ctr">
              <a:buNone/>
            </a:pPr>
            <a:r>
              <a:rPr lang="en-GB" sz="3300" dirty="0">
                <a:solidFill>
                  <a:schemeClr val="accent1"/>
                </a:solidFill>
              </a:rPr>
              <a:t>to let you join.</a:t>
            </a:r>
            <a:endParaRPr lang="en-US" sz="3300" dirty="0">
              <a:solidFill>
                <a:schemeClr val="accent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8818360-A0D6-FEF1-0979-15359858EA9B}"/>
              </a:ext>
            </a:extLst>
          </p:cNvPr>
          <p:cNvSpPr/>
          <p:nvPr/>
        </p:nvSpPr>
        <p:spPr>
          <a:xfrm>
            <a:off x="8137251" y="5372671"/>
            <a:ext cx="429594" cy="42959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473EA76-3E37-755C-2A8C-1ED04C8E9735}"/>
              </a:ext>
            </a:extLst>
          </p:cNvPr>
          <p:cNvSpPr/>
          <p:nvPr/>
        </p:nvSpPr>
        <p:spPr>
          <a:xfrm>
            <a:off x="3625157" y="1110631"/>
            <a:ext cx="429594" cy="42959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76BF6B9-7F8F-6986-6861-1B5AA412E720}"/>
              </a:ext>
            </a:extLst>
          </p:cNvPr>
          <p:cNvSpPr/>
          <p:nvPr/>
        </p:nvSpPr>
        <p:spPr>
          <a:xfrm>
            <a:off x="5896035" y="6394065"/>
            <a:ext cx="367422" cy="36742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09FBDF-E5DF-DE31-04D1-24291278B5FE}"/>
              </a:ext>
            </a:extLst>
          </p:cNvPr>
          <p:cNvSpPr/>
          <p:nvPr/>
        </p:nvSpPr>
        <p:spPr>
          <a:xfrm>
            <a:off x="2912678" y="3429000"/>
            <a:ext cx="406706" cy="40670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D277163-9D63-67A6-4793-0EAF53E32079}"/>
              </a:ext>
            </a:extLst>
          </p:cNvPr>
          <p:cNvSpPr/>
          <p:nvPr/>
        </p:nvSpPr>
        <p:spPr>
          <a:xfrm>
            <a:off x="9075969" y="3429000"/>
            <a:ext cx="406706" cy="40670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38A65F1-FE88-B1FC-0669-53AB4C25EFA0}"/>
              </a:ext>
            </a:extLst>
          </p:cNvPr>
          <p:cNvSpPr/>
          <p:nvPr/>
        </p:nvSpPr>
        <p:spPr>
          <a:xfrm>
            <a:off x="3382755" y="5144072"/>
            <a:ext cx="457199" cy="457199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54237AD-8DB3-4CE4-4980-A2504CEA9D3F}"/>
              </a:ext>
            </a:extLst>
          </p:cNvPr>
          <p:cNvSpPr/>
          <p:nvPr/>
        </p:nvSpPr>
        <p:spPr>
          <a:xfrm>
            <a:off x="7871024" y="933241"/>
            <a:ext cx="457199" cy="457199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8665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F1A096C9-A367-7AA6-51C0-C312B2851DC0}"/>
              </a:ext>
            </a:extLst>
          </p:cNvPr>
          <p:cNvSpPr/>
          <p:nvPr/>
        </p:nvSpPr>
        <p:spPr>
          <a:xfrm>
            <a:off x="3903134" y="5619750"/>
            <a:ext cx="457199" cy="45719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9E53FF-7838-B437-D465-1F8DD135E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Our Vision </a:t>
            </a:r>
            <a:endParaRPr lang="en-US" sz="5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9CB7A-103D-AC64-B3F2-2D1CE8BEA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500" dirty="0">
                <a:solidFill>
                  <a:srgbClr val="FF0000"/>
                </a:solidFill>
              </a:rPr>
              <a:t>Learning Together </a:t>
            </a:r>
          </a:p>
          <a:p>
            <a:pPr marL="0" indent="0" algn="ctr">
              <a:buNone/>
            </a:pPr>
            <a:r>
              <a:rPr lang="en-GB" sz="5500" dirty="0">
                <a:solidFill>
                  <a:srgbClr val="FFC000"/>
                </a:solidFill>
              </a:rPr>
              <a:t>Working Together </a:t>
            </a:r>
          </a:p>
          <a:p>
            <a:pPr marL="0" indent="0" algn="ctr">
              <a:buNone/>
            </a:pPr>
            <a:r>
              <a:rPr lang="en-GB" sz="5500" dirty="0">
                <a:solidFill>
                  <a:srgbClr val="1EAD18"/>
                </a:solidFill>
              </a:rPr>
              <a:t>Succeeding Together</a:t>
            </a:r>
            <a:r>
              <a:rPr lang="en-GB" sz="5500" dirty="0">
                <a:solidFill>
                  <a:schemeClr val="accent6"/>
                </a:solidFill>
              </a:rPr>
              <a:t> </a:t>
            </a:r>
            <a:endParaRPr lang="en-US" sz="5500" dirty="0">
              <a:solidFill>
                <a:schemeClr val="accent6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E148730-BF2F-E7F7-39B9-3CAFF7A04630}"/>
              </a:ext>
            </a:extLst>
          </p:cNvPr>
          <p:cNvSpPr/>
          <p:nvPr/>
        </p:nvSpPr>
        <p:spPr>
          <a:xfrm>
            <a:off x="960259" y="1427780"/>
            <a:ext cx="422630" cy="42263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3AEA724-6B30-2169-FA39-464FBFA2C2B1}"/>
              </a:ext>
            </a:extLst>
          </p:cNvPr>
          <p:cNvSpPr/>
          <p:nvPr/>
        </p:nvSpPr>
        <p:spPr>
          <a:xfrm>
            <a:off x="2809523" y="365126"/>
            <a:ext cx="410986" cy="410986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CB546FE-1519-3A52-6911-536A521B2104}"/>
              </a:ext>
            </a:extLst>
          </p:cNvPr>
          <p:cNvSpPr/>
          <p:nvPr/>
        </p:nvSpPr>
        <p:spPr>
          <a:xfrm>
            <a:off x="6870700" y="1628379"/>
            <a:ext cx="422630" cy="42263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0158209-C053-9D35-2766-EEC64B82F636}"/>
              </a:ext>
            </a:extLst>
          </p:cNvPr>
          <p:cNvSpPr/>
          <p:nvPr/>
        </p:nvSpPr>
        <p:spPr>
          <a:xfrm>
            <a:off x="7169150" y="5536847"/>
            <a:ext cx="457199" cy="457199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A734683-F62C-D51D-068D-6CEF8191B0F4}"/>
              </a:ext>
            </a:extLst>
          </p:cNvPr>
          <p:cNvSpPr/>
          <p:nvPr/>
        </p:nvSpPr>
        <p:spPr>
          <a:xfrm>
            <a:off x="10244314" y="2263512"/>
            <a:ext cx="457199" cy="457199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88BFFEA-4EE0-0DA1-9301-561AF6B34382}"/>
              </a:ext>
            </a:extLst>
          </p:cNvPr>
          <p:cNvSpPr/>
          <p:nvPr/>
        </p:nvSpPr>
        <p:spPr>
          <a:xfrm>
            <a:off x="10439400" y="5308600"/>
            <a:ext cx="457199" cy="45719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42B3836-7213-1F8C-5896-E73395AC7B47}"/>
              </a:ext>
            </a:extLst>
          </p:cNvPr>
          <p:cNvSpPr/>
          <p:nvPr/>
        </p:nvSpPr>
        <p:spPr>
          <a:xfrm>
            <a:off x="9959623" y="519290"/>
            <a:ext cx="410986" cy="41098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2562FEC-0446-5B90-082E-6BFA9C414A95}"/>
              </a:ext>
            </a:extLst>
          </p:cNvPr>
          <p:cNvSpPr/>
          <p:nvPr/>
        </p:nvSpPr>
        <p:spPr>
          <a:xfrm>
            <a:off x="2082801" y="3495764"/>
            <a:ext cx="455348" cy="455348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F606DB2-12A3-0D8C-9A2C-6356DD80E03D}"/>
              </a:ext>
            </a:extLst>
          </p:cNvPr>
          <p:cNvSpPr/>
          <p:nvPr/>
        </p:nvSpPr>
        <p:spPr>
          <a:xfrm>
            <a:off x="448732" y="4837554"/>
            <a:ext cx="389468" cy="38946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84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5D74476F-298C-1391-3E7C-19D6F70D3E18}"/>
              </a:ext>
            </a:extLst>
          </p:cNvPr>
          <p:cNvSpPr/>
          <p:nvPr/>
        </p:nvSpPr>
        <p:spPr>
          <a:xfrm flipV="1">
            <a:off x="9341163" y="4143025"/>
            <a:ext cx="4025273" cy="402527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0F8B53E-21B1-3B1B-D02B-A8AD6962C84F}"/>
              </a:ext>
            </a:extLst>
          </p:cNvPr>
          <p:cNvSpPr/>
          <p:nvPr/>
        </p:nvSpPr>
        <p:spPr>
          <a:xfrm>
            <a:off x="-2361409" y="-2264658"/>
            <a:ext cx="6407683" cy="640768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AE1E2E1-813E-C5B1-314B-62611D1023C6}"/>
              </a:ext>
            </a:extLst>
          </p:cNvPr>
          <p:cNvSpPr/>
          <p:nvPr/>
        </p:nvSpPr>
        <p:spPr>
          <a:xfrm>
            <a:off x="-1976614" y="-1946360"/>
            <a:ext cx="5629628" cy="562962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0AA1FB-4206-087B-8E58-D57DA9377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Our Values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858A0-E880-1B8B-3E8E-F5A94B68F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dirty="0">
                <a:solidFill>
                  <a:srgbClr val="FF0000"/>
                </a:solidFill>
              </a:rPr>
              <a:t>Respect</a:t>
            </a:r>
            <a:r>
              <a:rPr lang="en-GB" sz="5400" dirty="0">
                <a:solidFill>
                  <a:schemeClr val="accent1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GB" sz="5400" dirty="0">
                <a:solidFill>
                  <a:srgbClr val="1EAD18"/>
                </a:solidFill>
              </a:rPr>
              <a:t>Honesty</a:t>
            </a:r>
            <a:r>
              <a:rPr lang="en-GB" sz="5400" dirty="0">
                <a:solidFill>
                  <a:schemeClr val="accent1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GB" sz="5400" dirty="0">
                <a:solidFill>
                  <a:schemeClr val="accent1"/>
                </a:solidFill>
              </a:rPr>
              <a:t>Friendship </a:t>
            </a:r>
          </a:p>
          <a:p>
            <a:pPr marL="0" indent="0" algn="ctr">
              <a:buNone/>
            </a:pPr>
            <a:r>
              <a:rPr lang="en-GB" sz="5400" dirty="0">
                <a:solidFill>
                  <a:srgbClr val="F36E1B"/>
                </a:solidFill>
              </a:rPr>
              <a:t>Empowerment</a:t>
            </a:r>
            <a:r>
              <a:rPr lang="en-GB" sz="5400" dirty="0">
                <a:solidFill>
                  <a:srgbClr val="0070C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GB" sz="5400" dirty="0">
                <a:solidFill>
                  <a:srgbClr val="7030A0"/>
                </a:solidFill>
              </a:rPr>
              <a:t>Happiness</a:t>
            </a:r>
            <a:r>
              <a:rPr lang="en-GB" sz="54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015F944-E816-794B-25C4-B5216EBCD310}"/>
              </a:ext>
            </a:extLst>
          </p:cNvPr>
          <p:cNvSpPr/>
          <p:nvPr/>
        </p:nvSpPr>
        <p:spPr>
          <a:xfrm>
            <a:off x="9816641" y="4565315"/>
            <a:ext cx="3546792" cy="3546792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4F23F88-108A-2CA8-0C78-02FE8A3960B4}"/>
              </a:ext>
            </a:extLst>
          </p:cNvPr>
          <p:cNvSpPr/>
          <p:nvPr/>
        </p:nvSpPr>
        <p:spPr>
          <a:xfrm>
            <a:off x="-1672876" y="-1584327"/>
            <a:ext cx="4714525" cy="47145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747083C-A7DA-080A-F820-3F0B96452DB7}"/>
              </a:ext>
            </a:extLst>
          </p:cNvPr>
          <p:cNvSpPr/>
          <p:nvPr/>
        </p:nvSpPr>
        <p:spPr>
          <a:xfrm>
            <a:off x="10183361" y="4964457"/>
            <a:ext cx="3019123" cy="301912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4235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KSS    ights    especting    chool </vt:lpstr>
      <vt:lpstr>What is        ?</vt:lpstr>
      <vt:lpstr>            What have RRS done to help KSS?</vt:lpstr>
      <vt:lpstr>PowerPoint Presentation</vt:lpstr>
      <vt:lpstr>              Leadership</vt:lpstr>
      <vt:lpstr>Our Commitment to Equality </vt:lpstr>
      <vt:lpstr>How to Get Involved </vt:lpstr>
      <vt:lpstr>Our Vision </vt:lpstr>
      <vt:lpstr>Our Values </vt:lpstr>
      <vt:lpstr>Our Charter</vt:lpstr>
      <vt:lpstr>Important KSS Information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KSS  Rights Respecting School </dc:title>
  <dc:creator>Martha Davidson</dc:creator>
  <cp:lastModifiedBy>Martha Davidson</cp:lastModifiedBy>
  <cp:revision>13</cp:revision>
  <dcterms:created xsi:type="dcterms:W3CDTF">2022-11-30T09:00:41Z</dcterms:created>
  <dcterms:modified xsi:type="dcterms:W3CDTF">2023-03-24T18:12:02Z</dcterms:modified>
</cp:coreProperties>
</file>