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handoutMasterIdLst>
    <p:handoutMasterId r:id="rId56"/>
  </p:handoutMasterIdLst>
  <p:sldIdLst>
    <p:sldId id="296" r:id="rId5"/>
    <p:sldId id="295" r:id="rId6"/>
    <p:sldId id="287" r:id="rId7"/>
    <p:sldId id="297" r:id="rId8"/>
    <p:sldId id="298" r:id="rId9"/>
    <p:sldId id="299" r:id="rId10"/>
    <p:sldId id="300" r:id="rId11"/>
    <p:sldId id="279" r:id="rId12"/>
    <p:sldId id="280" r:id="rId13"/>
    <p:sldId id="301" r:id="rId14"/>
    <p:sldId id="302" r:id="rId15"/>
    <p:sldId id="303" r:id="rId16"/>
    <p:sldId id="304" r:id="rId17"/>
    <p:sldId id="305" r:id="rId18"/>
    <p:sldId id="309" r:id="rId19"/>
    <p:sldId id="312" r:id="rId20"/>
    <p:sldId id="310" r:id="rId21"/>
    <p:sldId id="311" r:id="rId22"/>
    <p:sldId id="307" r:id="rId23"/>
    <p:sldId id="308" r:id="rId24"/>
    <p:sldId id="313" r:id="rId25"/>
    <p:sldId id="314" r:id="rId26"/>
    <p:sldId id="315" r:id="rId27"/>
    <p:sldId id="319" r:id="rId28"/>
    <p:sldId id="320" r:id="rId29"/>
    <p:sldId id="321" r:id="rId30"/>
    <p:sldId id="322" r:id="rId31"/>
    <p:sldId id="323" r:id="rId32"/>
    <p:sldId id="326" r:id="rId33"/>
    <p:sldId id="324" r:id="rId34"/>
    <p:sldId id="325"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 id="345" r:id="rId52"/>
    <p:sldId id="343" r:id="rId53"/>
    <p:sldId id="344" r:id="rId5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lides" id="{C5A7D879-CE9B-4BD9-8982-99ED7546A9A4}">
          <p14:sldIdLst>
            <p14:sldId id="296"/>
            <p14:sldId id="295"/>
            <p14:sldId id="287"/>
            <p14:sldId id="297"/>
            <p14:sldId id="298"/>
            <p14:sldId id="299"/>
            <p14:sldId id="300"/>
            <p14:sldId id="279"/>
            <p14:sldId id="280"/>
            <p14:sldId id="301"/>
            <p14:sldId id="302"/>
            <p14:sldId id="303"/>
            <p14:sldId id="304"/>
            <p14:sldId id="305"/>
            <p14:sldId id="309"/>
            <p14:sldId id="312"/>
            <p14:sldId id="310"/>
            <p14:sldId id="311"/>
            <p14:sldId id="307"/>
            <p14:sldId id="308"/>
            <p14:sldId id="313"/>
            <p14:sldId id="314"/>
            <p14:sldId id="315"/>
            <p14:sldId id="319"/>
            <p14:sldId id="320"/>
            <p14:sldId id="321"/>
            <p14:sldId id="322"/>
            <p14:sldId id="323"/>
            <p14:sldId id="326"/>
            <p14:sldId id="324"/>
            <p14:sldId id="325"/>
            <p14:sldId id="327"/>
            <p14:sldId id="328"/>
            <p14:sldId id="329"/>
            <p14:sldId id="330"/>
            <p14:sldId id="331"/>
            <p14:sldId id="332"/>
            <p14:sldId id="333"/>
            <p14:sldId id="334"/>
            <p14:sldId id="335"/>
            <p14:sldId id="336"/>
            <p14:sldId id="337"/>
            <p14:sldId id="338"/>
            <p14:sldId id="339"/>
            <p14:sldId id="340"/>
            <p14:sldId id="341"/>
            <p14:sldId id="342"/>
            <p14:sldId id="345"/>
            <p14:sldId id="343"/>
            <p14:sldId id="34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AA7"/>
    <a:srgbClr val="88B67B"/>
    <a:srgbClr val="E51B01"/>
    <a:srgbClr val="199ADA"/>
    <a:srgbClr val="676A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03"/>
    <p:restoredTop sz="76445"/>
  </p:normalViewPr>
  <p:slideViewPr>
    <p:cSldViewPr>
      <p:cViewPr varScale="1">
        <p:scale>
          <a:sx n="71" d="100"/>
          <a:sy n="71" d="100"/>
        </p:scale>
        <p:origin x="432" y="72"/>
      </p:cViewPr>
      <p:guideLst>
        <p:guide orient="horz" pos="1620"/>
        <p:guide pos="2880"/>
      </p:guideLst>
    </p:cSldViewPr>
  </p:slideViewPr>
  <p:notesTextViewPr>
    <p:cViewPr>
      <p:scale>
        <a:sx n="1" d="1"/>
        <a:sy n="1" d="1"/>
      </p:scale>
      <p:origin x="0" y="0"/>
    </p:cViewPr>
  </p:notesTextViewPr>
  <p:notesViewPr>
    <p:cSldViewPr>
      <p:cViewPr varScale="1">
        <p:scale>
          <a:sx n="38" d="100"/>
          <a:sy n="38" d="100"/>
        </p:scale>
        <p:origin x="-226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ED5A2E-5BB7-4C92-AC66-9E63C4738EE5}" type="doc">
      <dgm:prSet loTypeId="urn:microsoft.com/office/officeart/2005/8/layout/venn2" loCatId="relationship" qsTypeId="urn:microsoft.com/office/officeart/2005/8/quickstyle/simple1" qsCatId="simple" csTypeId="urn:microsoft.com/office/officeart/2005/8/colors/accent6_1" csCatId="accent6" phldr="1"/>
      <dgm:spPr/>
      <dgm:t>
        <a:bodyPr/>
        <a:lstStyle/>
        <a:p>
          <a:endParaRPr lang="en-GB"/>
        </a:p>
      </dgm:t>
    </dgm:pt>
    <dgm:pt modelId="{75AC2B92-1E6F-4384-989F-7165064235D9}">
      <dgm:prSet phldrT="[Text]" custT="1"/>
      <dgm:spPr>
        <a:solidFill>
          <a:srgbClr val="DF3AA7"/>
        </a:solidFill>
        <a:ln>
          <a:solidFill>
            <a:srgbClr val="FFFFFF"/>
          </a:solidFill>
        </a:ln>
      </dgm:spPr>
      <dgm:t>
        <a:bodyPr/>
        <a:lstStyle/>
        <a:p>
          <a:r>
            <a:rPr lang="en-GB" sz="1400" b="1" dirty="0">
              <a:solidFill>
                <a:schemeClr val="bg1"/>
              </a:solidFill>
              <a:latin typeface="Heebo" pitchFamily="2" charset="-79"/>
              <a:cs typeface="Heebo" pitchFamily="2" charset="-79"/>
            </a:rPr>
            <a:t>Your community</a:t>
          </a:r>
        </a:p>
      </dgm:t>
    </dgm:pt>
    <dgm:pt modelId="{EE67AAAD-C91B-4F50-BDE3-75E9EB7A1512}" type="parTrans" cxnId="{271632D0-971A-4B06-AB53-749145E6546D}">
      <dgm:prSet/>
      <dgm:spPr/>
      <dgm:t>
        <a:bodyPr/>
        <a:lstStyle/>
        <a:p>
          <a:endParaRPr lang="en-GB"/>
        </a:p>
      </dgm:t>
    </dgm:pt>
    <dgm:pt modelId="{74708595-24A1-4E29-A22A-A815F5D57562}" type="sibTrans" cxnId="{271632D0-971A-4B06-AB53-749145E6546D}">
      <dgm:prSet/>
      <dgm:spPr/>
      <dgm:t>
        <a:bodyPr/>
        <a:lstStyle/>
        <a:p>
          <a:endParaRPr lang="en-GB"/>
        </a:p>
      </dgm:t>
    </dgm:pt>
    <dgm:pt modelId="{788F25D9-F374-481A-9731-DBD34DD0D284}">
      <dgm:prSet phldrT="[Text]" custT="1"/>
      <dgm:spPr>
        <a:solidFill>
          <a:srgbClr val="88B67B"/>
        </a:solidFill>
        <a:ln>
          <a:solidFill>
            <a:srgbClr val="FFFFFF"/>
          </a:solidFill>
        </a:ln>
      </dgm:spPr>
      <dgm:t>
        <a:bodyPr/>
        <a:lstStyle/>
        <a:p>
          <a:r>
            <a:rPr lang="en-GB" sz="1400" b="1" dirty="0">
              <a:solidFill>
                <a:schemeClr val="bg1"/>
              </a:solidFill>
              <a:latin typeface="Heebo" pitchFamily="2" charset="-79"/>
              <a:cs typeface="Heebo" pitchFamily="2" charset="-79"/>
            </a:rPr>
            <a:t>Your school</a:t>
          </a:r>
        </a:p>
      </dgm:t>
    </dgm:pt>
    <dgm:pt modelId="{EF659587-3A65-4892-AB1D-399E2376A531}" type="parTrans" cxnId="{C3F13A95-846E-4909-8303-F85D79DE9FBD}">
      <dgm:prSet/>
      <dgm:spPr/>
      <dgm:t>
        <a:bodyPr/>
        <a:lstStyle/>
        <a:p>
          <a:endParaRPr lang="en-GB"/>
        </a:p>
      </dgm:t>
    </dgm:pt>
    <dgm:pt modelId="{215E79E2-21C4-49E1-B51C-3A071250895C}" type="sibTrans" cxnId="{C3F13A95-846E-4909-8303-F85D79DE9FBD}">
      <dgm:prSet/>
      <dgm:spPr/>
      <dgm:t>
        <a:bodyPr/>
        <a:lstStyle/>
        <a:p>
          <a:endParaRPr lang="en-GB"/>
        </a:p>
      </dgm:t>
    </dgm:pt>
    <dgm:pt modelId="{0F4E7B4E-81F1-449A-8F51-2DA7BBC0BC26}">
      <dgm:prSet phldrT="[Text]" custT="1"/>
      <dgm:spPr>
        <a:solidFill>
          <a:srgbClr val="FFC000"/>
        </a:solidFill>
        <a:ln>
          <a:solidFill>
            <a:srgbClr val="FFFFFF"/>
          </a:solidFill>
        </a:ln>
      </dgm:spPr>
      <dgm:t>
        <a:bodyPr/>
        <a:lstStyle/>
        <a:p>
          <a:r>
            <a:rPr lang="en-GB" sz="1200" b="1" dirty="0">
              <a:solidFill>
                <a:schemeClr val="bg1"/>
              </a:solidFill>
              <a:latin typeface="Heebo" pitchFamily="2" charset="-79"/>
              <a:cs typeface="Heebo" pitchFamily="2" charset="-79"/>
            </a:rPr>
            <a:t>The people you live with</a:t>
          </a:r>
        </a:p>
      </dgm:t>
    </dgm:pt>
    <dgm:pt modelId="{3502F725-709F-41A0-A474-12828A4BC22A}" type="parTrans" cxnId="{5B3607A8-2C0D-4919-A7FA-A6945FAC6F49}">
      <dgm:prSet/>
      <dgm:spPr/>
      <dgm:t>
        <a:bodyPr/>
        <a:lstStyle/>
        <a:p>
          <a:endParaRPr lang="en-GB"/>
        </a:p>
      </dgm:t>
    </dgm:pt>
    <dgm:pt modelId="{3EC38C06-FF77-435D-B346-C4474945733D}" type="sibTrans" cxnId="{5B3607A8-2C0D-4919-A7FA-A6945FAC6F49}">
      <dgm:prSet/>
      <dgm:spPr/>
      <dgm:t>
        <a:bodyPr/>
        <a:lstStyle/>
        <a:p>
          <a:endParaRPr lang="en-GB"/>
        </a:p>
      </dgm:t>
    </dgm:pt>
    <dgm:pt modelId="{EAEAE262-10F9-4771-8725-764AE9838DA0}">
      <dgm:prSet phldrT="[Text]" custT="1"/>
      <dgm:spPr>
        <a:solidFill>
          <a:srgbClr val="676ABF"/>
        </a:solidFill>
        <a:ln>
          <a:solidFill>
            <a:srgbClr val="FFFFFF"/>
          </a:solidFill>
        </a:ln>
      </dgm:spPr>
      <dgm:t>
        <a:bodyPr/>
        <a:lstStyle/>
        <a:p>
          <a:r>
            <a:rPr lang="en-GB" sz="1600" b="1" dirty="0">
              <a:solidFill>
                <a:schemeClr val="bg1"/>
              </a:solidFill>
              <a:latin typeface="Heebo" pitchFamily="2" charset="-79"/>
              <a:cs typeface="Heebo" pitchFamily="2" charset="-79"/>
            </a:rPr>
            <a:t>You</a:t>
          </a:r>
        </a:p>
      </dgm:t>
    </dgm:pt>
    <dgm:pt modelId="{9F50AEB8-56AB-4884-A24F-5C8D06503665}" type="parTrans" cxnId="{21B92061-C15B-4119-AA5E-E5079166BEC8}">
      <dgm:prSet/>
      <dgm:spPr/>
      <dgm:t>
        <a:bodyPr/>
        <a:lstStyle/>
        <a:p>
          <a:endParaRPr lang="en-GB"/>
        </a:p>
      </dgm:t>
    </dgm:pt>
    <dgm:pt modelId="{CF73EAE8-1399-4000-8609-9AC2E11838F6}" type="sibTrans" cxnId="{21B92061-C15B-4119-AA5E-E5079166BEC8}">
      <dgm:prSet/>
      <dgm:spPr/>
      <dgm:t>
        <a:bodyPr/>
        <a:lstStyle/>
        <a:p>
          <a:endParaRPr lang="en-GB"/>
        </a:p>
      </dgm:t>
    </dgm:pt>
    <dgm:pt modelId="{0B790960-1D0E-4989-8613-0BA1E6C2C5BF}">
      <dgm:prSet phldrT="[Text]" custT="1"/>
      <dgm:spPr>
        <a:solidFill>
          <a:srgbClr val="676ABF"/>
        </a:solidFill>
        <a:ln>
          <a:solidFill>
            <a:schemeClr val="bg1"/>
          </a:solidFill>
        </a:ln>
      </dgm:spPr>
      <dgm:t>
        <a:bodyPr/>
        <a:lstStyle/>
        <a:p>
          <a:r>
            <a:rPr lang="en-GB" sz="1600" b="1" dirty="0">
              <a:solidFill>
                <a:schemeClr val="bg1"/>
              </a:solidFill>
              <a:latin typeface="Heebo" pitchFamily="2" charset="-79"/>
              <a:cs typeface="Heebo" pitchFamily="2" charset="-79"/>
            </a:rPr>
            <a:t>Scotland</a:t>
          </a:r>
        </a:p>
      </dgm:t>
    </dgm:pt>
    <dgm:pt modelId="{7316000B-7F00-4CA5-AD8C-2323D1EA97D6}" type="parTrans" cxnId="{0F2A779A-6E55-40CF-9D0D-BC216302D67E}">
      <dgm:prSet/>
      <dgm:spPr/>
      <dgm:t>
        <a:bodyPr/>
        <a:lstStyle/>
        <a:p>
          <a:endParaRPr lang="en-GB"/>
        </a:p>
      </dgm:t>
    </dgm:pt>
    <dgm:pt modelId="{C135AAFF-8E42-4EB2-8C8C-A0BF22ED3284}" type="sibTrans" cxnId="{0F2A779A-6E55-40CF-9D0D-BC216302D67E}">
      <dgm:prSet/>
      <dgm:spPr/>
      <dgm:t>
        <a:bodyPr/>
        <a:lstStyle/>
        <a:p>
          <a:endParaRPr lang="en-GB"/>
        </a:p>
      </dgm:t>
    </dgm:pt>
    <dgm:pt modelId="{C05F30CB-7E06-4E77-837C-B248A4AE8F8E}">
      <dgm:prSet phldrT="[Text]" custT="1"/>
      <dgm:spPr>
        <a:solidFill>
          <a:srgbClr val="FFC000"/>
        </a:solidFill>
        <a:ln>
          <a:solidFill>
            <a:schemeClr val="bg1"/>
          </a:solidFill>
        </a:ln>
      </dgm:spPr>
      <dgm:t>
        <a:bodyPr/>
        <a:lstStyle/>
        <a:p>
          <a:r>
            <a:rPr lang="en-GB" sz="1600" b="1" dirty="0">
              <a:solidFill>
                <a:schemeClr val="bg1"/>
              </a:solidFill>
              <a:latin typeface="Heebo" pitchFamily="2" charset="-79"/>
              <a:cs typeface="Heebo" pitchFamily="2" charset="-79"/>
            </a:rPr>
            <a:t>The world</a:t>
          </a:r>
        </a:p>
      </dgm:t>
    </dgm:pt>
    <dgm:pt modelId="{D6EED3FA-1EB8-46EC-9970-11B8995FB42F}" type="parTrans" cxnId="{8F74853C-4574-4F6A-9D76-33EACE09EFF7}">
      <dgm:prSet/>
      <dgm:spPr/>
      <dgm:t>
        <a:bodyPr/>
        <a:lstStyle/>
        <a:p>
          <a:endParaRPr lang="en-GB"/>
        </a:p>
      </dgm:t>
    </dgm:pt>
    <dgm:pt modelId="{8EE57AE4-3B2C-4CA4-939F-6A2D0A1AFEC4}" type="sibTrans" cxnId="{8F74853C-4574-4F6A-9D76-33EACE09EFF7}">
      <dgm:prSet/>
      <dgm:spPr/>
      <dgm:t>
        <a:bodyPr/>
        <a:lstStyle/>
        <a:p>
          <a:endParaRPr lang="en-GB"/>
        </a:p>
      </dgm:t>
    </dgm:pt>
    <dgm:pt modelId="{E62B39FC-E779-4E05-B4B7-06BA708E3634}" type="pres">
      <dgm:prSet presAssocID="{7CED5A2E-5BB7-4C92-AC66-9E63C4738EE5}" presName="Name0" presStyleCnt="0">
        <dgm:presLayoutVars>
          <dgm:chMax val="7"/>
          <dgm:resizeHandles val="exact"/>
        </dgm:presLayoutVars>
      </dgm:prSet>
      <dgm:spPr/>
    </dgm:pt>
    <dgm:pt modelId="{7FB02833-98E4-425A-BDA2-880035A175F5}" type="pres">
      <dgm:prSet presAssocID="{7CED5A2E-5BB7-4C92-AC66-9E63C4738EE5}" presName="comp1" presStyleCnt="0"/>
      <dgm:spPr/>
    </dgm:pt>
    <dgm:pt modelId="{4D63DBFC-5F6B-4E06-8363-7BF25E244864}" type="pres">
      <dgm:prSet presAssocID="{7CED5A2E-5BB7-4C92-AC66-9E63C4738EE5}" presName="circle1" presStyleLbl="node1" presStyleIdx="0" presStyleCnt="6" custLinFactNeighborX="-1165"/>
      <dgm:spPr/>
    </dgm:pt>
    <dgm:pt modelId="{1F573CA9-9BE5-43BB-ADCA-12C4057964D9}" type="pres">
      <dgm:prSet presAssocID="{7CED5A2E-5BB7-4C92-AC66-9E63C4738EE5}" presName="c1text" presStyleLbl="node1" presStyleIdx="0" presStyleCnt="6">
        <dgm:presLayoutVars>
          <dgm:bulletEnabled val="1"/>
        </dgm:presLayoutVars>
      </dgm:prSet>
      <dgm:spPr/>
    </dgm:pt>
    <dgm:pt modelId="{B38D7112-AAF9-4064-94CD-8883B2616E03}" type="pres">
      <dgm:prSet presAssocID="{7CED5A2E-5BB7-4C92-AC66-9E63C4738EE5}" presName="comp2" presStyleCnt="0"/>
      <dgm:spPr/>
    </dgm:pt>
    <dgm:pt modelId="{9E6B304B-A519-4EE4-BD5E-1903C0E45006}" type="pres">
      <dgm:prSet presAssocID="{7CED5A2E-5BB7-4C92-AC66-9E63C4738EE5}" presName="circle2" presStyleLbl="node1" presStyleIdx="1" presStyleCnt="6" custLinFactNeighborX="-804"/>
      <dgm:spPr/>
    </dgm:pt>
    <dgm:pt modelId="{E2339149-5AE0-4093-A848-9521FE07A2B1}" type="pres">
      <dgm:prSet presAssocID="{7CED5A2E-5BB7-4C92-AC66-9E63C4738EE5}" presName="c2text" presStyleLbl="node1" presStyleIdx="1" presStyleCnt="6">
        <dgm:presLayoutVars>
          <dgm:bulletEnabled val="1"/>
        </dgm:presLayoutVars>
      </dgm:prSet>
      <dgm:spPr/>
    </dgm:pt>
    <dgm:pt modelId="{C6F19994-03F9-4759-A464-20104B7B82B9}" type="pres">
      <dgm:prSet presAssocID="{7CED5A2E-5BB7-4C92-AC66-9E63C4738EE5}" presName="comp3" presStyleCnt="0"/>
      <dgm:spPr/>
    </dgm:pt>
    <dgm:pt modelId="{1EA34ED3-B75D-4191-8491-8574FF39AF93}" type="pres">
      <dgm:prSet presAssocID="{7CED5A2E-5BB7-4C92-AC66-9E63C4738EE5}" presName="circle3" presStyleLbl="node1" presStyleIdx="2" presStyleCnt="6"/>
      <dgm:spPr/>
    </dgm:pt>
    <dgm:pt modelId="{2433F558-3F11-46B7-853C-C1757F4B67FC}" type="pres">
      <dgm:prSet presAssocID="{7CED5A2E-5BB7-4C92-AC66-9E63C4738EE5}" presName="c3text" presStyleLbl="node1" presStyleIdx="2" presStyleCnt="6">
        <dgm:presLayoutVars>
          <dgm:bulletEnabled val="1"/>
        </dgm:presLayoutVars>
      </dgm:prSet>
      <dgm:spPr/>
    </dgm:pt>
    <dgm:pt modelId="{D4B72BF9-C812-45ED-8C01-CB686684575B}" type="pres">
      <dgm:prSet presAssocID="{7CED5A2E-5BB7-4C92-AC66-9E63C4738EE5}" presName="comp4" presStyleCnt="0"/>
      <dgm:spPr/>
    </dgm:pt>
    <dgm:pt modelId="{B2C2C225-1658-4226-84A6-ED85EDBB073F}" type="pres">
      <dgm:prSet presAssocID="{7CED5A2E-5BB7-4C92-AC66-9E63C4738EE5}" presName="circle4" presStyleLbl="node1" presStyleIdx="3" presStyleCnt="6"/>
      <dgm:spPr/>
    </dgm:pt>
    <dgm:pt modelId="{8487E394-F643-4CD1-A8A9-EDBF519ADC9A}" type="pres">
      <dgm:prSet presAssocID="{7CED5A2E-5BB7-4C92-AC66-9E63C4738EE5}" presName="c4text" presStyleLbl="node1" presStyleIdx="3" presStyleCnt="6">
        <dgm:presLayoutVars>
          <dgm:bulletEnabled val="1"/>
        </dgm:presLayoutVars>
      </dgm:prSet>
      <dgm:spPr/>
    </dgm:pt>
    <dgm:pt modelId="{F4BD6920-C816-49C9-BEA8-93BC14DB6E39}" type="pres">
      <dgm:prSet presAssocID="{7CED5A2E-5BB7-4C92-AC66-9E63C4738EE5}" presName="comp5" presStyleCnt="0"/>
      <dgm:spPr/>
    </dgm:pt>
    <dgm:pt modelId="{7C613712-CB07-4F58-B598-C690ADCC0D6B}" type="pres">
      <dgm:prSet presAssocID="{7CED5A2E-5BB7-4C92-AC66-9E63C4738EE5}" presName="circle5" presStyleLbl="node1" presStyleIdx="4" presStyleCnt="6"/>
      <dgm:spPr/>
    </dgm:pt>
    <dgm:pt modelId="{90CC0090-E435-46FC-80C0-C25C5DCCB350}" type="pres">
      <dgm:prSet presAssocID="{7CED5A2E-5BB7-4C92-AC66-9E63C4738EE5}" presName="c5text" presStyleLbl="node1" presStyleIdx="4" presStyleCnt="6">
        <dgm:presLayoutVars>
          <dgm:bulletEnabled val="1"/>
        </dgm:presLayoutVars>
      </dgm:prSet>
      <dgm:spPr/>
    </dgm:pt>
    <dgm:pt modelId="{7AE12BB8-7051-48A8-8D0E-14C228318879}" type="pres">
      <dgm:prSet presAssocID="{7CED5A2E-5BB7-4C92-AC66-9E63C4738EE5}" presName="comp6" presStyleCnt="0"/>
      <dgm:spPr/>
    </dgm:pt>
    <dgm:pt modelId="{EEEBEC13-2024-40DD-8335-91477A100044}" type="pres">
      <dgm:prSet presAssocID="{7CED5A2E-5BB7-4C92-AC66-9E63C4738EE5}" presName="circle6" presStyleLbl="node1" presStyleIdx="5" presStyleCnt="6"/>
      <dgm:spPr/>
    </dgm:pt>
    <dgm:pt modelId="{01195440-66BE-4046-9C23-E2100AEB9F1D}" type="pres">
      <dgm:prSet presAssocID="{7CED5A2E-5BB7-4C92-AC66-9E63C4738EE5}" presName="c6text" presStyleLbl="node1" presStyleIdx="5" presStyleCnt="6">
        <dgm:presLayoutVars>
          <dgm:bulletEnabled val="1"/>
        </dgm:presLayoutVars>
      </dgm:prSet>
      <dgm:spPr/>
    </dgm:pt>
  </dgm:ptLst>
  <dgm:cxnLst>
    <dgm:cxn modelId="{FBC7540C-D291-4271-B9EC-623905C1EF3B}" type="presOf" srcId="{0F4E7B4E-81F1-449A-8F51-2DA7BBC0BC26}" destId="{90CC0090-E435-46FC-80C0-C25C5DCCB350}" srcOrd="1" destOrd="0" presId="urn:microsoft.com/office/officeart/2005/8/layout/venn2"/>
    <dgm:cxn modelId="{FF419812-809E-4875-8896-C8085B790747}" type="presOf" srcId="{75AC2B92-1E6F-4384-989F-7165064235D9}" destId="{2433F558-3F11-46B7-853C-C1757F4B67FC}" srcOrd="1" destOrd="0" presId="urn:microsoft.com/office/officeart/2005/8/layout/venn2"/>
    <dgm:cxn modelId="{DD267C13-FD5D-4D57-BE96-4EF37B70ACD8}" type="presOf" srcId="{EAEAE262-10F9-4771-8725-764AE9838DA0}" destId="{EEEBEC13-2024-40DD-8335-91477A100044}" srcOrd="0" destOrd="0" presId="urn:microsoft.com/office/officeart/2005/8/layout/venn2"/>
    <dgm:cxn modelId="{396EB227-30FB-4F8F-9A50-6D774C90D240}" type="presOf" srcId="{C05F30CB-7E06-4E77-837C-B248A4AE8F8E}" destId="{4D63DBFC-5F6B-4E06-8363-7BF25E244864}" srcOrd="0" destOrd="0" presId="urn:microsoft.com/office/officeart/2005/8/layout/venn2"/>
    <dgm:cxn modelId="{8F74853C-4574-4F6A-9D76-33EACE09EFF7}" srcId="{7CED5A2E-5BB7-4C92-AC66-9E63C4738EE5}" destId="{C05F30CB-7E06-4E77-837C-B248A4AE8F8E}" srcOrd="0" destOrd="0" parTransId="{D6EED3FA-1EB8-46EC-9970-11B8995FB42F}" sibTransId="{8EE57AE4-3B2C-4CA4-939F-6A2D0A1AFEC4}"/>
    <dgm:cxn modelId="{21B92061-C15B-4119-AA5E-E5079166BEC8}" srcId="{7CED5A2E-5BB7-4C92-AC66-9E63C4738EE5}" destId="{EAEAE262-10F9-4771-8725-764AE9838DA0}" srcOrd="5" destOrd="0" parTransId="{9F50AEB8-56AB-4884-A24F-5C8D06503665}" sibTransId="{CF73EAE8-1399-4000-8609-9AC2E11838F6}"/>
    <dgm:cxn modelId="{605CA34A-417F-4180-B542-9CB503EC5F20}" type="presOf" srcId="{7CED5A2E-5BB7-4C92-AC66-9E63C4738EE5}" destId="{E62B39FC-E779-4E05-B4B7-06BA708E3634}" srcOrd="0" destOrd="0" presId="urn:microsoft.com/office/officeart/2005/8/layout/venn2"/>
    <dgm:cxn modelId="{860E0153-91C8-4EC0-9EC0-CDC44776F8E8}" type="presOf" srcId="{0B790960-1D0E-4989-8613-0BA1E6C2C5BF}" destId="{E2339149-5AE0-4093-A848-9521FE07A2B1}" srcOrd="1" destOrd="0" presId="urn:microsoft.com/office/officeart/2005/8/layout/venn2"/>
    <dgm:cxn modelId="{D11B1F7B-B480-4708-BEAF-2B2B25F4F233}" type="presOf" srcId="{C05F30CB-7E06-4E77-837C-B248A4AE8F8E}" destId="{1F573CA9-9BE5-43BB-ADCA-12C4057964D9}" srcOrd="1" destOrd="0" presId="urn:microsoft.com/office/officeart/2005/8/layout/venn2"/>
    <dgm:cxn modelId="{C3F13A95-846E-4909-8303-F85D79DE9FBD}" srcId="{7CED5A2E-5BB7-4C92-AC66-9E63C4738EE5}" destId="{788F25D9-F374-481A-9731-DBD34DD0D284}" srcOrd="3" destOrd="0" parTransId="{EF659587-3A65-4892-AB1D-399E2376A531}" sibTransId="{215E79E2-21C4-49E1-B51C-3A071250895C}"/>
    <dgm:cxn modelId="{658D189A-791B-4F30-A322-C9D2E8431BA5}" type="presOf" srcId="{788F25D9-F374-481A-9731-DBD34DD0D284}" destId="{8487E394-F643-4CD1-A8A9-EDBF519ADC9A}" srcOrd="1" destOrd="0" presId="urn:microsoft.com/office/officeart/2005/8/layout/venn2"/>
    <dgm:cxn modelId="{0F2A779A-6E55-40CF-9D0D-BC216302D67E}" srcId="{7CED5A2E-5BB7-4C92-AC66-9E63C4738EE5}" destId="{0B790960-1D0E-4989-8613-0BA1E6C2C5BF}" srcOrd="1" destOrd="0" parTransId="{7316000B-7F00-4CA5-AD8C-2323D1EA97D6}" sibTransId="{C135AAFF-8E42-4EB2-8C8C-A0BF22ED3284}"/>
    <dgm:cxn modelId="{A837529B-D927-464D-AA59-E8AEA256F17C}" type="presOf" srcId="{0F4E7B4E-81F1-449A-8F51-2DA7BBC0BC26}" destId="{7C613712-CB07-4F58-B598-C690ADCC0D6B}" srcOrd="0" destOrd="0" presId="urn:microsoft.com/office/officeart/2005/8/layout/venn2"/>
    <dgm:cxn modelId="{EC95779C-9C41-4D20-8858-01F755A55ABF}" type="presOf" srcId="{788F25D9-F374-481A-9731-DBD34DD0D284}" destId="{B2C2C225-1658-4226-84A6-ED85EDBB073F}" srcOrd="0" destOrd="0" presId="urn:microsoft.com/office/officeart/2005/8/layout/venn2"/>
    <dgm:cxn modelId="{57573CA5-3067-4C38-A9C9-80B0D546C799}" type="presOf" srcId="{75AC2B92-1E6F-4384-989F-7165064235D9}" destId="{1EA34ED3-B75D-4191-8491-8574FF39AF93}" srcOrd="0" destOrd="0" presId="urn:microsoft.com/office/officeart/2005/8/layout/venn2"/>
    <dgm:cxn modelId="{630C92A5-A978-41D9-8734-B0B877A8B6B5}" type="presOf" srcId="{0B790960-1D0E-4989-8613-0BA1E6C2C5BF}" destId="{9E6B304B-A519-4EE4-BD5E-1903C0E45006}" srcOrd="0" destOrd="0" presId="urn:microsoft.com/office/officeart/2005/8/layout/venn2"/>
    <dgm:cxn modelId="{5B3607A8-2C0D-4919-A7FA-A6945FAC6F49}" srcId="{7CED5A2E-5BB7-4C92-AC66-9E63C4738EE5}" destId="{0F4E7B4E-81F1-449A-8F51-2DA7BBC0BC26}" srcOrd="4" destOrd="0" parTransId="{3502F725-709F-41A0-A474-12828A4BC22A}" sibTransId="{3EC38C06-FF77-435D-B346-C4474945733D}"/>
    <dgm:cxn modelId="{271632D0-971A-4B06-AB53-749145E6546D}" srcId="{7CED5A2E-5BB7-4C92-AC66-9E63C4738EE5}" destId="{75AC2B92-1E6F-4384-989F-7165064235D9}" srcOrd="2" destOrd="0" parTransId="{EE67AAAD-C91B-4F50-BDE3-75E9EB7A1512}" sibTransId="{74708595-24A1-4E29-A22A-A815F5D57562}"/>
    <dgm:cxn modelId="{51F37ED5-45E5-4650-9CEF-1ECAECF0CA65}" type="presOf" srcId="{EAEAE262-10F9-4771-8725-764AE9838DA0}" destId="{01195440-66BE-4046-9C23-E2100AEB9F1D}" srcOrd="1" destOrd="0" presId="urn:microsoft.com/office/officeart/2005/8/layout/venn2"/>
    <dgm:cxn modelId="{8CF10ECE-7F64-41BA-86E1-A1FFF6351029}" type="presParOf" srcId="{E62B39FC-E779-4E05-B4B7-06BA708E3634}" destId="{7FB02833-98E4-425A-BDA2-880035A175F5}" srcOrd="0" destOrd="0" presId="urn:microsoft.com/office/officeart/2005/8/layout/venn2"/>
    <dgm:cxn modelId="{41FF60E2-53AF-439E-BB5E-F134BED1C263}" type="presParOf" srcId="{7FB02833-98E4-425A-BDA2-880035A175F5}" destId="{4D63DBFC-5F6B-4E06-8363-7BF25E244864}" srcOrd="0" destOrd="0" presId="urn:microsoft.com/office/officeart/2005/8/layout/venn2"/>
    <dgm:cxn modelId="{59C252C3-B32C-4A40-879F-78B36AD87102}" type="presParOf" srcId="{7FB02833-98E4-425A-BDA2-880035A175F5}" destId="{1F573CA9-9BE5-43BB-ADCA-12C4057964D9}" srcOrd="1" destOrd="0" presId="urn:microsoft.com/office/officeart/2005/8/layout/venn2"/>
    <dgm:cxn modelId="{41940058-DD18-45D0-A884-FCAF04AC375C}" type="presParOf" srcId="{E62B39FC-E779-4E05-B4B7-06BA708E3634}" destId="{B38D7112-AAF9-4064-94CD-8883B2616E03}" srcOrd="1" destOrd="0" presId="urn:microsoft.com/office/officeart/2005/8/layout/venn2"/>
    <dgm:cxn modelId="{D67C66BC-A139-4FAC-A33C-D4846CCFEAB1}" type="presParOf" srcId="{B38D7112-AAF9-4064-94CD-8883B2616E03}" destId="{9E6B304B-A519-4EE4-BD5E-1903C0E45006}" srcOrd="0" destOrd="0" presId="urn:microsoft.com/office/officeart/2005/8/layout/venn2"/>
    <dgm:cxn modelId="{1907908B-66EF-498F-BCDD-8FB8F3B9ADC3}" type="presParOf" srcId="{B38D7112-AAF9-4064-94CD-8883B2616E03}" destId="{E2339149-5AE0-4093-A848-9521FE07A2B1}" srcOrd="1" destOrd="0" presId="urn:microsoft.com/office/officeart/2005/8/layout/venn2"/>
    <dgm:cxn modelId="{48584B9F-9E7F-474E-8AAD-07F5A1E9BBF3}" type="presParOf" srcId="{E62B39FC-E779-4E05-B4B7-06BA708E3634}" destId="{C6F19994-03F9-4759-A464-20104B7B82B9}" srcOrd="2" destOrd="0" presId="urn:microsoft.com/office/officeart/2005/8/layout/venn2"/>
    <dgm:cxn modelId="{5D2B8A66-2748-43E3-BF65-951BEC8B1348}" type="presParOf" srcId="{C6F19994-03F9-4759-A464-20104B7B82B9}" destId="{1EA34ED3-B75D-4191-8491-8574FF39AF93}" srcOrd="0" destOrd="0" presId="urn:microsoft.com/office/officeart/2005/8/layout/venn2"/>
    <dgm:cxn modelId="{24A69309-4B12-4A37-AF84-092E7B0038B4}" type="presParOf" srcId="{C6F19994-03F9-4759-A464-20104B7B82B9}" destId="{2433F558-3F11-46B7-853C-C1757F4B67FC}" srcOrd="1" destOrd="0" presId="urn:microsoft.com/office/officeart/2005/8/layout/venn2"/>
    <dgm:cxn modelId="{F31DCED9-3D48-4943-9E0C-61C17DE92486}" type="presParOf" srcId="{E62B39FC-E779-4E05-B4B7-06BA708E3634}" destId="{D4B72BF9-C812-45ED-8C01-CB686684575B}" srcOrd="3" destOrd="0" presId="urn:microsoft.com/office/officeart/2005/8/layout/venn2"/>
    <dgm:cxn modelId="{7889F9A4-DE90-4068-900C-191354B395E1}" type="presParOf" srcId="{D4B72BF9-C812-45ED-8C01-CB686684575B}" destId="{B2C2C225-1658-4226-84A6-ED85EDBB073F}" srcOrd="0" destOrd="0" presId="urn:microsoft.com/office/officeart/2005/8/layout/venn2"/>
    <dgm:cxn modelId="{77E10989-2847-422C-976B-EC03C33C18CF}" type="presParOf" srcId="{D4B72BF9-C812-45ED-8C01-CB686684575B}" destId="{8487E394-F643-4CD1-A8A9-EDBF519ADC9A}" srcOrd="1" destOrd="0" presId="urn:microsoft.com/office/officeart/2005/8/layout/venn2"/>
    <dgm:cxn modelId="{573811C9-8218-49F1-ACD4-3F0FF5F936F4}" type="presParOf" srcId="{E62B39FC-E779-4E05-B4B7-06BA708E3634}" destId="{F4BD6920-C816-49C9-BEA8-93BC14DB6E39}" srcOrd="4" destOrd="0" presId="urn:microsoft.com/office/officeart/2005/8/layout/venn2"/>
    <dgm:cxn modelId="{9B61ED44-59CB-4EFD-807D-B12E62B801A9}" type="presParOf" srcId="{F4BD6920-C816-49C9-BEA8-93BC14DB6E39}" destId="{7C613712-CB07-4F58-B598-C690ADCC0D6B}" srcOrd="0" destOrd="0" presId="urn:microsoft.com/office/officeart/2005/8/layout/venn2"/>
    <dgm:cxn modelId="{9F238BD7-7B80-4272-88EB-21A6A2314F17}" type="presParOf" srcId="{F4BD6920-C816-49C9-BEA8-93BC14DB6E39}" destId="{90CC0090-E435-46FC-80C0-C25C5DCCB350}" srcOrd="1" destOrd="0" presId="urn:microsoft.com/office/officeart/2005/8/layout/venn2"/>
    <dgm:cxn modelId="{CB080A5F-0B2F-4F47-AEA6-5A0CB8EB2B64}" type="presParOf" srcId="{E62B39FC-E779-4E05-B4B7-06BA708E3634}" destId="{7AE12BB8-7051-48A8-8D0E-14C228318879}" srcOrd="5" destOrd="0" presId="urn:microsoft.com/office/officeart/2005/8/layout/venn2"/>
    <dgm:cxn modelId="{8078423C-A0B8-4BCF-B252-0E7AF643DFDD}" type="presParOf" srcId="{7AE12BB8-7051-48A8-8D0E-14C228318879}" destId="{EEEBEC13-2024-40DD-8335-91477A100044}" srcOrd="0" destOrd="0" presId="urn:microsoft.com/office/officeart/2005/8/layout/venn2"/>
    <dgm:cxn modelId="{85557070-8A43-4492-BB92-E13F86C90AA7}" type="presParOf" srcId="{7AE12BB8-7051-48A8-8D0E-14C228318879}" destId="{01195440-66BE-4046-9C23-E2100AEB9F1D}"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D5A2E-5BB7-4C92-AC66-9E63C4738EE5}" type="doc">
      <dgm:prSet loTypeId="urn:microsoft.com/office/officeart/2005/8/layout/venn2" loCatId="relationship" qsTypeId="urn:microsoft.com/office/officeart/2005/8/quickstyle/simple1" qsCatId="simple" csTypeId="urn:microsoft.com/office/officeart/2005/8/colors/accent6_1" csCatId="accent6" phldr="1"/>
      <dgm:spPr/>
      <dgm:t>
        <a:bodyPr/>
        <a:lstStyle/>
        <a:p>
          <a:endParaRPr lang="en-GB"/>
        </a:p>
      </dgm:t>
    </dgm:pt>
    <dgm:pt modelId="{75AC2B92-1E6F-4384-989F-7165064235D9}">
      <dgm:prSet phldrT="[Text]" custT="1"/>
      <dgm:spPr>
        <a:solidFill>
          <a:srgbClr val="DF3AA7"/>
        </a:solidFill>
        <a:ln>
          <a:solidFill>
            <a:srgbClr val="FFFFFF"/>
          </a:solidFill>
        </a:ln>
      </dgm:spPr>
      <dgm:t>
        <a:bodyPr/>
        <a:lstStyle/>
        <a:p>
          <a:r>
            <a:rPr lang="en-GB" sz="1400" b="1" dirty="0">
              <a:solidFill>
                <a:schemeClr val="bg1"/>
              </a:solidFill>
              <a:latin typeface="Heebo" pitchFamily="2" charset="-79"/>
              <a:cs typeface="Heebo" pitchFamily="2" charset="-79"/>
            </a:rPr>
            <a:t>By my Government nationally and internationally</a:t>
          </a:r>
        </a:p>
      </dgm:t>
    </dgm:pt>
    <dgm:pt modelId="{EE67AAAD-C91B-4F50-BDE3-75E9EB7A1512}" type="parTrans" cxnId="{271632D0-971A-4B06-AB53-749145E6546D}">
      <dgm:prSet/>
      <dgm:spPr/>
      <dgm:t>
        <a:bodyPr/>
        <a:lstStyle/>
        <a:p>
          <a:endParaRPr lang="en-GB"/>
        </a:p>
      </dgm:t>
    </dgm:pt>
    <dgm:pt modelId="{74708595-24A1-4E29-A22A-A815F5D57562}" type="sibTrans" cxnId="{271632D0-971A-4B06-AB53-749145E6546D}">
      <dgm:prSet/>
      <dgm:spPr/>
      <dgm:t>
        <a:bodyPr/>
        <a:lstStyle/>
        <a:p>
          <a:endParaRPr lang="en-GB"/>
        </a:p>
      </dgm:t>
    </dgm:pt>
    <dgm:pt modelId="{0F4E7B4E-81F1-449A-8F51-2DA7BBC0BC26}">
      <dgm:prSet phldrT="[Text]" custT="1"/>
      <dgm:spPr>
        <a:solidFill>
          <a:srgbClr val="FFC000"/>
        </a:solidFill>
        <a:ln>
          <a:solidFill>
            <a:srgbClr val="FFFFFF"/>
          </a:solidFill>
        </a:ln>
      </dgm:spPr>
      <dgm:t>
        <a:bodyPr/>
        <a:lstStyle/>
        <a:p>
          <a:r>
            <a:rPr lang="en-GB" sz="1200" b="1" dirty="0">
              <a:solidFill>
                <a:schemeClr val="bg1"/>
              </a:solidFill>
              <a:latin typeface="Heebo" pitchFamily="2" charset="-79"/>
              <a:cs typeface="Heebo" pitchFamily="2" charset="-79"/>
            </a:rPr>
            <a:t>By my family and local community</a:t>
          </a:r>
        </a:p>
      </dgm:t>
    </dgm:pt>
    <dgm:pt modelId="{3502F725-709F-41A0-A474-12828A4BC22A}" type="parTrans" cxnId="{5B3607A8-2C0D-4919-A7FA-A6945FAC6F49}">
      <dgm:prSet/>
      <dgm:spPr/>
      <dgm:t>
        <a:bodyPr/>
        <a:lstStyle/>
        <a:p>
          <a:endParaRPr lang="en-GB"/>
        </a:p>
      </dgm:t>
    </dgm:pt>
    <dgm:pt modelId="{3EC38C06-FF77-435D-B346-C4474945733D}" type="sibTrans" cxnId="{5B3607A8-2C0D-4919-A7FA-A6945FAC6F49}">
      <dgm:prSet/>
      <dgm:spPr/>
      <dgm:t>
        <a:bodyPr/>
        <a:lstStyle/>
        <a:p>
          <a:endParaRPr lang="en-GB"/>
        </a:p>
      </dgm:t>
    </dgm:pt>
    <dgm:pt modelId="{EAEAE262-10F9-4771-8725-764AE9838DA0}">
      <dgm:prSet phldrT="[Text]" custT="1"/>
      <dgm:spPr>
        <a:solidFill>
          <a:srgbClr val="676ABF"/>
        </a:solidFill>
        <a:ln>
          <a:solidFill>
            <a:srgbClr val="FFFFFF"/>
          </a:solidFill>
        </a:ln>
      </dgm:spPr>
      <dgm:t>
        <a:bodyPr/>
        <a:lstStyle/>
        <a:p>
          <a:r>
            <a:rPr lang="en-GB" sz="1600" b="1" dirty="0">
              <a:solidFill>
                <a:schemeClr val="bg1"/>
              </a:solidFill>
              <a:latin typeface="Heebo" pitchFamily="2" charset="-79"/>
              <a:cs typeface="Heebo" pitchFamily="2" charset="-79"/>
            </a:rPr>
            <a:t>By me</a:t>
          </a:r>
        </a:p>
      </dgm:t>
    </dgm:pt>
    <dgm:pt modelId="{9F50AEB8-56AB-4884-A24F-5C8D06503665}" type="parTrans" cxnId="{21B92061-C15B-4119-AA5E-E5079166BEC8}">
      <dgm:prSet/>
      <dgm:spPr/>
      <dgm:t>
        <a:bodyPr/>
        <a:lstStyle/>
        <a:p>
          <a:endParaRPr lang="en-GB"/>
        </a:p>
      </dgm:t>
    </dgm:pt>
    <dgm:pt modelId="{CF73EAE8-1399-4000-8609-9AC2E11838F6}" type="sibTrans" cxnId="{21B92061-C15B-4119-AA5E-E5079166BEC8}">
      <dgm:prSet/>
      <dgm:spPr/>
      <dgm:t>
        <a:bodyPr/>
        <a:lstStyle/>
        <a:p>
          <a:endParaRPr lang="en-GB"/>
        </a:p>
      </dgm:t>
    </dgm:pt>
    <dgm:pt modelId="{E62B39FC-E779-4E05-B4B7-06BA708E3634}" type="pres">
      <dgm:prSet presAssocID="{7CED5A2E-5BB7-4C92-AC66-9E63C4738EE5}" presName="Name0" presStyleCnt="0">
        <dgm:presLayoutVars>
          <dgm:chMax val="7"/>
          <dgm:resizeHandles val="exact"/>
        </dgm:presLayoutVars>
      </dgm:prSet>
      <dgm:spPr/>
    </dgm:pt>
    <dgm:pt modelId="{7FB02833-98E4-425A-BDA2-880035A175F5}" type="pres">
      <dgm:prSet presAssocID="{7CED5A2E-5BB7-4C92-AC66-9E63C4738EE5}" presName="comp1" presStyleCnt="0"/>
      <dgm:spPr/>
    </dgm:pt>
    <dgm:pt modelId="{4D63DBFC-5F6B-4E06-8363-7BF25E244864}" type="pres">
      <dgm:prSet presAssocID="{7CED5A2E-5BB7-4C92-AC66-9E63C4738EE5}" presName="circle1" presStyleLbl="node1" presStyleIdx="0" presStyleCnt="3" custLinFactNeighborX="-1751"/>
      <dgm:spPr/>
    </dgm:pt>
    <dgm:pt modelId="{1F573CA9-9BE5-43BB-ADCA-12C4057964D9}" type="pres">
      <dgm:prSet presAssocID="{7CED5A2E-5BB7-4C92-AC66-9E63C4738EE5}" presName="c1text" presStyleLbl="node1" presStyleIdx="0" presStyleCnt="3">
        <dgm:presLayoutVars>
          <dgm:bulletEnabled val="1"/>
        </dgm:presLayoutVars>
      </dgm:prSet>
      <dgm:spPr/>
    </dgm:pt>
    <dgm:pt modelId="{B38D7112-AAF9-4064-94CD-8883B2616E03}" type="pres">
      <dgm:prSet presAssocID="{7CED5A2E-5BB7-4C92-AC66-9E63C4738EE5}" presName="comp2" presStyleCnt="0"/>
      <dgm:spPr/>
    </dgm:pt>
    <dgm:pt modelId="{9E6B304B-A519-4EE4-BD5E-1903C0E45006}" type="pres">
      <dgm:prSet presAssocID="{7CED5A2E-5BB7-4C92-AC66-9E63C4738EE5}" presName="circle2" presStyleLbl="node1" presStyleIdx="1" presStyleCnt="3" custLinFactNeighborX="-804"/>
      <dgm:spPr/>
    </dgm:pt>
    <dgm:pt modelId="{E2339149-5AE0-4093-A848-9521FE07A2B1}" type="pres">
      <dgm:prSet presAssocID="{7CED5A2E-5BB7-4C92-AC66-9E63C4738EE5}" presName="c2text" presStyleLbl="node1" presStyleIdx="1" presStyleCnt="3">
        <dgm:presLayoutVars>
          <dgm:bulletEnabled val="1"/>
        </dgm:presLayoutVars>
      </dgm:prSet>
      <dgm:spPr/>
    </dgm:pt>
    <dgm:pt modelId="{C6F19994-03F9-4759-A464-20104B7B82B9}" type="pres">
      <dgm:prSet presAssocID="{7CED5A2E-5BB7-4C92-AC66-9E63C4738EE5}" presName="comp3" presStyleCnt="0"/>
      <dgm:spPr/>
    </dgm:pt>
    <dgm:pt modelId="{1EA34ED3-B75D-4191-8491-8574FF39AF93}" type="pres">
      <dgm:prSet presAssocID="{7CED5A2E-5BB7-4C92-AC66-9E63C4738EE5}" presName="circle3" presStyleLbl="node1" presStyleIdx="2" presStyleCnt="3"/>
      <dgm:spPr/>
    </dgm:pt>
    <dgm:pt modelId="{2433F558-3F11-46B7-853C-C1757F4B67FC}" type="pres">
      <dgm:prSet presAssocID="{7CED5A2E-5BB7-4C92-AC66-9E63C4738EE5}" presName="c3text" presStyleLbl="node1" presStyleIdx="2" presStyleCnt="3">
        <dgm:presLayoutVars>
          <dgm:bulletEnabled val="1"/>
        </dgm:presLayoutVars>
      </dgm:prSet>
      <dgm:spPr/>
    </dgm:pt>
  </dgm:ptLst>
  <dgm:cxnLst>
    <dgm:cxn modelId="{82C94C17-D94A-FD4A-89C0-1ABE37188DC0}" type="presOf" srcId="{0F4E7B4E-81F1-449A-8F51-2DA7BBC0BC26}" destId="{9E6B304B-A519-4EE4-BD5E-1903C0E45006}" srcOrd="0" destOrd="0" presId="urn:microsoft.com/office/officeart/2005/8/layout/venn2"/>
    <dgm:cxn modelId="{70599118-A2DA-5948-BEEA-5335FAF6AC1E}" type="presOf" srcId="{EAEAE262-10F9-4771-8725-764AE9838DA0}" destId="{2433F558-3F11-46B7-853C-C1757F4B67FC}" srcOrd="1" destOrd="0" presId="urn:microsoft.com/office/officeart/2005/8/layout/venn2"/>
    <dgm:cxn modelId="{21B92061-C15B-4119-AA5E-E5079166BEC8}" srcId="{7CED5A2E-5BB7-4C92-AC66-9E63C4738EE5}" destId="{EAEAE262-10F9-4771-8725-764AE9838DA0}" srcOrd="2" destOrd="0" parTransId="{9F50AEB8-56AB-4884-A24F-5C8D06503665}" sibTransId="{CF73EAE8-1399-4000-8609-9AC2E11838F6}"/>
    <dgm:cxn modelId="{605CA34A-417F-4180-B542-9CB503EC5F20}" type="presOf" srcId="{7CED5A2E-5BB7-4C92-AC66-9E63C4738EE5}" destId="{E62B39FC-E779-4E05-B4B7-06BA708E3634}" srcOrd="0" destOrd="0" presId="urn:microsoft.com/office/officeart/2005/8/layout/venn2"/>
    <dgm:cxn modelId="{B3667E97-4089-7C48-A7B0-CC637AAD58F3}" type="presOf" srcId="{75AC2B92-1E6F-4384-989F-7165064235D9}" destId="{1F573CA9-9BE5-43BB-ADCA-12C4057964D9}" srcOrd="1" destOrd="0" presId="urn:microsoft.com/office/officeart/2005/8/layout/venn2"/>
    <dgm:cxn modelId="{5B3607A8-2C0D-4919-A7FA-A6945FAC6F49}" srcId="{7CED5A2E-5BB7-4C92-AC66-9E63C4738EE5}" destId="{0F4E7B4E-81F1-449A-8F51-2DA7BBC0BC26}" srcOrd="1" destOrd="0" parTransId="{3502F725-709F-41A0-A474-12828A4BC22A}" sibTransId="{3EC38C06-FF77-435D-B346-C4474945733D}"/>
    <dgm:cxn modelId="{F86AEDAD-0667-7D49-8FFC-02EE56DACC36}" type="presOf" srcId="{EAEAE262-10F9-4771-8725-764AE9838DA0}" destId="{1EA34ED3-B75D-4191-8491-8574FF39AF93}" srcOrd="0" destOrd="0" presId="urn:microsoft.com/office/officeart/2005/8/layout/venn2"/>
    <dgm:cxn modelId="{057E97B1-F6C1-4249-83B7-B179E165FEBD}" type="presOf" srcId="{0F4E7B4E-81F1-449A-8F51-2DA7BBC0BC26}" destId="{E2339149-5AE0-4093-A848-9521FE07A2B1}" srcOrd="1" destOrd="0" presId="urn:microsoft.com/office/officeart/2005/8/layout/venn2"/>
    <dgm:cxn modelId="{B815E9C0-779D-9840-B53D-272FFB23B647}" type="presOf" srcId="{75AC2B92-1E6F-4384-989F-7165064235D9}" destId="{4D63DBFC-5F6B-4E06-8363-7BF25E244864}" srcOrd="0" destOrd="0" presId="urn:microsoft.com/office/officeart/2005/8/layout/venn2"/>
    <dgm:cxn modelId="{271632D0-971A-4B06-AB53-749145E6546D}" srcId="{7CED5A2E-5BB7-4C92-AC66-9E63C4738EE5}" destId="{75AC2B92-1E6F-4384-989F-7165064235D9}" srcOrd="0" destOrd="0" parTransId="{EE67AAAD-C91B-4F50-BDE3-75E9EB7A1512}" sibTransId="{74708595-24A1-4E29-A22A-A815F5D57562}"/>
    <dgm:cxn modelId="{8CF10ECE-7F64-41BA-86E1-A1FFF6351029}" type="presParOf" srcId="{E62B39FC-E779-4E05-B4B7-06BA708E3634}" destId="{7FB02833-98E4-425A-BDA2-880035A175F5}" srcOrd="0" destOrd="0" presId="urn:microsoft.com/office/officeart/2005/8/layout/venn2"/>
    <dgm:cxn modelId="{41FF60E2-53AF-439E-BB5E-F134BED1C263}" type="presParOf" srcId="{7FB02833-98E4-425A-BDA2-880035A175F5}" destId="{4D63DBFC-5F6B-4E06-8363-7BF25E244864}" srcOrd="0" destOrd="0" presId="urn:microsoft.com/office/officeart/2005/8/layout/venn2"/>
    <dgm:cxn modelId="{59C252C3-B32C-4A40-879F-78B36AD87102}" type="presParOf" srcId="{7FB02833-98E4-425A-BDA2-880035A175F5}" destId="{1F573CA9-9BE5-43BB-ADCA-12C4057964D9}" srcOrd="1" destOrd="0" presId="urn:microsoft.com/office/officeart/2005/8/layout/venn2"/>
    <dgm:cxn modelId="{41940058-DD18-45D0-A884-FCAF04AC375C}" type="presParOf" srcId="{E62B39FC-E779-4E05-B4B7-06BA708E3634}" destId="{B38D7112-AAF9-4064-94CD-8883B2616E03}" srcOrd="1" destOrd="0" presId="urn:microsoft.com/office/officeart/2005/8/layout/venn2"/>
    <dgm:cxn modelId="{D67C66BC-A139-4FAC-A33C-D4846CCFEAB1}" type="presParOf" srcId="{B38D7112-AAF9-4064-94CD-8883B2616E03}" destId="{9E6B304B-A519-4EE4-BD5E-1903C0E45006}" srcOrd="0" destOrd="0" presId="urn:microsoft.com/office/officeart/2005/8/layout/venn2"/>
    <dgm:cxn modelId="{1907908B-66EF-498F-BCDD-8FB8F3B9ADC3}" type="presParOf" srcId="{B38D7112-AAF9-4064-94CD-8883B2616E03}" destId="{E2339149-5AE0-4093-A848-9521FE07A2B1}" srcOrd="1" destOrd="0" presId="urn:microsoft.com/office/officeart/2005/8/layout/venn2"/>
    <dgm:cxn modelId="{48584B9F-9E7F-474E-8AAD-07F5A1E9BBF3}" type="presParOf" srcId="{E62B39FC-E779-4E05-B4B7-06BA708E3634}" destId="{C6F19994-03F9-4759-A464-20104B7B82B9}" srcOrd="2" destOrd="0" presId="urn:microsoft.com/office/officeart/2005/8/layout/venn2"/>
    <dgm:cxn modelId="{5D2B8A66-2748-43E3-BF65-951BEC8B1348}" type="presParOf" srcId="{C6F19994-03F9-4759-A464-20104B7B82B9}" destId="{1EA34ED3-B75D-4191-8491-8574FF39AF93}" srcOrd="0" destOrd="0" presId="urn:microsoft.com/office/officeart/2005/8/layout/venn2"/>
    <dgm:cxn modelId="{24A69309-4B12-4A37-AF84-092E7B0038B4}" type="presParOf" srcId="{C6F19994-03F9-4759-A464-20104B7B82B9}" destId="{2433F558-3F11-46B7-853C-C1757F4B67FC}" srcOrd="1"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3DBFC-5F6B-4E06-8363-7BF25E244864}">
      <dsp:nvSpPr>
        <dsp:cNvPr id="0" name=""/>
        <dsp:cNvSpPr/>
      </dsp:nvSpPr>
      <dsp:spPr>
        <a:xfrm>
          <a:off x="360060" y="0"/>
          <a:ext cx="4104456" cy="4104456"/>
        </a:xfrm>
        <a:prstGeom prst="ellipse">
          <a:avLst/>
        </a:prstGeom>
        <a:solidFill>
          <a:srgbClr val="FFC000"/>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latin typeface="Heebo" pitchFamily="2" charset="-79"/>
              <a:cs typeface="Heebo" pitchFamily="2" charset="-79"/>
            </a:rPr>
            <a:t>The world</a:t>
          </a:r>
        </a:p>
      </dsp:txBody>
      <dsp:txXfrm>
        <a:off x="1642702" y="205222"/>
        <a:ext cx="1539171" cy="410445"/>
      </dsp:txXfrm>
    </dsp:sp>
    <dsp:sp modelId="{9E6B304B-A519-4EE4-BD5E-1903C0E45006}">
      <dsp:nvSpPr>
        <dsp:cNvPr id="0" name=""/>
        <dsp:cNvSpPr/>
      </dsp:nvSpPr>
      <dsp:spPr>
        <a:xfrm>
          <a:off x="687661" y="615668"/>
          <a:ext cx="3488787" cy="3488787"/>
        </a:xfrm>
        <a:prstGeom prst="ellipse">
          <a:avLst/>
        </a:prstGeom>
        <a:solidFill>
          <a:srgbClr val="676ABF"/>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latin typeface="Heebo" pitchFamily="2" charset="-79"/>
              <a:cs typeface="Heebo" pitchFamily="2" charset="-79"/>
            </a:rPr>
            <a:t>Scotland</a:t>
          </a:r>
        </a:p>
      </dsp:txBody>
      <dsp:txXfrm>
        <a:off x="1679785" y="816273"/>
        <a:ext cx="1504539" cy="401210"/>
      </dsp:txXfrm>
    </dsp:sp>
    <dsp:sp modelId="{1EA34ED3-B75D-4191-8491-8574FF39AF93}">
      <dsp:nvSpPr>
        <dsp:cNvPr id="0" name=""/>
        <dsp:cNvSpPr/>
      </dsp:nvSpPr>
      <dsp:spPr>
        <a:xfrm>
          <a:off x="1023545" y="1231336"/>
          <a:ext cx="2873119" cy="2873119"/>
        </a:xfrm>
        <a:prstGeom prst="ellipse">
          <a:avLst/>
        </a:prstGeom>
        <a:solidFill>
          <a:srgbClr val="DF3AA7"/>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latin typeface="Heebo" pitchFamily="2" charset="-79"/>
              <a:cs typeface="Heebo" pitchFamily="2" charset="-79"/>
            </a:rPr>
            <a:t>Your community</a:t>
          </a:r>
        </a:p>
      </dsp:txBody>
      <dsp:txXfrm>
        <a:off x="1716685" y="1429582"/>
        <a:ext cx="1486839" cy="396490"/>
      </dsp:txXfrm>
    </dsp:sp>
    <dsp:sp modelId="{B2C2C225-1658-4226-84A6-ED85EDBB073F}">
      <dsp:nvSpPr>
        <dsp:cNvPr id="0" name=""/>
        <dsp:cNvSpPr/>
      </dsp:nvSpPr>
      <dsp:spPr>
        <a:xfrm>
          <a:off x="1331379" y="1847005"/>
          <a:ext cx="2257450" cy="2257450"/>
        </a:xfrm>
        <a:prstGeom prst="ellipse">
          <a:avLst/>
        </a:prstGeom>
        <a:solidFill>
          <a:srgbClr val="88B67B"/>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latin typeface="Heebo" pitchFamily="2" charset="-79"/>
              <a:cs typeface="Heebo" pitchFamily="2" charset="-79"/>
            </a:rPr>
            <a:t>Your school</a:t>
          </a:r>
        </a:p>
      </dsp:txBody>
      <dsp:txXfrm>
        <a:off x="1850593" y="2050175"/>
        <a:ext cx="1219023" cy="406341"/>
      </dsp:txXfrm>
    </dsp:sp>
    <dsp:sp modelId="{7C613712-CB07-4F58-B598-C690ADCC0D6B}">
      <dsp:nvSpPr>
        <dsp:cNvPr id="0" name=""/>
        <dsp:cNvSpPr/>
      </dsp:nvSpPr>
      <dsp:spPr>
        <a:xfrm>
          <a:off x="1639213" y="2462673"/>
          <a:ext cx="1641782" cy="1641782"/>
        </a:xfrm>
        <a:prstGeom prst="ellipse">
          <a:avLst/>
        </a:prstGeom>
        <a:solidFill>
          <a:srgbClr val="FFC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bg1"/>
              </a:solidFill>
              <a:latin typeface="Heebo" pitchFamily="2" charset="-79"/>
              <a:cs typeface="Heebo" pitchFamily="2" charset="-79"/>
            </a:rPr>
            <a:t>The people you live with</a:t>
          </a:r>
        </a:p>
      </dsp:txBody>
      <dsp:txXfrm>
        <a:off x="1926525" y="2667896"/>
        <a:ext cx="1067158" cy="410445"/>
      </dsp:txXfrm>
    </dsp:sp>
    <dsp:sp modelId="{EEEBEC13-2024-40DD-8335-91477A100044}">
      <dsp:nvSpPr>
        <dsp:cNvPr id="0" name=""/>
        <dsp:cNvSpPr/>
      </dsp:nvSpPr>
      <dsp:spPr>
        <a:xfrm>
          <a:off x="1947048" y="3078342"/>
          <a:ext cx="1026114" cy="1026114"/>
        </a:xfrm>
        <a:prstGeom prst="ellipse">
          <a:avLst/>
        </a:prstGeom>
        <a:solidFill>
          <a:srgbClr val="676ABF"/>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latin typeface="Heebo" pitchFamily="2" charset="-79"/>
              <a:cs typeface="Heebo" pitchFamily="2" charset="-79"/>
            </a:rPr>
            <a:t>You</a:t>
          </a:r>
        </a:p>
      </dsp:txBody>
      <dsp:txXfrm>
        <a:off x="2097318" y="3334870"/>
        <a:ext cx="725572" cy="5130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3DBFC-5F6B-4E06-8363-7BF25E244864}">
      <dsp:nvSpPr>
        <dsp:cNvPr id="0" name=""/>
        <dsp:cNvSpPr/>
      </dsp:nvSpPr>
      <dsp:spPr>
        <a:xfrm>
          <a:off x="336007" y="0"/>
          <a:ext cx="4104456" cy="4104456"/>
        </a:xfrm>
        <a:prstGeom prst="ellipse">
          <a:avLst/>
        </a:prstGeom>
        <a:solidFill>
          <a:srgbClr val="DF3AA7"/>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schemeClr val="bg1"/>
              </a:solidFill>
              <a:latin typeface="Heebo" pitchFamily="2" charset="-79"/>
              <a:cs typeface="Heebo" pitchFamily="2" charset="-79"/>
            </a:rPr>
            <a:t>By my Government nationally and internationally</a:t>
          </a:r>
        </a:p>
      </dsp:txBody>
      <dsp:txXfrm>
        <a:off x="1670982" y="205222"/>
        <a:ext cx="1434507" cy="615668"/>
      </dsp:txXfrm>
    </dsp:sp>
    <dsp:sp modelId="{9E6B304B-A519-4EE4-BD5E-1903C0E45006}">
      <dsp:nvSpPr>
        <dsp:cNvPr id="0" name=""/>
        <dsp:cNvSpPr/>
      </dsp:nvSpPr>
      <dsp:spPr>
        <a:xfrm>
          <a:off x="896184" y="1026113"/>
          <a:ext cx="3078342" cy="3078342"/>
        </a:xfrm>
        <a:prstGeom prst="ellipse">
          <a:avLst/>
        </a:prstGeom>
        <a:solidFill>
          <a:srgbClr val="FFC000"/>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bg1"/>
              </a:solidFill>
              <a:latin typeface="Heebo" pitchFamily="2" charset="-79"/>
              <a:cs typeface="Heebo" pitchFamily="2" charset="-79"/>
            </a:rPr>
            <a:t>By my family and local community</a:t>
          </a:r>
        </a:p>
      </dsp:txBody>
      <dsp:txXfrm>
        <a:off x="1718101" y="1218510"/>
        <a:ext cx="1434507" cy="577189"/>
      </dsp:txXfrm>
    </dsp:sp>
    <dsp:sp modelId="{1EA34ED3-B75D-4191-8491-8574FF39AF93}">
      <dsp:nvSpPr>
        <dsp:cNvPr id="0" name=""/>
        <dsp:cNvSpPr/>
      </dsp:nvSpPr>
      <dsp:spPr>
        <a:xfrm>
          <a:off x="1433991" y="2052228"/>
          <a:ext cx="2052228" cy="2052228"/>
        </a:xfrm>
        <a:prstGeom prst="ellipse">
          <a:avLst/>
        </a:prstGeom>
        <a:solidFill>
          <a:srgbClr val="676ABF"/>
        </a:solidFill>
        <a:ln w="25400" cap="flat" cmpd="sng" algn="ctr">
          <a:solidFill>
            <a:srgbClr val="FFF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solidFill>
                <a:schemeClr val="bg1"/>
              </a:solidFill>
              <a:latin typeface="Heebo" pitchFamily="2" charset="-79"/>
              <a:cs typeface="Heebo" pitchFamily="2" charset="-79"/>
            </a:rPr>
            <a:t>By me</a:t>
          </a:r>
        </a:p>
      </dsp:txBody>
      <dsp:txXfrm>
        <a:off x="1734532" y="2565284"/>
        <a:ext cx="1451144" cy="1026114"/>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4F7ADFD-E0E9-47FE-A7DC-E6D2AF8E732F}" type="datetimeFigureOut">
              <a:rPr lang="en-US" smtClean="0"/>
              <a:t>9/16/2021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9F44C5-CF5E-4B84-A232-BDFB48F5B0A2}" type="slidenum">
              <a:rPr lang="en-US" smtClean="0"/>
              <a:t>‹#›</a:t>
            </a:fld>
            <a:endParaRPr lang="en-US"/>
          </a:p>
        </p:txBody>
      </p:sp>
    </p:spTree>
    <p:extLst>
      <p:ext uri="{BB962C8B-B14F-4D97-AF65-F5344CB8AC3E}">
        <p14:creationId xmlns:p14="http://schemas.microsoft.com/office/powerpoint/2010/main" val="3426270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AF3B39-D866-4806-9270-15D956173167}" type="datetimeFigureOut">
              <a:rPr lang="en-US" smtClean="0"/>
              <a:t>9/16/2021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5F829A-BDF4-45E0-BA89-29948F73F4E5}" type="slidenum">
              <a:rPr lang="en-US" smtClean="0"/>
              <a:t>‹#›</a:t>
            </a:fld>
            <a:endParaRPr lang="en-US"/>
          </a:p>
        </p:txBody>
      </p:sp>
    </p:spTree>
    <p:extLst>
      <p:ext uri="{BB962C8B-B14F-4D97-AF65-F5344CB8AC3E}">
        <p14:creationId xmlns:p14="http://schemas.microsoft.com/office/powerpoint/2010/main" val="3058954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Heebo" pitchFamily="2" charset="-79"/>
                <a:cs typeface="Heebo" pitchFamily="2" charset="-79"/>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Heebo" pitchFamily="2" charset="-79"/>
                <a:cs typeface="Heebo" pitchFamily="2" charset="-79"/>
              </a:rPr>
              <a:t>We live in an increasingly interconnected and interdependent world - which faces many social, environmental and economic challenges.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Heebo" pitchFamily="2" charset="-79"/>
                <a:cs typeface="Heebo" pitchFamily="2" charset="-79"/>
              </a:rPr>
              <a:t>In 2015, the nations of the world agreed on 17 Sustainable Development Goals to tackle these challenges - and Scotland became one of the first countries to sign 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Heebo" pitchFamily="2" charset="-79"/>
                <a:cs typeface="Heebo" pitchFamily="2" charset="-79"/>
              </a:rPr>
              <a:t>The Goals are now at the heart of the Scottish Government’s vision, but they can only be achieved if we all play our part.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Heebo" pitchFamily="2" charset="-79"/>
                <a:cs typeface="Heebo" pitchFamily="2" charset="-79"/>
              </a:rPr>
              <a:t>Our educators, young people, and the communities we live in have a key role in making this a reality.</a:t>
            </a:r>
          </a:p>
        </p:txBody>
      </p:sp>
      <p:sp>
        <p:nvSpPr>
          <p:cNvPr id="4" name="Slide Number Placeholder 3"/>
          <p:cNvSpPr>
            <a:spLocks noGrp="1"/>
          </p:cNvSpPr>
          <p:nvPr>
            <p:ph type="sldNum" sz="quarter" idx="5"/>
          </p:nvPr>
        </p:nvSpPr>
        <p:spPr/>
        <p:txBody>
          <a:bodyPr/>
          <a:lstStyle/>
          <a:p>
            <a:fld id="{B75F829A-BDF4-45E0-BA89-29948F73F4E5}" type="slidenum">
              <a:rPr lang="en-US" smtClean="0"/>
              <a:t>2</a:t>
            </a:fld>
            <a:endParaRPr lang="en-US"/>
          </a:p>
        </p:txBody>
      </p:sp>
    </p:spTree>
    <p:extLst>
      <p:ext uri="{BB962C8B-B14F-4D97-AF65-F5344CB8AC3E}">
        <p14:creationId xmlns:p14="http://schemas.microsoft.com/office/powerpoint/2010/main" val="184269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28</a:t>
            </a:fld>
            <a:endParaRPr lang="en-US"/>
          </a:p>
        </p:txBody>
      </p:sp>
    </p:spTree>
    <p:extLst>
      <p:ext uri="{BB962C8B-B14F-4D97-AF65-F5344CB8AC3E}">
        <p14:creationId xmlns:p14="http://schemas.microsoft.com/office/powerpoint/2010/main" val="3687151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Ask learners to work in groups.</a:t>
            </a:r>
          </a:p>
          <a:p>
            <a:r>
              <a:rPr lang="en-GB" sz="1200" kern="1200" dirty="0">
                <a:solidFill>
                  <a:schemeClr val="tx1"/>
                </a:solidFill>
                <a:effectLst/>
                <a:latin typeface="+mn-lt"/>
                <a:ea typeface="+mn-ea"/>
                <a:cs typeface="+mn-cs"/>
              </a:rPr>
              <a:t>Give each group a piece of flipchart paper and pens</a:t>
            </a:r>
          </a:p>
          <a:p>
            <a:r>
              <a:rPr lang="en-GB" sz="1200" kern="1200" dirty="0">
                <a:solidFill>
                  <a:schemeClr val="tx1"/>
                </a:solidFill>
                <a:effectLst/>
                <a:latin typeface="+mn-lt"/>
                <a:ea typeface="+mn-ea"/>
                <a:cs typeface="+mn-cs"/>
              </a:rPr>
              <a:t>Learners have just seen an educational approach that is tailored to meet the specific needs of a group of learners in another part of the world.</a:t>
            </a:r>
          </a:p>
          <a:p>
            <a:r>
              <a:rPr lang="en-GB" sz="1200" kern="1200" dirty="0">
                <a:solidFill>
                  <a:schemeClr val="tx1"/>
                </a:solidFill>
                <a:effectLst/>
                <a:latin typeface="+mn-lt"/>
                <a:ea typeface="+mn-ea"/>
                <a:cs typeface="+mn-cs"/>
              </a:rPr>
              <a:t>Ask them to think about their own learning. What would an ideal educational experience look like for them? </a:t>
            </a:r>
          </a:p>
          <a:p>
            <a:r>
              <a:rPr lang="en-GB" sz="1200" kern="1200" dirty="0">
                <a:solidFill>
                  <a:schemeClr val="tx1"/>
                </a:solidFill>
                <a:effectLst/>
                <a:latin typeface="+mn-lt"/>
                <a:ea typeface="+mn-ea"/>
                <a:cs typeface="+mn-cs"/>
              </a:rPr>
              <a:t>Ask them to consider:</a:t>
            </a:r>
          </a:p>
          <a:p>
            <a:r>
              <a:rPr lang="en-GB" sz="1200" kern="1200" dirty="0">
                <a:solidFill>
                  <a:schemeClr val="tx1"/>
                </a:solidFill>
                <a:effectLst/>
                <a:latin typeface="+mn-lt"/>
                <a:ea typeface="+mn-ea"/>
                <a:cs typeface="+mn-cs"/>
              </a:rPr>
              <a:t>· What do they need to learn about?</a:t>
            </a:r>
          </a:p>
          <a:p>
            <a:r>
              <a:rPr lang="en-GB" sz="1200" kern="1200" dirty="0">
                <a:solidFill>
                  <a:schemeClr val="tx1"/>
                </a:solidFill>
                <a:effectLst/>
                <a:latin typeface="+mn-lt"/>
                <a:ea typeface="+mn-ea"/>
                <a:cs typeface="+mn-cs"/>
              </a:rPr>
              <a:t>· How should the learning be delivered?</a:t>
            </a:r>
          </a:p>
          <a:p>
            <a:endParaRPr lang="en-GB" dirty="0"/>
          </a:p>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29</a:t>
            </a:fld>
            <a:endParaRPr lang="en-US"/>
          </a:p>
        </p:txBody>
      </p:sp>
    </p:spTree>
    <p:extLst>
      <p:ext uri="{BB962C8B-B14F-4D97-AF65-F5344CB8AC3E}">
        <p14:creationId xmlns:p14="http://schemas.microsoft.com/office/powerpoint/2010/main" val="716556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Ask learners to think about:</a:t>
            </a:r>
          </a:p>
          <a:p>
            <a:r>
              <a:rPr lang="en-GB" sz="1200" kern="1200" dirty="0">
                <a:solidFill>
                  <a:schemeClr val="tx1"/>
                </a:solidFill>
                <a:effectLst/>
                <a:latin typeface="+mn-lt"/>
                <a:ea typeface="+mn-ea"/>
                <a:cs typeface="+mn-cs"/>
              </a:rPr>
              <a:t>· How they use water every day</a:t>
            </a:r>
          </a:p>
          <a:p>
            <a:r>
              <a:rPr lang="en-GB" sz="1200" kern="1200" dirty="0">
                <a:solidFill>
                  <a:schemeClr val="tx1"/>
                </a:solidFill>
                <a:effectLst/>
                <a:latin typeface="+mn-lt"/>
                <a:ea typeface="+mn-ea"/>
                <a:cs typeface="+mn-cs"/>
              </a:rPr>
              <a:t>· How much water they use every day </a:t>
            </a:r>
          </a:p>
          <a:p>
            <a:r>
              <a:rPr lang="en-GB" sz="1200" kern="1200" dirty="0">
                <a:solidFill>
                  <a:schemeClr val="tx1"/>
                </a:solidFill>
                <a:effectLst/>
                <a:latin typeface="+mn-lt"/>
                <a:ea typeface="+mn-ea"/>
                <a:cs typeface="+mn-cs"/>
              </a:rPr>
              <a:t>· What it would feel like to have to carry that amount of water every day. </a:t>
            </a:r>
          </a:p>
          <a:p>
            <a:r>
              <a:rPr lang="en-GB" sz="1200" kern="1200" dirty="0">
                <a:solidFill>
                  <a:schemeClr val="tx1"/>
                </a:solidFill>
                <a:effectLst/>
                <a:latin typeface="+mn-lt"/>
                <a:ea typeface="+mn-ea"/>
                <a:cs typeface="+mn-cs"/>
              </a:rPr>
              <a:t>Have them lift the 2-litre bottle and imagine how it would feel to have to carry over 75 of those over several miles every day!                                                                      </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B75F829A-BDF4-45E0-BA89-29948F73F4E5}" type="slidenum">
              <a:rPr lang="en-US" smtClean="0"/>
              <a:t>38</a:t>
            </a:fld>
            <a:endParaRPr lang="en-US"/>
          </a:p>
        </p:txBody>
      </p:sp>
    </p:spTree>
    <p:extLst>
      <p:ext uri="{BB962C8B-B14F-4D97-AF65-F5344CB8AC3E}">
        <p14:creationId xmlns:p14="http://schemas.microsoft.com/office/powerpoint/2010/main" val="21683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UNICEF figures. Do they hold any surprises?</a:t>
            </a:r>
          </a:p>
          <a:p>
            <a:r>
              <a:rPr lang="en-GB" dirty="0"/>
              <a:t>Use the next slide to discuss the causes of food insecurity in more detail.</a:t>
            </a:r>
          </a:p>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39</a:t>
            </a:fld>
            <a:endParaRPr lang="en-US"/>
          </a:p>
        </p:txBody>
      </p:sp>
    </p:spTree>
    <p:extLst>
      <p:ext uri="{BB962C8B-B14F-4D97-AF65-F5344CB8AC3E}">
        <p14:creationId xmlns:p14="http://schemas.microsoft.com/office/powerpoint/2010/main" val="122133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UNICEF figures. Do they hold any surprises?</a:t>
            </a:r>
          </a:p>
          <a:p>
            <a:r>
              <a:rPr lang="en-GB" dirty="0"/>
              <a:t>Use the next slide to discuss the causes of food insecurity in more detail.</a:t>
            </a:r>
          </a:p>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40</a:t>
            </a:fld>
            <a:endParaRPr lang="en-US"/>
          </a:p>
        </p:txBody>
      </p:sp>
    </p:spTree>
    <p:extLst>
      <p:ext uri="{BB962C8B-B14F-4D97-AF65-F5344CB8AC3E}">
        <p14:creationId xmlns:p14="http://schemas.microsoft.com/office/powerpoint/2010/main" val="2333661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Discuss the impact of clean water on all living things.</a:t>
            </a:r>
          </a:p>
          <a:p>
            <a:r>
              <a:rPr lang="en-GB" sz="1200" kern="1200" dirty="0">
                <a:solidFill>
                  <a:schemeClr val="tx1"/>
                </a:solidFill>
                <a:effectLst/>
                <a:latin typeface="+mn-lt"/>
                <a:ea typeface="+mn-ea"/>
                <a:cs typeface="+mn-cs"/>
              </a:rPr>
              <a:t> </a:t>
            </a:r>
          </a:p>
          <a:p>
            <a:endParaRPr lang="en-GB" dirty="0"/>
          </a:p>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41</a:t>
            </a:fld>
            <a:endParaRPr lang="en-US"/>
          </a:p>
        </p:txBody>
      </p:sp>
    </p:spTree>
    <p:extLst>
      <p:ext uri="{BB962C8B-B14F-4D97-AF65-F5344CB8AC3E}">
        <p14:creationId xmlns:p14="http://schemas.microsoft.com/office/powerpoint/2010/main" val="2782847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dirty="0"/>
              <a:t>Divide learners into groups.</a:t>
            </a:r>
          </a:p>
          <a:p>
            <a:endParaRPr lang="en-GB" dirty="0"/>
          </a:p>
          <a:p>
            <a:r>
              <a:rPr lang="en-GB" dirty="0"/>
              <a:t>Give each group a copy of Appendix 2: Causes of water pollution from this document: http://</a:t>
            </a:r>
            <a:r>
              <a:rPr lang="en-GB" dirty="0" err="1"/>
              <a:t>cdn.worldslargestlesson.globalgoals.org</a:t>
            </a:r>
            <a:r>
              <a:rPr lang="en-GB" dirty="0"/>
              <a:t>/2016/06/14-Clean-Water-for-All.pdf </a:t>
            </a:r>
          </a:p>
          <a:p>
            <a:endParaRPr lang="en-GB" dirty="0"/>
          </a:p>
          <a:p>
            <a:r>
              <a:rPr lang="en-GB" dirty="0"/>
              <a:t>Get them to tear or cut the statements up.</a:t>
            </a:r>
          </a:p>
          <a:p>
            <a:endParaRPr lang="en-GB" dirty="0"/>
          </a:p>
          <a:p>
            <a:r>
              <a:rPr lang="en-GB" dirty="0"/>
              <a:t>Ask them to arrange the statements into two piles as per the instructions on the slide.</a:t>
            </a:r>
          </a:p>
          <a:p>
            <a:endParaRPr lang="en-GB" dirty="0"/>
          </a:p>
          <a:p>
            <a:r>
              <a:rPr lang="en-GB" dirty="0"/>
              <a:t>Ask them to explain the reasons for their decisions.</a:t>
            </a:r>
          </a:p>
          <a:p>
            <a:endParaRPr lang="en-GB" dirty="0"/>
          </a:p>
          <a:p>
            <a:r>
              <a:rPr lang="en-GB" dirty="0"/>
              <a:t>What could they do to influence the second pile? E.g. consumer pressure, awareness-raising, further investigation of the issue etc.</a:t>
            </a:r>
          </a:p>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42</a:t>
            </a:fld>
            <a:endParaRPr lang="en-US"/>
          </a:p>
        </p:txBody>
      </p:sp>
    </p:spTree>
    <p:extLst>
      <p:ext uri="{BB962C8B-B14F-4D97-AF65-F5344CB8AC3E}">
        <p14:creationId xmlns:p14="http://schemas.microsoft.com/office/powerpoint/2010/main" val="2774605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r>
              <a:rPr lang="en-GB" dirty="0"/>
              <a:t>Get learners to reflect on their experience of daily energy use (e.g. using a shower, getting on diesel-powered buses, charging mobile phones/watching TV using electricity generated from coal etc.). </a:t>
            </a:r>
          </a:p>
          <a:p>
            <a:r>
              <a:rPr lang="en-GB" sz="1200" kern="1200" dirty="0">
                <a:solidFill>
                  <a:schemeClr val="tx1"/>
                </a:solidFill>
                <a:effectLst/>
                <a:latin typeface="+mn-lt"/>
                <a:ea typeface="+mn-ea"/>
                <a:cs typeface="+mn-cs"/>
              </a:rPr>
              <a:t>Encourage them to think about ‘indirect’ energy use such as eating food that’s been transported thousands of miles, wearing clothes that have been made in other countries etc.)</a:t>
            </a:r>
          </a:p>
          <a:p>
            <a:endParaRPr lang="en-GB" dirty="0"/>
          </a:p>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46</a:t>
            </a:fld>
            <a:endParaRPr lang="en-US"/>
          </a:p>
        </p:txBody>
      </p:sp>
    </p:spTree>
    <p:extLst>
      <p:ext uri="{BB962C8B-B14F-4D97-AF65-F5344CB8AC3E}">
        <p14:creationId xmlns:p14="http://schemas.microsoft.com/office/powerpoint/2010/main" val="121961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Ask learners to define what we mean by ‘fossil fuel’ and ‘renewable energy’. </a:t>
            </a:r>
          </a:p>
          <a:p>
            <a:r>
              <a:rPr lang="en-GB" dirty="0"/>
              <a:t>Now ask learners to investigate each energy type in their groups. What are the pros and cons of each? (e.g. reliability, finite/inexhaustible, pollution, climate impact, efficiency, cost, controversy.)</a:t>
            </a:r>
          </a:p>
          <a:p>
            <a:endParaRPr lang="en-GB" dirty="0"/>
          </a:p>
          <a:p>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47</a:t>
            </a:fld>
            <a:endParaRPr lang="en-US"/>
          </a:p>
        </p:txBody>
      </p:sp>
    </p:spTree>
    <p:extLst>
      <p:ext uri="{BB962C8B-B14F-4D97-AF65-F5344CB8AC3E}">
        <p14:creationId xmlns:p14="http://schemas.microsoft.com/office/powerpoint/2010/main" val="365915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Ask learners to imagine what will happen when fossil fuels finally do run out.</a:t>
            </a:r>
          </a:p>
          <a:p>
            <a:r>
              <a:rPr lang="en-GB" sz="1200" kern="1200" dirty="0">
                <a:solidFill>
                  <a:schemeClr val="tx1"/>
                </a:solidFill>
                <a:effectLst/>
                <a:latin typeface="+mn-lt"/>
                <a:ea typeface="+mn-ea"/>
                <a:cs typeface="+mn-cs"/>
              </a:rPr>
              <a:t>Using words or pictures, get them to tell the story of what happened next.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Prompts could include: </a:t>
            </a:r>
          </a:p>
          <a:p>
            <a:r>
              <a:rPr lang="en-GB" sz="1200" kern="1200" dirty="0">
                <a:solidFill>
                  <a:schemeClr val="tx1"/>
                </a:solidFill>
                <a:effectLst/>
                <a:latin typeface="+mn-lt"/>
                <a:ea typeface="+mn-ea"/>
                <a:cs typeface="+mn-cs"/>
              </a:rPr>
              <a:t> - Alternative energy generation solutions</a:t>
            </a:r>
          </a:p>
          <a:p>
            <a:r>
              <a:rPr lang="en-GB" sz="1200" kern="1200" dirty="0">
                <a:solidFill>
                  <a:schemeClr val="tx1"/>
                </a:solidFill>
                <a:effectLst/>
                <a:latin typeface="+mn-lt"/>
                <a:ea typeface="+mn-ea"/>
                <a:cs typeface="+mn-cs"/>
              </a:rPr>
              <a:t> - Curbing energy use</a:t>
            </a:r>
          </a:p>
          <a:p>
            <a:r>
              <a:rPr lang="en-GB" sz="1200" kern="1200" dirty="0">
                <a:solidFill>
                  <a:schemeClr val="tx1"/>
                </a:solidFill>
                <a:effectLst/>
                <a:latin typeface="+mn-lt"/>
                <a:ea typeface="+mn-ea"/>
                <a:cs typeface="+mn-cs"/>
              </a:rPr>
              <a:t> - Innovative solutions to food production, lighting, heating etc.</a:t>
            </a:r>
          </a:p>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48</a:t>
            </a:fld>
            <a:endParaRPr lang="en-US"/>
          </a:p>
        </p:txBody>
      </p:sp>
    </p:spTree>
    <p:extLst>
      <p:ext uri="{BB962C8B-B14F-4D97-AF65-F5344CB8AC3E}">
        <p14:creationId xmlns:p14="http://schemas.microsoft.com/office/powerpoint/2010/main" val="1500950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Heebo" pitchFamily="2" charset="-79"/>
                <a:cs typeface="Heebo" pitchFamily="2" charset="-79"/>
              </a:rPr>
              <a:t>Sometimes the challenges facing our world can seem overwhelming – but if we all ‘act local’ whilst ‘thinking global’, we CAN make a difference. </a:t>
            </a:r>
          </a:p>
          <a:p>
            <a:r>
              <a:rPr lang="en-GB" dirty="0">
                <a:latin typeface="Heebo" pitchFamily="2" charset="-79"/>
                <a:cs typeface="Heebo" pitchFamily="2" charset="-79"/>
              </a:rPr>
              <a:t>After all, as Margaret Mead once said, ‘Never doubt that a small group of thoughtful, committed citizens can change the world. Indeed, it is the only thing that ever has.’</a:t>
            </a:r>
          </a:p>
          <a:p>
            <a:r>
              <a:rPr lang="en-GB" dirty="0">
                <a:latin typeface="Heebo" pitchFamily="2" charset="-79"/>
                <a:cs typeface="Heebo" pitchFamily="2" charset="-79"/>
              </a:rPr>
              <a:t>If a small group of individuals can change the world, imagine what a large group, or whole school, or wider community, or town or nation could do!</a:t>
            </a:r>
          </a:p>
          <a:p>
            <a:endParaRPr lang="en-GB" dirty="0">
              <a:latin typeface="Heebo" pitchFamily="2" charset="-79"/>
              <a:cs typeface="Heebo" pitchFamily="2" charset="-79"/>
            </a:endParaRPr>
          </a:p>
          <a:p>
            <a:r>
              <a:rPr lang="en-GB" b="1" dirty="0">
                <a:latin typeface="Heebo" pitchFamily="2" charset="-79"/>
                <a:cs typeface="Heebo" pitchFamily="2" charset="-79"/>
              </a:rPr>
              <a:t>Get started</a:t>
            </a:r>
          </a:p>
          <a:p>
            <a:endParaRPr lang="en-GB" dirty="0">
              <a:latin typeface="Heebo" pitchFamily="2" charset="-79"/>
              <a:cs typeface="Heebo" pitchFamily="2" charset="-79"/>
            </a:endParaRPr>
          </a:p>
          <a:p>
            <a:r>
              <a:rPr lang="en-GB" dirty="0">
                <a:latin typeface="Heebo" pitchFamily="2" charset="-79"/>
                <a:cs typeface="Heebo" pitchFamily="2" charset="-79"/>
              </a:rPr>
              <a:t>What matters to you? </a:t>
            </a:r>
          </a:p>
          <a:p>
            <a:r>
              <a:rPr lang="en-GB" dirty="0">
                <a:latin typeface="Heebo" pitchFamily="2" charset="-79"/>
                <a:cs typeface="Heebo" pitchFamily="2" charset="-79"/>
              </a:rPr>
              <a:t>What matters to your family or the people you live with? </a:t>
            </a:r>
          </a:p>
          <a:p>
            <a:r>
              <a:rPr lang="en-GB" dirty="0">
                <a:latin typeface="Heebo" pitchFamily="2" charset="-79"/>
                <a:cs typeface="Heebo" pitchFamily="2" charset="-79"/>
              </a:rPr>
              <a:t>What matters to your community? What would make it a better place to live in for everyone and everything that lives in it?</a:t>
            </a:r>
          </a:p>
          <a:p>
            <a:r>
              <a:rPr lang="en-GB" dirty="0">
                <a:latin typeface="Heebo" pitchFamily="2" charset="-79"/>
                <a:cs typeface="Heebo" pitchFamily="2" charset="-79"/>
              </a:rPr>
              <a:t>And what about the bigger picture – what would make Scotland, or the planet, a better place for everyone and everything?</a:t>
            </a:r>
          </a:p>
          <a:p>
            <a:endParaRPr lang="en-GB" dirty="0">
              <a:latin typeface="Heebo" pitchFamily="2" charset="-79"/>
              <a:cs typeface="Heebo" pitchFamily="2" charset="-79"/>
            </a:endParaRPr>
          </a:p>
          <a:p>
            <a:r>
              <a:rPr lang="en-GB" dirty="0">
                <a:latin typeface="Heebo" pitchFamily="2" charset="-79"/>
                <a:cs typeface="Heebo" pitchFamily="2" charset="-79"/>
              </a:rPr>
              <a:t>Real change happens when it is identified, implemented and owned by the people and communities it affects. By using this pack, you’ll not only be able to explore what each of the 17 Sustainable Development Goals is all about, but identify and come up with ideas and actions that you can turn into reality.</a:t>
            </a:r>
          </a:p>
          <a:p>
            <a:r>
              <a:rPr lang="en-GB" dirty="0">
                <a:latin typeface="Heebo" pitchFamily="2" charset="-79"/>
                <a:cs typeface="Heebo" pitchFamily="2" charset="-79"/>
              </a:rPr>
              <a:t>Dan </a:t>
            </a:r>
            <a:r>
              <a:rPr lang="en-GB" dirty="0" err="1">
                <a:latin typeface="Heebo" pitchFamily="2" charset="-79"/>
                <a:cs typeface="Heebo" pitchFamily="2" charset="-79"/>
              </a:rPr>
              <a:t>Millman</a:t>
            </a:r>
            <a:r>
              <a:rPr lang="en-GB" dirty="0">
                <a:latin typeface="Heebo" pitchFamily="2" charset="-79"/>
                <a:cs typeface="Heebo" pitchFamily="2" charset="-79"/>
              </a:rPr>
              <a:t> once wrote that ‘the secret to change is focusing all of your energy: not on fighting the old, but building the new’. Be part of the movement towards a better world – for everyone and everything!</a:t>
            </a:r>
          </a:p>
          <a:p>
            <a:endParaRPr lang="en-US" dirty="0">
              <a:latin typeface="Heebo" pitchFamily="2" charset="-79"/>
              <a:cs typeface="Heebo" pitchFamily="2" charset="-79"/>
            </a:endParaRPr>
          </a:p>
        </p:txBody>
      </p:sp>
      <p:sp>
        <p:nvSpPr>
          <p:cNvPr id="4" name="Slide Number Placeholder 3"/>
          <p:cNvSpPr>
            <a:spLocks noGrp="1"/>
          </p:cNvSpPr>
          <p:nvPr>
            <p:ph type="sldNum" sz="quarter" idx="5"/>
          </p:nvPr>
        </p:nvSpPr>
        <p:spPr/>
        <p:txBody>
          <a:bodyPr/>
          <a:lstStyle/>
          <a:p>
            <a:fld id="{B75F829A-BDF4-45E0-BA89-29948F73F4E5}" type="slidenum">
              <a:rPr lang="en-US" smtClean="0"/>
              <a:t>3</a:t>
            </a:fld>
            <a:endParaRPr lang="en-US"/>
          </a:p>
        </p:txBody>
      </p:sp>
    </p:spTree>
    <p:extLst>
      <p:ext uri="{BB962C8B-B14F-4D97-AF65-F5344CB8AC3E}">
        <p14:creationId xmlns:p14="http://schemas.microsoft.com/office/powerpoint/2010/main" val="264467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5F829A-BDF4-45E0-BA89-29948F73F4E5}" type="slidenum">
              <a:rPr lang="en-US" smtClean="0"/>
              <a:t>7</a:t>
            </a:fld>
            <a:endParaRPr lang="en-US"/>
          </a:p>
        </p:txBody>
      </p:sp>
    </p:spTree>
    <p:extLst>
      <p:ext uri="{BB962C8B-B14F-4D97-AF65-F5344CB8AC3E}">
        <p14:creationId xmlns:p14="http://schemas.microsoft.com/office/powerpoint/2010/main" val="4271348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Discuss and explore patterns of world hunger.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Are there any surprises?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Does the map allow for enough detail – what about ‘hidden hunger’ in countries such as the UK?</a:t>
            </a:r>
          </a:p>
          <a:p>
            <a:endParaRPr lang="en-GB" dirty="0"/>
          </a:p>
        </p:txBody>
      </p:sp>
      <p:sp>
        <p:nvSpPr>
          <p:cNvPr id="4" name="Slide Number Placeholder 3"/>
          <p:cNvSpPr>
            <a:spLocks noGrp="1"/>
          </p:cNvSpPr>
          <p:nvPr>
            <p:ph type="sldNum" sz="quarter" idx="5"/>
          </p:nvPr>
        </p:nvSpPr>
        <p:spPr/>
        <p:txBody>
          <a:bodyPr/>
          <a:lstStyle/>
          <a:p>
            <a:fld id="{B75F829A-BDF4-45E0-BA89-29948F73F4E5}" type="slidenum">
              <a:rPr lang="en-US" smtClean="0"/>
              <a:t>14</a:t>
            </a:fld>
            <a:endParaRPr lang="en-US"/>
          </a:p>
        </p:txBody>
      </p:sp>
    </p:spTree>
    <p:extLst>
      <p:ext uri="{BB962C8B-B14F-4D97-AF65-F5344CB8AC3E}">
        <p14:creationId xmlns:p14="http://schemas.microsoft.com/office/powerpoint/2010/main" val="151447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UNICEF figures. Do they hold any surprises?</a:t>
            </a:r>
          </a:p>
          <a:p>
            <a:r>
              <a:rPr lang="en-GB" dirty="0"/>
              <a:t>Use the next slide to discuss the causes of food insecurity in more detail.</a:t>
            </a:r>
          </a:p>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15</a:t>
            </a:fld>
            <a:endParaRPr lang="en-US"/>
          </a:p>
        </p:txBody>
      </p:sp>
    </p:spTree>
    <p:extLst>
      <p:ext uri="{BB962C8B-B14F-4D97-AF65-F5344CB8AC3E}">
        <p14:creationId xmlns:p14="http://schemas.microsoft.com/office/powerpoint/2010/main" val="238831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UNICEF figures. Do they hold any surprises?</a:t>
            </a:r>
          </a:p>
          <a:p>
            <a:r>
              <a:rPr lang="en-GB" dirty="0"/>
              <a:t>Use the next slide to discuss the causes of food insecurity in more detail.</a:t>
            </a:r>
          </a:p>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16</a:t>
            </a:fld>
            <a:endParaRPr lang="en-US"/>
          </a:p>
        </p:txBody>
      </p:sp>
    </p:spTree>
    <p:extLst>
      <p:ext uri="{BB962C8B-B14F-4D97-AF65-F5344CB8AC3E}">
        <p14:creationId xmlns:p14="http://schemas.microsoft.com/office/powerpoint/2010/main" val="3787149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Discuss and explore patterns of world hunger.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Are there any surprises?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Does the map allow for enough detail – what about ‘hidden hunger’ in countries such as the UK?</a:t>
            </a:r>
          </a:p>
          <a:p>
            <a:endParaRPr lang="en-GB" dirty="0"/>
          </a:p>
        </p:txBody>
      </p:sp>
      <p:sp>
        <p:nvSpPr>
          <p:cNvPr id="4" name="Slide Number Placeholder 3"/>
          <p:cNvSpPr>
            <a:spLocks noGrp="1"/>
          </p:cNvSpPr>
          <p:nvPr>
            <p:ph type="sldNum" sz="quarter" idx="5"/>
          </p:nvPr>
        </p:nvSpPr>
        <p:spPr/>
        <p:txBody>
          <a:bodyPr/>
          <a:lstStyle/>
          <a:p>
            <a:fld id="{B75F829A-BDF4-45E0-BA89-29948F73F4E5}" type="slidenum">
              <a:rPr lang="en-US" smtClean="0"/>
              <a:t>22</a:t>
            </a:fld>
            <a:endParaRPr lang="en-US"/>
          </a:p>
        </p:txBody>
      </p:sp>
    </p:spTree>
    <p:extLst>
      <p:ext uri="{BB962C8B-B14F-4D97-AF65-F5344CB8AC3E}">
        <p14:creationId xmlns:p14="http://schemas.microsoft.com/office/powerpoint/2010/main" val="2589789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UNICEF figures. Do they hold any surprises?</a:t>
            </a:r>
          </a:p>
          <a:p>
            <a:r>
              <a:rPr lang="en-GB" dirty="0"/>
              <a:t>Use the next slide to discuss the causes of food insecurity in more detail.</a:t>
            </a:r>
          </a:p>
          <a:p>
            <a:endParaRPr lang="en-US" dirty="0"/>
          </a:p>
        </p:txBody>
      </p:sp>
      <p:sp>
        <p:nvSpPr>
          <p:cNvPr id="4" name="Slide Number Placeholder 3"/>
          <p:cNvSpPr>
            <a:spLocks noGrp="1"/>
          </p:cNvSpPr>
          <p:nvPr>
            <p:ph type="sldNum" sz="quarter" idx="5"/>
          </p:nvPr>
        </p:nvSpPr>
        <p:spPr/>
        <p:txBody>
          <a:bodyPr/>
          <a:lstStyle/>
          <a:p>
            <a:fld id="{B75F829A-BDF4-45E0-BA89-29948F73F4E5}" type="slidenum">
              <a:rPr lang="en-US" smtClean="0"/>
              <a:t>23</a:t>
            </a:fld>
            <a:endParaRPr lang="en-US"/>
          </a:p>
        </p:txBody>
      </p:sp>
    </p:spTree>
    <p:extLst>
      <p:ext uri="{BB962C8B-B14F-4D97-AF65-F5344CB8AC3E}">
        <p14:creationId xmlns:p14="http://schemas.microsoft.com/office/powerpoint/2010/main" val="2169146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Show learners the clip.</a:t>
            </a:r>
          </a:p>
          <a:p>
            <a:r>
              <a:rPr lang="en-GB" sz="1200" kern="1200" dirty="0">
                <a:solidFill>
                  <a:schemeClr val="tx1"/>
                </a:solidFill>
                <a:effectLst/>
                <a:latin typeface="+mn-lt"/>
                <a:ea typeface="+mn-ea"/>
                <a:cs typeface="+mn-cs"/>
              </a:rPr>
              <a:t>Ask learners to summarise all the things that the children and adults were learning about.</a:t>
            </a:r>
          </a:p>
          <a:p>
            <a:r>
              <a:rPr lang="en-GB" sz="1200" kern="1200" dirty="0">
                <a:solidFill>
                  <a:schemeClr val="tx1"/>
                </a:solidFill>
                <a:effectLst/>
                <a:latin typeface="+mn-lt"/>
                <a:ea typeface="+mn-ea"/>
                <a:cs typeface="+mn-cs"/>
              </a:rPr>
              <a:t>Discuss the benefits of the approach being taken in the film: e.g.</a:t>
            </a:r>
          </a:p>
          <a:p>
            <a:r>
              <a:rPr lang="en-GB" sz="1200" kern="1200" dirty="0">
                <a:solidFill>
                  <a:schemeClr val="tx1"/>
                </a:solidFill>
                <a:effectLst/>
                <a:latin typeface="+mn-lt"/>
                <a:ea typeface="+mn-ea"/>
                <a:cs typeface="+mn-cs"/>
              </a:rPr>
              <a:t>· Access to education</a:t>
            </a:r>
          </a:p>
          <a:p>
            <a:r>
              <a:rPr lang="en-GB" sz="1200" kern="1200" dirty="0">
                <a:solidFill>
                  <a:schemeClr val="tx1"/>
                </a:solidFill>
                <a:effectLst/>
                <a:latin typeface="+mn-lt"/>
                <a:ea typeface="+mn-ea"/>
                <a:cs typeface="+mn-cs"/>
              </a:rPr>
              <a:t>· Relevance of what was being taught</a:t>
            </a:r>
          </a:p>
          <a:p>
            <a:r>
              <a:rPr lang="en-GB" sz="1200" kern="1200" dirty="0">
                <a:solidFill>
                  <a:schemeClr val="tx1"/>
                </a:solidFill>
                <a:effectLst/>
                <a:latin typeface="+mn-lt"/>
                <a:ea typeface="+mn-ea"/>
                <a:cs typeface="+mn-cs"/>
              </a:rPr>
              <a:t>· The importance of life-long learning</a:t>
            </a:r>
          </a:p>
          <a:p>
            <a:r>
              <a:rPr lang="en-GB" sz="1200" kern="1200" dirty="0">
                <a:solidFill>
                  <a:schemeClr val="tx1"/>
                </a:solidFill>
                <a:effectLst/>
                <a:latin typeface="+mn-lt"/>
                <a:ea typeface="+mn-ea"/>
                <a:cs typeface="+mn-cs"/>
              </a:rPr>
              <a:t>· The wider impact of the life skills being taught</a:t>
            </a:r>
          </a:p>
          <a:p>
            <a:r>
              <a:rPr lang="en-GB" sz="1200" kern="1200" dirty="0">
                <a:solidFill>
                  <a:schemeClr val="tx1"/>
                </a:solidFill>
                <a:effectLst/>
                <a:latin typeface="+mn-lt"/>
                <a:ea typeface="+mn-ea"/>
                <a:cs typeface="+mn-cs"/>
              </a:rPr>
              <a:t>· The additional benefits brought by this initiative e.g. solar lighting.</a:t>
            </a:r>
          </a:p>
          <a:p>
            <a:r>
              <a:rPr lang="en-GB" sz="1200" kern="1200" dirty="0">
                <a:solidFill>
                  <a:schemeClr val="tx1"/>
                </a:solidFill>
                <a:effectLst/>
                <a:latin typeface="+mn-lt"/>
                <a:ea typeface="+mn-ea"/>
                <a:cs typeface="+mn-cs"/>
              </a:rPr>
              <a:t> </a:t>
            </a:r>
          </a:p>
          <a:p>
            <a:endParaRPr lang="en-GB" dirty="0"/>
          </a:p>
          <a:p>
            <a:endParaRPr lang="en-GB" dirty="0"/>
          </a:p>
        </p:txBody>
      </p:sp>
      <p:sp>
        <p:nvSpPr>
          <p:cNvPr id="4" name="Slide Number Placeholder 3"/>
          <p:cNvSpPr>
            <a:spLocks noGrp="1"/>
          </p:cNvSpPr>
          <p:nvPr>
            <p:ph type="sldNum" sz="quarter" idx="5"/>
          </p:nvPr>
        </p:nvSpPr>
        <p:spPr/>
        <p:txBody>
          <a:bodyPr/>
          <a:lstStyle/>
          <a:p>
            <a:fld id="{B75F829A-BDF4-45E0-BA89-29948F73F4E5}" type="slidenum">
              <a:rPr lang="en-US" smtClean="0"/>
              <a:t>27</a:t>
            </a:fld>
            <a:endParaRPr lang="en-US"/>
          </a:p>
        </p:txBody>
      </p:sp>
    </p:spTree>
    <p:extLst>
      <p:ext uri="{BB962C8B-B14F-4D97-AF65-F5344CB8AC3E}">
        <p14:creationId xmlns:p14="http://schemas.microsoft.com/office/powerpoint/2010/main" val="2194959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315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8">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47295" y="1658319"/>
            <a:ext cx="3401590" cy="3028850"/>
          </a:xfrm>
          <a:custGeom>
            <a:avLst/>
            <a:gdLst/>
            <a:ahLst/>
            <a:cxnLst/>
            <a:rect l="l" t="t" r="r" b="b"/>
            <a:pathLst>
              <a:path w="3401590" h="3028850">
                <a:moveTo>
                  <a:pt x="2277851" y="0"/>
                </a:moveTo>
                <a:lnTo>
                  <a:pt x="2733815" y="647264"/>
                </a:lnTo>
                <a:lnTo>
                  <a:pt x="3009524" y="453006"/>
                </a:lnTo>
                <a:lnTo>
                  <a:pt x="3401590" y="1009354"/>
                </a:lnTo>
                <a:lnTo>
                  <a:pt x="2925707" y="2574069"/>
                </a:lnTo>
                <a:lnTo>
                  <a:pt x="1416212" y="3028850"/>
                </a:lnTo>
                <a:lnTo>
                  <a:pt x="959853" y="2381586"/>
                </a:lnTo>
                <a:lnTo>
                  <a:pt x="684144" y="2575844"/>
                </a:lnTo>
                <a:lnTo>
                  <a:pt x="0" y="1604948"/>
                </a:lnTo>
                <a:lnTo>
                  <a:pt x="638587" y="306277"/>
                </a:ln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3100313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9">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5791200" y="2571750"/>
            <a:ext cx="3352800" cy="2571750"/>
          </a:xfrm>
          <a:custGeom>
            <a:avLst/>
            <a:gdLst/>
            <a:ahLst/>
            <a:cxnLst/>
            <a:rect l="l" t="t" r="r" b="b"/>
            <a:pathLst>
              <a:path w="3352800" h="2571750">
                <a:moveTo>
                  <a:pt x="0" y="0"/>
                </a:moveTo>
                <a:lnTo>
                  <a:pt x="3352800" y="0"/>
                </a:lnTo>
                <a:lnTo>
                  <a:pt x="3352800" y="2571750"/>
                </a:lnTo>
                <a:lnTo>
                  <a:pt x="0" y="2571750"/>
                </a:lnTo>
                <a:close/>
              </a:path>
            </a:pathLst>
          </a:custGeom>
        </p:spPr>
        <p:txBody>
          <a:bodyPr/>
          <a:lstStyle>
            <a:lvl1pPr>
              <a:defRPr sz="1600"/>
            </a:lvl1pPr>
          </a:lstStyle>
          <a:p>
            <a:r>
              <a:rPr lang="en-US"/>
              <a:t>Click icon to add picture</a:t>
            </a:r>
          </a:p>
        </p:txBody>
      </p:sp>
      <p:sp>
        <p:nvSpPr>
          <p:cNvPr id="11" name="Picture Placeholder 10"/>
          <p:cNvSpPr>
            <a:spLocks noGrp="1"/>
          </p:cNvSpPr>
          <p:nvPr>
            <p:ph type="pic" sz="quarter" idx="12"/>
          </p:nvPr>
        </p:nvSpPr>
        <p:spPr>
          <a:xfrm>
            <a:off x="5791200" y="0"/>
            <a:ext cx="3352800" cy="2571750"/>
          </a:xfrm>
          <a:custGeom>
            <a:avLst/>
            <a:gdLst/>
            <a:ahLst/>
            <a:cxnLst/>
            <a:rect l="l" t="t" r="r" b="b"/>
            <a:pathLst>
              <a:path w="3352800" h="2571750">
                <a:moveTo>
                  <a:pt x="0" y="0"/>
                </a:moveTo>
                <a:lnTo>
                  <a:pt x="3352800" y="0"/>
                </a:lnTo>
                <a:lnTo>
                  <a:pt x="3352800" y="2571750"/>
                </a:lnTo>
                <a:lnTo>
                  <a:pt x="0" y="2571750"/>
                </a:lnTo>
                <a:close/>
              </a:path>
            </a:pathLst>
          </a:custGeom>
        </p:spPr>
        <p:txBody>
          <a:bodyPr/>
          <a:lstStyle>
            <a:lvl1pPr>
              <a:defRPr sz="1600"/>
            </a:lvl1pPr>
          </a:lstStyle>
          <a:p>
            <a:r>
              <a:rPr lang="en-US"/>
              <a:t>Click icon to add picture</a:t>
            </a:r>
          </a:p>
        </p:txBody>
      </p:sp>
      <p:sp>
        <p:nvSpPr>
          <p:cNvPr id="9" name="Picture Placeholder 8"/>
          <p:cNvSpPr>
            <a:spLocks noGrp="1"/>
          </p:cNvSpPr>
          <p:nvPr>
            <p:ph type="pic" sz="quarter" idx="11"/>
          </p:nvPr>
        </p:nvSpPr>
        <p:spPr>
          <a:xfrm>
            <a:off x="0" y="2571750"/>
            <a:ext cx="3352800" cy="2571750"/>
          </a:xfrm>
          <a:custGeom>
            <a:avLst/>
            <a:gdLst/>
            <a:ahLst/>
            <a:cxnLst/>
            <a:rect l="l" t="t" r="r" b="b"/>
            <a:pathLst>
              <a:path w="3352800" h="2571750">
                <a:moveTo>
                  <a:pt x="0" y="0"/>
                </a:moveTo>
                <a:lnTo>
                  <a:pt x="3352800" y="0"/>
                </a:lnTo>
                <a:lnTo>
                  <a:pt x="3352800" y="2571750"/>
                </a:lnTo>
                <a:lnTo>
                  <a:pt x="0" y="2571750"/>
                </a:lnTo>
                <a:close/>
              </a:path>
            </a:pathLst>
          </a:custGeom>
        </p:spPr>
        <p:txBody>
          <a:bodyPr/>
          <a:lstStyle>
            <a:lvl1pPr>
              <a:defRPr sz="1600"/>
            </a:lvl1pPr>
          </a:lstStyle>
          <a:p>
            <a:r>
              <a:rPr lang="en-US"/>
              <a:t>Click icon to add picture</a:t>
            </a:r>
          </a:p>
        </p:txBody>
      </p:sp>
      <p:sp>
        <p:nvSpPr>
          <p:cNvPr id="7" name="Picture Placeholder 6"/>
          <p:cNvSpPr>
            <a:spLocks noGrp="1"/>
          </p:cNvSpPr>
          <p:nvPr>
            <p:ph type="pic" sz="quarter" idx="10"/>
          </p:nvPr>
        </p:nvSpPr>
        <p:spPr>
          <a:xfrm>
            <a:off x="0" y="0"/>
            <a:ext cx="3352800" cy="2571750"/>
          </a:xfrm>
          <a:custGeom>
            <a:avLst/>
            <a:gdLst/>
            <a:ahLst/>
            <a:cxnLst/>
            <a:rect l="l" t="t" r="r" b="b"/>
            <a:pathLst>
              <a:path w="3352800" h="2571750">
                <a:moveTo>
                  <a:pt x="0" y="0"/>
                </a:moveTo>
                <a:lnTo>
                  <a:pt x="3352800" y="0"/>
                </a:lnTo>
                <a:lnTo>
                  <a:pt x="3352800" y="2571750"/>
                </a:lnTo>
                <a:lnTo>
                  <a:pt x="0" y="2571750"/>
                </a:ln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1107827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10">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20676" y="269875"/>
            <a:ext cx="4818063" cy="4603750"/>
          </a:xfrm>
          <a:custGeom>
            <a:avLst/>
            <a:gdLst/>
            <a:ahLst/>
            <a:cxnLst/>
            <a:rect l="l" t="t" r="r" b="b"/>
            <a:pathLst>
              <a:path w="4818063" h="4603750">
                <a:moveTo>
                  <a:pt x="2402153" y="0"/>
                </a:moveTo>
                <a:lnTo>
                  <a:pt x="2526242" y="2910"/>
                </a:lnTo>
                <a:lnTo>
                  <a:pt x="2650067" y="11906"/>
                </a:lnTo>
                <a:lnTo>
                  <a:pt x="2771511" y="27252"/>
                </a:lnTo>
                <a:lnTo>
                  <a:pt x="2891103" y="48419"/>
                </a:lnTo>
                <a:lnTo>
                  <a:pt x="3008578" y="75142"/>
                </a:lnTo>
                <a:lnTo>
                  <a:pt x="3123671" y="107950"/>
                </a:lnTo>
                <a:lnTo>
                  <a:pt x="3236119" y="146050"/>
                </a:lnTo>
                <a:lnTo>
                  <a:pt x="3346186" y="189177"/>
                </a:lnTo>
                <a:lnTo>
                  <a:pt x="3453342" y="237331"/>
                </a:lnTo>
                <a:lnTo>
                  <a:pt x="3557853" y="291042"/>
                </a:lnTo>
                <a:lnTo>
                  <a:pt x="3658659" y="348985"/>
                </a:lnTo>
                <a:lnTo>
                  <a:pt x="3756819" y="411956"/>
                </a:lnTo>
                <a:lnTo>
                  <a:pt x="3851540" y="479160"/>
                </a:lnTo>
                <a:lnTo>
                  <a:pt x="3942292" y="550598"/>
                </a:lnTo>
                <a:lnTo>
                  <a:pt x="4030134" y="626533"/>
                </a:lnTo>
                <a:lnTo>
                  <a:pt x="4113478" y="706438"/>
                </a:lnTo>
                <a:lnTo>
                  <a:pt x="4193117" y="790311"/>
                </a:lnTo>
                <a:lnTo>
                  <a:pt x="4268788" y="877358"/>
                </a:lnTo>
                <a:lnTo>
                  <a:pt x="4340226" y="968375"/>
                </a:lnTo>
                <a:lnTo>
                  <a:pt x="4407430" y="1062831"/>
                </a:lnTo>
                <a:lnTo>
                  <a:pt x="4469607" y="1160463"/>
                </a:lnTo>
                <a:lnTo>
                  <a:pt x="4527551" y="1260740"/>
                </a:lnTo>
                <a:lnTo>
                  <a:pt x="4580468" y="1364456"/>
                </a:lnTo>
                <a:lnTo>
                  <a:pt x="4628622" y="1470554"/>
                </a:lnTo>
                <a:lnTo>
                  <a:pt x="4671749" y="1579563"/>
                </a:lnTo>
                <a:lnTo>
                  <a:pt x="4709320" y="1690952"/>
                </a:lnTo>
                <a:lnTo>
                  <a:pt x="4741863" y="1804194"/>
                </a:lnTo>
                <a:lnTo>
                  <a:pt x="4768586" y="1920082"/>
                </a:lnTo>
                <a:lnTo>
                  <a:pt x="4789753" y="2037821"/>
                </a:lnTo>
                <a:lnTo>
                  <a:pt x="4805363" y="2157413"/>
                </a:lnTo>
                <a:lnTo>
                  <a:pt x="4814624" y="2278327"/>
                </a:lnTo>
                <a:lnTo>
                  <a:pt x="4818063" y="2400829"/>
                </a:lnTo>
                <a:lnTo>
                  <a:pt x="4815153" y="2524654"/>
                </a:lnTo>
                <a:lnTo>
                  <a:pt x="4813566" y="2552700"/>
                </a:lnTo>
                <a:lnTo>
                  <a:pt x="4811713" y="2581011"/>
                </a:lnTo>
                <a:lnTo>
                  <a:pt x="4809597" y="2609056"/>
                </a:lnTo>
                <a:lnTo>
                  <a:pt x="4807216" y="2636573"/>
                </a:lnTo>
                <a:lnTo>
                  <a:pt x="4804305" y="2664619"/>
                </a:lnTo>
                <a:lnTo>
                  <a:pt x="4801130" y="2692400"/>
                </a:lnTo>
                <a:lnTo>
                  <a:pt x="4797691" y="2719652"/>
                </a:lnTo>
                <a:lnTo>
                  <a:pt x="4793986" y="2747434"/>
                </a:lnTo>
                <a:lnTo>
                  <a:pt x="4790018" y="2774686"/>
                </a:lnTo>
                <a:lnTo>
                  <a:pt x="4785520" y="2801938"/>
                </a:lnTo>
                <a:lnTo>
                  <a:pt x="4781022" y="2828925"/>
                </a:lnTo>
                <a:lnTo>
                  <a:pt x="4775995" y="2855913"/>
                </a:lnTo>
                <a:lnTo>
                  <a:pt x="4770703" y="2883165"/>
                </a:lnTo>
                <a:lnTo>
                  <a:pt x="4765147" y="2909888"/>
                </a:lnTo>
                <a:lnTo>
                  <a:pt x="4759326" y="2936611"/>
                </a:lnTo>
                <a:lnTo>
                  <a:pt x="4753241" y="2963069"/>
                </a:lnTo>
                <a:lnTo>
                  <a:pt x="4551363" y="2879461"/>
                </a:lnTo>
                <a:lnTo>
                  <a:pt x="4368272" y="2815431"/>
                </a:lnTo>
                <a:lnTo>
                  <a:pt x="4202378" y="2770188"/>
                </a:lnTo>
                <a:lnTo>
                  <a:pt x="4052624" y="2742936"/>
                </a:lnTo>
                <a:lnTo>
                  <a:pt x="3917951" y="2731823"/>
                </a:lnTo>
                <a:lnTo>
                  <a:pt x="3797301" y="2736321"/>
                </a:lnTo>
                <a:lnTo>
                  <a:pt x="3689351" y="2754842"/>
                </a:lnTo>
                <a:lnTo>
                  <a:pt x="3592778" y="2786856"/>
                </a:lnTo>
                <a:lnTo>
                  <a:pt x="3507053" y="2830777"/>
                </a:lnTo>
                <a:lnTo>
                  <a:pt x="3429794" y="2885546"/>
                </a:lnTo>
                <a:lnTo>
                  <a:pt x="3361003" y="2950104"/>
                </a:lnTo>
                <a:lnTo>
                  <a:pt x="3298826" y="3023659"/>
                </a:lnTo>
                <a:lnTo>
                  <a:pt x="3242469" y="3104621"/>
                </a:lnTo>
                <a:lnTo>
                  <a:pt x="3190876" y="3191934"/>
                </a:lnTo>
                <a:lnTo>
                  <a:pt x="3141928" y="3284802"/>
                </a:lnTo>
                <a:lnTo>
                  <a:pt x="3095626" y="3381640"/>
                </a:lnTo>
                <a:lnTo>
                  <a:pt x="3050117" y="3481917"/>
                </a:lnTo>
                <a:lnTo>
                  <a:pt x="3004344" y="3584311"/>
                </a:lnTo>
                <a:lnTo>
                  <a:pt x="2957513" y="3687498"/>
                </a:lnTo>
                <a:lnTo>
                  <a:pt x="2907771" y="3790421"/>
                </a:lnTo>
                <a:lnTo>
                  <a:pt x="2854326" y="3891757"/>
                </a:lnTo>
                <a:lnTo>
                  <a:pt x="2796382" y="3990975"/>
                </a:lnTo>
                <a:lnTo>
                  <a:pt x="2731823" y="4086754"/>
                </a:lnTo>
                <a:lnTo>
                  <a:pt x="2660386" y="4177771"/>
                </a:lnTo>
                <a:lnTo>
                  <a:pt x="2580482" y="4262702"/>
                </a:lnTo>
                <a:lnTo>
                  <a:pt x="2491053" y="4341019"/>
                </a:lnTo>
                <a:lnTo>
                  <a:pt x="2390775" y="4411398"/>
                </a:lnTo>
                <a:lnTo>
                  <a:pt x="2278328" y="4472517"/>
                </a:lnTo>
                <a:lnTo>
                  <a:pt x="2152650" y="4523317"/>
                </a:lnTo>
                <a:lnTo>
                  <a:pt x="2013480" y="4563005"/>
                </a:lnTo>
                <a:lnTo>
                  <a:pt x="1857905" y="4590257"/>
                </a:lnTo>
                <a:lnTo>
                  <a:pt x="1686455" y="4603750"/>
                </a:lnTo>
                <a:lnTo>
                  <a:pt x="1585648" y="4585759"/>
                </a:lnTo>
                <a:lnTo>
                  <a:pt x="1487752" y="4562211"/>
                </a:lnTo>
                <a:lnTo>
                  <a:pt x="1392502" y="4533371"/>
                </a:lnTo>
                <a:lnTo>
                  <a:pt x="1299898" y="4499505"/>
                </a:lnTo>
                <a:lnTo>
                  <a:pt x="1210204" y="4460875"/>
                </a:lnTo>
                <a:lnTo>
                  <a:pt x="1123156" y="4417484"/>
                </a:lnTo>
                <a:lnTo>
                  <a:pt x="1039284" y="4369330"/>
                </a:lnTo>
                <a:lnTo>
                  <a:pt x="957792" y="4317207"/>
                </a:lnTo>
                <a:lnTo>
                  <a:pt x="879475" y="4261115"/>
                </a:lnTo>
                <a:lnTo>
                  <a:pt x="804334" y="4200790"/>
                </a:lnTo>
                <a:lnTo>
                  <a:pt x="732102" y="4137025"/>
                </a:lnTo>
                <a:lnTo>
                  <a:pt x="663046" y="4069557"/>
                </a:lnTo>
                <a:lnTo>
                  <a:pt x="596900" y="3998913"/>
                </a:lnTo>
                <a:lnTo>
                  <a:pt x="534194" y="3925094"/>
                </a:lnTo>
                <a:lnTo>
                  <a:pt x="474663" y="3848365"/>
                </a:lnTo>
                <a:lnTo>
                  <a:pt x="418306" y="3768990"/>
                </a:lnTo>
                <a:lnTo>
                  <a:pt x="365390" y="3687234"/>
                </a:lnTo>
                <a:lnTo>
                  <a:pt x="315913" y="3602832"/>
                </a:lnTo>
                <a:lnTo>
                  <a:pt x="269611" y="3516577"/>
                </a:lnTo>
                <a:lnTo>
                  <a:pt x="227013" y="3428471"/>
                </a:lnTo>
                <a:lnTo>
                  <a:pt x="187854" y="3338513"/>
                </a:lnTo>
                <a:lnTo>
                  <a:pt x="152136" y="3246702"/>
                </a:lnTo>
                <a:lnTo>
                  <a:pt x="120121" y="3153834"/>
                </a:lnTo>
                <a:lnTo>
                  <a:pt x="91810" y="3059642"/>
                </a:lnTo>
                <a:lnTo>
                  <a:pt x="67204" y="2964921"/>
                </a:lnTo>
                <a:lnTo>
                  <a:pt x="46302" y="2869142"/>
                </a:lnTo>
                <a:lnTo>
                  <a:pt x="29104" y="2772834"/>
                </a:lnTo>
                <a:lnTo>
                  <a:pt x="16140" y="2676261"/>
                </a:lnTo>
                <a:lnTo>
                  <a:pt x="6879" y="2579423"/>
                </a:lnTo>
                <a:lnTo>
                  <a:pt x="1588" y="2482850"/>
                </a:lnTo>
                <a:lnTo>
                  <a:pt x="0" y="2386277"/>
                </a:lnTo>
                <a:lnTo>
                  <a:pt x="2646" y="2290234"/>
                </a:lnTo>
                <a:lnTo>
                  <a:pt x="11642" y="2166673"/>
                </a:lnTo>
                <a:lnTo>
                  <a:pt x="26988" y="2044965"/>
                </a:lnTo>
                <a:lnTo>
                  <a:pt x="48154" y="1925638"/>
                </a:lnTo>
                <a:lnTo>
                  <a:pt x="75406" y="1808163"/>
                </a:lnTo>
                <a:lnTo>
                  <a:pt x="107685" y="1693333"/>
                </a:lnTo>
                <a:lnTo>
                  <a:pt x="145785" y="1580621"/>
                </a:lnTo>
                <a:lnTo>
                  <a:pt x="189177" y="1470819"/>
                </a:lnTo>
                <a:lnTo>
                  <a:pt x="237331" y="1363663"/>
                </a:lnTo>
                <a:lnTo>
                  <a:pt x="290777" y="1259417"/>
                </a:lnTo>
                <a:lnTo>
                  <a:pt x="348985" y="1158611"/>
                </a:lnTo>
                <a:lnTo>
                  <a:pt x="411956" y="1060450"/>
                </a:lnTo>
                <a:lnTo>
                  <a:pt x="479161" y="965994"/>
                </a:lnTo>
                <a:lnTo>
                  <a:pt x="550863" y="874977"/>
                </a:lnTo>
                <a:lnTo>
                  <a:pt x="626534" y="787400"/>
                </a:lnTo>
                <a:lnTo>
                  <a:pt x="706702" y="704056"/>
                </a:lnTo>
                <a:lnTo>
                  <a:pt x="790575" y="624417"/>
                </a:lnTo>
                <a:lnTo>
                  <a:pt x="877888" y="548746"/>
                </a:lnTo>
                <a:lnTo>
                  <a:pt x="968640" y="477573"/>
                </a:lnTo>
                <a:lnTo>
                  <a:pt x="1063361" y="410369"/>
                </a:lnTo>
                <a:lnTo>
                  <a:pt x="1160727" y="348192"/>
                </a:lnTo>
                <a:lnTo>
                  <a:pt x="1261534" y="290512"/>
                </a:lnTo>
                <a:lnTo>
                  <a:pt x="1364986" y="237331"/>
                </a:lnTo>
                <a:lnTo>
                  <a:pt x="1471348" y="189177"/>
                </a:lnTo>
                <a:lnTo>
                  <a:pt x="1580357" y="146315"/>
                </a:lnTo>
                <a:lnTo>
                  <a:pt x="1691746" y="108744"/>
                </a:lnTo>
                <a:lnTo>
                  <a:pt x="1805253" y="76200"/>
                </a:lnTo>
                <a:lnTo>
                  <a:pt x="1921140" y="49477"/>
                </a:lnTo>
                <a:lnTo>
                  <a:pt x="2038880" y="28310"/>
                </a:lnTo>
                <a:lnTo>
                  <a:pt x="2158471" y="12700"/>
                </a:lnTo>
                <a:lnTo>
                  <a:pt x="2279650" y="3440"/>
                </a:ln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689447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11">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578619" y="1428750"/>
            <a:ext cx="4572000" cy="3726142"/>
          </a:xfrm>
          <a:custGeom>
            <a:avLst/>
            <a:gdLst/>
            <a:ahLst/>
            <a:cxnLst/>
            <a:rect l="l" t="t" r="r" b="b"/>
            <a:pathLst>
              <a:path w="4572000" h="3726142">
                <a:moveTo>
                  <a:pt x="0" y="0"/>
                </a:moveTo>
                <a:lnTo>
                  <a:pt x="4572000" y="0"/>
                </a:lnTo>
                <a:lnTo>
                  <a:pt x="4572000" y="3726142"/>
                </a:lnTo>
                <a:lnTo>
                  <a:pt x="0" y="3726142"/>
                </a:ln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611715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12">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6823695" y="1704814"/>
            <a:ext cx="1717084" cy="1717084"/>
          </a:xfrm>
          <a:custGeom>
            <a:avLst/>
            <a:gdLst/>
            <a:ahLst/>
            <a:cxnLst/>
            <a:rect l="l" t="t" r="r" b="b"/>
            <a:pathLst>
              <a:path w="1717084" h="1717084">
                <a:moveTo>
                  <a:pt x="858542" y="0"/>
                </a:moveTo>
                <a:cubicBezTo>
                  <a:pt x="1332702" y="0"/>
                  <a:pt x="1717084" y="384382"/>
                  <a:pt x="1717084" y="858542"/>
                </a:cubicBezTo>
                <a:cubicBezTo>
                  <a:pt x="1717084" y="1332702"/>
                  <a:pt x="1332702" y="1717084"/>
                  <a:pt x="858542" y="1717084"/>
                </a:cubicBezTo>
                <a:cubicBezTo>
                  <a:pt x="384382" y="1717084"/>
                  <a:pt x="0" y="1332702"/>
                  <a:pt x="0" y="858542"/>
                </a:cubicBezTo>
                <a:cubicBezTo>
                  <a:pt x="0" y="384382"/>
                  <a:pt x="384382" y="0"/>
                  <a:pt x="858542" y="0"/>
                </a:cubicBezTo>
                <a:close/>
              </a:path>
            </a:pathLst>
          </a:custGeom>
        </p:spPr>
        <p:txBody>
          <a:bodyPr/>
          <a:lstStyle>
            <a:lvl1pPr>
              <a:defRPr sz="1600"/>
            </a:lvl1pPr>
          </a:lstStyle>
          <a:p>
            <a:r>
              <a:rPr lang="en-US"/>
              <a:t>Click icon to add picture</a:t>
            </a:r>
          </a:p>
        </p:txBody>
      </p:sp>
      <p:sp>
        <p:nvSpPr>
          <p:cNvPr id="12" name="Picture Placeholder 11"/>
          <p:cNvSpPr>
            <a:spLocks noGrp="1"/>
          </p:cNvSpPr>
          <p:nvPr>
            <p:ph type="pic" sz="quarter" idx="12"/>
          </p:nvPr>
        </p:nvSpPr>
        <p:spPr>
          <a:xfrm>
            <a:off x="4750204" y="1704814"/>
            <a:ext cx="1717084" cy="1717084"/>
          </a:xfrm>
          <a:custGeom>
            <a:avLst/>
            <a:gdLst/>
            <a:ahLst/>
            <a:cxnLst/>
            <a:rect l="l" t="t" r="r" b="b"/>
            <a:pathLst>
              <a:path w="1717084" h="1717084">
                <a:moveTo>
                  <a:pt x="858542" y="0"/>
                </a:moveTo>
                <a:cubicBezTo>
                  <a:pt x="1332702" y="0"/>
                  <a:pt x="1717084" y="384382"/>
                  <a:pt x="1717084" y="858542"/>
                </a:cubicBezTo>
                <a:cubicBezTo>
                  <a:pt x="1717084" y="1332702"/>
                  <a:pt x="1332702" y="1717084"/>
                  <a:pt x="858542" y="1717084"/>
                </a:cubicBezTo>
                <a:cubicBezTo>
                  <a:pt x="384382" y="1717084"/>
                  <a:pt x="0" y="1332702"/>
                  <a:pt x="0" y="858542"/>
                </a:cubicBezTo>
                <a:cubicBezTo>
                  <a:pt x="0" y="384382"/>
                  <a:pt x="384382" y="0"/>
                  <a:pt x="858542" y="0"/>
                </a:cubicBezTo>
                <a:close/>
              </a:path>
            </a:pathLst>
          </a:custGeom>
        </p:spPr>
        <p:txBody>
          <a:bodyPr/>
          <a:lstStyle>
            <a:lvl1pPr>
              <a:defRPr sz="1600"/>
            </a:lvl1pPr>
          </a:lstStyle>
          <a:p>
            <a:r>
              <a:rPr lang="en-US"/>
              <a:t>Click icon to add picture</a:t>
            </a:r>
          </a:p>
        </p:txBody>
      </p:sp>
      <p:sp>
        <p:nvSpPr>
          <p:cNvPr id="10" name="Picture Placeholder 9"/>
          <p:cNvSpPr>
            <a:spLocks noGrp="1"/>
          </p:cNvSpPr>
          <p:nvPr>
            <p:ph type="pic" sz="quarter" idx="11"/>
          </p:nvPr>
        </p:nvSpPr>
        <p:spPr>
          <a:xfrm>
            <a:off x="2676713" y="1704814"/>
            <a:ext cx="1717084" cy="1717084"/>
          </a:xfrm>
          <a:custGeom>
            <a:avLst/>
            <a:gdLst/>
            <a:ahLst/>
            <a:cxnLst/>
            <a:rect l="l" t="t" r="r" b="b"/>
            <a:pathLst>
              <a:path w="1717084" h="1717084">
                <a:moveTo>
                  <a:pt x="858542" y="0"/>
                </a:moveTo>
                <a:cubicBezTo>
                  <a:pt x="1332702" y="0"/>
                  <a:pt x="1717084" y="384382"/>
                  <a:pt x="1717084" y="858542"/>
                </a:cubicBezTo>
                <a:cubicBezTo>
                  <a:pt x="1717084" y="1332702"/>
                  <a:pt x="1332702" y="1717084"/>
                  <a:pt x="858542" y="1717084"/>
                </a:cubicBezTo>
                <a:cubicBezTo>
                  <a:pt x="384382" y="1717084"/>
                  <a:pt x="0" y="1332702"/>
                  <a:pt x="0" y="858542"/>
                </a:cubicBezTo>
                <a:cubicBezTo>
                  <a:pt x="0" y="384382"/>
                  <a:pt x="384382" y="0"/>
                  <a:pt x="858542" y="0"/>
                </a:cubicBezTo>
                <a:close/>
              </a:path>
            </a:pathLst>
          </a:custGeom>
        </p:spPr>
        <p:txBody>
          <a:bodyPr/>
          <a:lstStyle>
            <a:lvl1pPr>
              <a:defRPr sz="1600"/>
            </a:lvl1pPr>
          </a:lstStyle>
          <a:p>
            <a:r>
              <a:rPr lang="en-US"/>
              <a:t>Click icon to add picture</a:t>
            </a:r>
          </a:p>
        </p:txBody>
      </p:sp>
      <p:sp>
        <p:nvSpPr>
          <p:cNvPr id="8" name="Picture Placeholder 7"/>
          <p:cNvSpPr>
            <a:spLocks noGrp="1"/>
          </p:cNvSpPr>
          <p:nvPr>
            <p:ph type="pic" sz="quarter" idx="10"/>
          </p:nvPr>
        </p:nvSpPr>
        <p:spPr>
          <a:xfrm>
            <a:off x="603222" y="1704814"/>
            <a:ext cx="1717084" cy="1717084"/>
          </a:xfrm>
          <a:custGeom>
            <a:avLst/>
            <a:gdLst/>
            <a:ahLst/>
            <a:cxnLst/>
            <a:rect l="l" t="t" r="r" b="b"/>
            <a:pathLst>
              <a:path w="1717084" h="1717084">
                <a:moveTo>
                  <a:pt x="858542" y="0"/>
                </a:moveTo>
                <a:cubicBezTo>
                  <a:pt x="1332702" y="0"/>
                  <a:pt x="1717084" y="384382"/>
                  <a:pt x="1717084" y="858542"/>
                </a:cubicBezTo>
                <a:cubicBezTo>
                  <a:pt x="1717084" y="1332702"/>
                  <a:pt x="1332702" y="1717084"/>
                  <a:pt x="858542" y="1717084"/>
                </a:cubicBezTo>
                <a:cubicBezTo>
                  <a:pt x="384382" y="1717084"/>
                  <a:pt x="0" y="1332702"/>
                  <a:pt x="0" y="858542"/>
                </a:cubicBezTo>
                <a:cubicBezTo>
                  <a:pt x="0" y="384382"/>
                  <a:pt x="384382" y="0"/>
                  <a:pt x="858542" y="0"/>
                </a:cubicBez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123413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4" name="Picture Placeholder 13"/>
          <p:cNvSpPr>
            <a:spLocks noGrp="1"/>
          </p:cNvSpPr>
          <p:nvPr>
            <p:ph type="pic" sz="quarter" idx="13"/>
          </p:nvPr>
        </p:nvSpPr>
        <p:spPr>
          <a:xfrm>
            <a:off x="6732884" y="1733550"/>
            <a:ext cx="1447800" cy="1676400"/>
          </a:xfrm>
          <a:custGeom>
            <a:avLst/>
            <a:gdLst/>
            <a:ahLst/>
            <a:cxnLst/>
            <a:rect l="l" t="t" r="r" b="b"/>
            <a:pathLst>
              <a:path w="1447800" h="1676400">
                <a:moveTo>
                  <a:pt x="0" y="0"/>
                </a:moveTo>
                <a:lnTo>
                  <a:pt x="1447800" y="0"/>
                </a:lnTo>
                <a:lnTo>
                  <a:pt x="1447800" y="1676400"/>
                </a:lnTo>
                <a:lnTo>
                  <a:pt x="0" y="1676400"/>
                </a:lnTo>
                <a:close/>
              </a:path>
            </a:pathLst>
          </a:custGeom>
        </p:spPr>
        <p:txBody>
          <a:bodyPr/>
          <a:lstStyle>
            <a:lvl1pPr>
              <a:defRPr sz="1600"/>
            </a:lvl1pPr>
          </a:lstStyle>
          <a:p>
            <a:r>
              <a:rPr lang="en-US"/>
              <a:t>Click icon to add picture</a:t>
            </a:r>
          </a:p>
        </p:txBody>
      </p:sp>
      <p:sp>
        <p:nvSpPr>
          <p:cNvPr id="12" name="Picture Placeholder 11"/>
          <p:cNvSpPr>
            <a:spLocks noGrp="1"/>
          </p:cNvSpPr>
          <p:nvPr>
            <p:ph type="pic" sz="quarter" idx="12"/>
          </p:nvPr>
        </p:nvSpPr>
        <p:spPr>
          <a:xfrm>
            <a:off x="4809694" y="1733550"/>
            <a:ext cx="1447800" cy="1676400"/>
          </a:xfrm>
          <a:custGeom>
            <a:avLst/>
            <a:gdLst/>
            <a:ahLst/>
            <a:cxnLst/>
            <a:rect l="l" t="t" r="r" b="b"/>
            <a:pathLst>
              <a:path w="1447800" h="1676400">
                <a:moveTo>
                  <a:pt x="0" y="0"/>
                </a:moveTo>
                <a:lnTo>
                  <a:pt x="1447800" y="0"/>
                </a:lnTo>
                <a:lnTo>
                  <a:pt x="1447800" y="1676400"/>
                </a:lnTo>
                <a:lnTo>
                  <a:pt x="0" y="1676400"/>
                </a:lnTo>
                <a:close/>
              </a:path>
            </a:pathLst>
          </a:custGeom>
        </p:spPr>
        <p:txBody>
          <a:bodyPr/>
          <a:lstStyle>
            <a:lvl1pPr>
              <a:defRPr sz="1600"/>
            </a:lvl1pPr>
          </a:lstStyle>
          <a:p>
            <a:r>
              <a:rPr lang="en-US"/>
              <a:t>Click icon to add picture</a:t>
            </a:r>
          </a:p>
        </p:txBody>
      </p:sp>
      <p:sp>
        <p:nvSpPr>
          <p:cNvPr id="10" name="Picture Placeholder 9"/>
          <p:cNvSpPr>
            <a:spLocks noGrp="1"/>
          </p:cNvSpPr>
          <p:nvPr>
            <p:ph type="pic" sz="quarter" idx="11"/>
          </p:nvPr>
        </p:nvSpPr>
        <p:spPr>
          <a:xfrm>
            <a:off x="2886505" y="1733550"/>
            <a:ext cx="1447800" cy="1676400"/>
          </a:xfrm>
          <a:custGeom>
            <a:avLst/>
            <a:gdLst/>
            <a:ahLst/>
            <a:cxnLst/>
            <a:rect l="l" t="t" r="r" b="b"/>
            <a:pathLst>
              <a:path w="1447800" h="1676400">
                <a:moveTo>
                  <a:pt x="0" y="0"/>
                </a:moveTo>
                <a:lnTo>
                  <a:pt x="1447800" y="0"/>
                </a:lnTo>
                <a:lnTo>
                  <a:pt x="1447800" y="1676400"/>
                </a:lnTo>
                <a:lnTo>
                  <a:pt x="0" y="1676400"/>
                </a:lnTo>
                <a:close/>
              </a:path>
            </a:pathLst>
          </a:custGeom>
        </p:spPr>
        <p:txBody>
          <a:bodyPr/>
          <a:lstStyle>
            <a:lvl1pPr>
              <a:defRPr sz="1600"/>
            </a:lvl1pPr>
          </a:lstStyle>
          <a:p>
            <a:r>
              <a:rPr lang="en-US"/>
              <a:t>Click icon to add picture</a:t>
            </a:r>
          </a:p>
        </p:txBody>
      </p:sp>
      <p:sp>
        <p:nvSpPr>
          <p:cNvPr id="8" name="Picture Placeholder 7"/>
          <p:cNvSpPr>
            <a:spLocks noGrp="1"/>
          </p:cNvSpPr>
          <p:nvPr>
            <p:ph type="pic" sz="quarter" idx="10"/>
          </p:nvPr>
        </p:nvSpPr>
        <p:spPr>
          <a:xfrm>
            <a:off x="963316" y="1733550"/>
            <a:ext cx="1447800" cy="1676400"/>
          </a:xfrm>
          <a:custGeom>
            <a:avLst/>
            <a:gdLst/>
            <a:ahLst/>
            <a:cxnLst/>
            <a:rect l="l" t="t" r="r" b="b"/>
            <a:pathLst>
              <a:path w="1447800" h="1676400">
                <a:moveTo>
                  <a:pt x="0" y="0"/>
                </a:moveTo>
                <a:lnTo>
                  <a:pt x="1447800" y="0"/>
                </a:lnTo>
                <a:lnTo>
                  <a:pt x="1447800" y="1676400"/>
                </a:lnTo>
                <a:lnTo>
                  <a:pt x="0" y="1676400"/>
                </a:ln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2804226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1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004807" y="1747757"/>
            <a:ext cx="2714786" cy="2714786"/>
          </a:xfrm>
          <a:custGeom>
            <a:avLst/>
            <a:gdLst/>
            <a:ahLst/>
            <a:cxnLst/>
            <a:rect l="l" t="t" r="r" b="b"/>
            <a:pathLst>
              <a:path w="2714786" h="2714786">
                <a:moveTo>
                  <a:pt x="1357393" y="0"/>
                </a:moveTo>
                <a:cubicBezTo>
                  <a:pt x="2107060" y="0"/>
                  <a:pt x="2714786" y="607726"/>
                  <a:pt x="2714786" y="1357393"/>
                </a:cubicBezTo>
                <a:cubicBezTo>
                  <a:pt x="2714786" y="2107060"/>
                  <a:pt x="2107060" y="2714786"/>
                  <a:pt x="1357393" y="2714786"/>
                </a:cubicBezTo>
                <a:cubicBezTo>
                  <a:pt x="607726" y="2714786"/>
                  <a:pt x="0" y="2107060"/>
                  <a:pt x="0" y="1357393"/>
                </a:cubicBezTo>
                <a:cubicBezTo>
                  <a:pt x="0" y="607726"/>
                  <a:pt x="607726" y="0"/>
                  <a:pt x="1357393" y="0"/>
                </a:cubicBez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4165648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7"/>
          <p:cNvSpPr>
            <a:spLocks noGrp="1"/>
          </p:cNvSpPr>
          <p:nvPr>
            <p:ph type="pic" sz="quarter" idx="10"/>
          </p:nvPr>
        </p:nvSpPr>
        <p:spPr>
          <a:xfrm>
            <a:off x="0" y="0"/>
            <a:ext cx="9144000" cy="5143500"/>
          </a:xfrm>
          <a:prstGeom prst="rect">
            <a:avLst/>
          </a:prstGeom>
        </p:spPr>
        <p:txBody>
          <a:bodyPr/>
          <a:lstStyle>
            <a:lvl1pPr>
              <a:defRPr sz="1800"/>
            </a:lvl1pPr>
          </a:lstStyle>
          <a:p>
            <a:r>
              <a:rPr lang="en-US"/>
              <a:t>Click icon to add picture</a:t>
            </a:r>
            <a:endParaRPr lang="en-US" dirty="0"/>
          </a:p>
        </p:txBody>
      </p:sp>
    </p:spTree>
    <p:extLst>
      <p:ext uri="{BB962C8B-B14F-4D97-AF65-F5344CB8AC3E}">
        <p14:creationId xmlns:p14="http://schemas.microsoft.com/office/powerpoint/2010/main" val="1726558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rot="19047124">
            <a:off x="1977341" y="1442580"/>
            <a:ext cx="1917542" cy="3170678"/>
          </a:xfrm>
          <a:custGeom>
            <a:avLst/>
            <a:gdLst/>
            <a:ahLst/>
            <a:cxnLst/>
            <a:rect l="l" t="t" r="r" b="b"/>
            <a:pathLst>
              <a:path w="1917542" h="3170678">
                <a:moveTo>
                  <a:pt x="1346977" y="110911"/>
                </a:moveTo>
                <a:cubicBezTo>
                  <a:pt x="1394202" y="146406"/>
                  <a:pt x="1429009" y="201748"/>
                  <a:pt x="1441232" y="288462"/>
                </a:cubicBezTo>
                <a:lnTo>
                  <a:pt x="1917542" y="2905398"/>
                </a:lnTo>
                <a:cubicBezTo>
                  <a:pt x="1912799" y="3048294"/>
                  <a:pt x="1868528" y="3142416"/>
                  <a:pt x="1618715" y="3121223"/>
                </a:cubicBezTo>
                <a:cubicBezTo>
                  <a:pt x="1399295" y="3153784"/>
                  <a:pt x="817136" y="3157025"/>
                  <a:pt x="595023" y="3170678"/>
                </a:cubicBezTo>
                <a:cubicBezTo>
                  <a:pt x="493101" y="3127896"/>
                  <a:pt x="449386" y="3106217"/>
                  <a:pt x="377993" y="2910448"/>
                </a:cubicBezTo>
                <a:lnTo>
                  <a:pt x="8203" y="170413"/>
                </a:lnTo>
                <a:cubicBezTo>
                  <a:pt x="-39160" y="27009"/>
                  <a:pt x="132382" y="-2740"/>
                  <a:pt x="170497" y="191"/>
                </a:cubicBezTo>
                <a:cubicBezTo>
                  <a:pt x="447721" y="10789"/>
                  <a:pt x="668776" y="21550"/>
                  <a:pt x="1054433" y="45482"/>
                </a:cubicBezTo>
                <a:cubicBezTo>
                  <a:pt x="1155066" y="47727"/>
                  <a:pt x="1268269" y="51753"/>
                  <a:pt x="1346977" y="110911"/>
                </a:cubicBez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430162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2">
    <p:spTree>
      <p:nvGrpSpPr>
        <p:cNvPr id="1" name=""/>
        <p:cNvGrpSpPr/>
        <p:nvPr/>
      </p:nvGrpSpPr>
      <p:grpSpPr>
        <a:xfrm>
          <a:off x="0" y="0"/>
          <a:ext cx="0" cy="0"/>
          <a:chOff x="0" y="0"/>
          <a:chExt cx="0" cy="0"/>
        </a:xfrm>
      </p:grpSpPr>
      <p:pic>
        <p:nvPicPr>
          <p:cNvPr id="2" name="Picture 1" descr="App-Screens-presentation-Mockup-vol-07.png"/>
          <p:cNvPicPr>
            <a:picLocks noChangeAspect="1"/>
          </p:cNvPicPr>
          <p:nvPr userDrawn="1"/>
        </p:nvPicPr>
        <p:blipFill>
          <a:blip r:embed="rId2" cstate="print"/>
          <a:stretch>
            <a:fillRect/>
          </a:stretch>
        </p:blipFill>
        <p:spPr>
          <a:xfrm>
            <a:off x="4343400" y="774959"/>
            <a:ext cx="4975762" cy="4225757"/>
          </a:xfrm>
          <a:prstGeom prst="rect">
            <a:avLst/>
          </a:prstGeom>
        </p:spPr>
      </p:pic>
      <p:sp>
        <p:nvSpPr>
          <p:cNvPr id="7" name="Rectangle 4"/>
          <p:cNvSpPr/>
          <p:nvPr userDrawn="1"/>
        </p:nvSpPr>
        <p:spPr>
          <a:xfrm rot="1439430">
            <a:off x="5828300" y="1424083"/>
            <a:ext cx="1169296" cy="2740817"/>
          </a:xfrm>
          <a:custGeom>
            <a:avLst/>
            <a:gdLst>
              <a:gd name="connsiteX0" fmla="*/ 0 w 914400"/>
              <a:gd name="connsiteY0" fmla="*/ 0 h 2667000"/>
              <a:gd name="connsiteX1" fmla="*/ 914400 w 914400"/>
              <a:gd name="connsiteY1" fmla="*/ 0 h 2667000"/>
              <a:gd name="connsiteX2" fmla="*/ 914400 w 914400"/>
              <a:gd name="connsiteY2" fmla="*/ 2667000 h 2667000"/>
              <a:gd name="connsiteX3" fmla="*/ 0 w 914400"/>
              <a:gd name="connsiteY3" fmla="*/ 2667000 h 2667000"/>
              <a:gd name="connsiteX4" fmla="*/ 0 w 914400"/>
              <a:gd name="connsiteY4" fmla="*/ 0 h 2667000"/>
              <a:gd name="connsiteX0" fmla="*/ 62729 w 977129"/>
              <a:gd name="connsiteY0" fmla="*/ 0 h 2667000"/>
              <a:gd name="connsiteX1" fmla="*/ 977129 w 977129"/>
              <a:gd name="connsiteY1" fmla="*/ 0 h 2667000"/>
              <a:gd name="connsiteX2" fmla="*/ 977129 w 977129"/>
              <a:gd name="connsiteY2" fmla="*/ 2667000 h 2667000"/>
              <a:gd name="connsiteX3" fmla="*/ 0 w 977129"/>
              <a:gd name="connsiteY3" fmla="*/ 2544787 h 2667000"/>
              <a:gd name="connsiteX4" fmla="*/ 62729 w 977129"/>
              <a:gd name="connsiteY4" fmla="*/ 0 h 2667000"/>
              <a:gd name="connsiteX0" fmla="*/ 62729 w 1142643"/>
              <a:gd name="connsiteY0" fmla="*/ 0 h 2551639"/>
              <a:gd name="connsiteX1" fmla="*/ 977129 w 1142643"/>
              <a:gd name="connsiteY1" fmla="*/ 0 h 2551639"/>
              <a:gd name="connsiteX2" fmla="*/ 1142643 w 1142643"/>
              <a:gd name="connsiteY2" fmla="*/ 2551639 h 2551639"/>
              <a:gd name="connsiteX3" fmla="*/ 0 w 1142643"/>
              <a:gd name="connsiteY3" fmla="*/ 2544787 h 2551639"/>
              <a:gd name="connsiteX4" fmla="*/ 62729 w 1142643"/>
              <a:gd name="connsiteY4" fmla="*/ 0 h 2551639"/>
              <a:gd name="connsiteX0" fmla="*/ 50336 w 1130250"/>
              <a:gd name="connsiteY0" fmla="*/ 0 h 2572634"/>
              <a:gd name="connsiteX1" fmla="*/ 964736 w 1130250"/>
              <a:gd name="connsiteY1" fmla="*/ 0 h 2572634"/>
              <a:gd name="connsiteX2" fmla="*/ 1130250 w 1130250"/>
              <a:gd name="connsiteY2" fmla="*/ 2551639 h 2572634"/>
              <a:gd name="connsiteX3" fmla="*/ 0 w 1130250"/>
              <a:gd name="connsiteY3" fmla="*/ 2572634 h 2572634"/>
              <a:gd name="connsiteX4" fmla="*/ 50336 w 1130250"/>
              <a:gd name="connsiteY4" fmla="*/ 0 h 2572634"/>
              <a:gd name="connsiteX0" fmla="*/ 50336 w 1155765"/>
              <a:gd name="connsiteY0" fmla="*/ 151737 h 2724371"/>
              <a:gd name="connsiteX1" fmla="*/ 1155765 w 1155765"/>
              <a:gd name="connsiteY1" fmla="*/ 0 h 2724371"/>
              <a:gd name="connsiteX2" fmla="*/ 1130250 w 1155765"/>
              <a:gd name="connsiteY2" fmla="*/ 2703376 h 2724371"/>
              <a:gd name="connsiteX3" fmla="*/ 0 w 1155765"/>
              <a:gd name="connsiteY3" fmla="*/ 2724371 h 2724371"/>
              <a:gd name="connsiteX4" fmla="*/ 50336 w 1155765"/>
              <a:gd name="connsiteY4" fmla="*/ 151737 h 2724371"/>
              <a:gd name="connsiteX0" fmla="*/ 68233 w 1155765"/>
              <a:gd name="connsiteY0" fmla="*/ 360626 h 2724371"/>
              <a:gd name="connsiteX1" fmla="*/ 1155765 w 1155765"/>
              <a:gd name="connsiteY1" fmla="*/ 0 h 2724371"/>
              <a:gd name="connsiteX2" fmla="*/ 1130250 w 1155765"/>
              <a:gd name="connsiteY2" fmla="*/ 2703376 h 2724371"/>
              <a:gd name="connsiteX3" fmla="*/ 0 w 1155765"/>
              <a:gd name="connsiteY3" fmla="*/ 2724371 h 2724371"/>
              <a:gd name="connsiteX4" fmla="*/ 68233 w 1155765"/>
              <a:gd name="connsiteY4" fmla="*/ 360626 h 2724371"/>
              <a:gd name="connsiteX0" fmla="*/ 18626 w 1155765"/>
              <a:gd name="connsiteY0" fmla="*/ 174191 h 2724371"/>
              <a:gd name="connsiteX1" fmla="*/ 1155765 w 1155765"/>
              <a:gd name="connsiteY1" fmla="*/ 0 h 2724371"/>
              <a:gd name="connsiteX2" fmla="*/ 1130250 w 1155765"/>
              <a:gd name="connsiteY2" fmla="*/ 2703376 h 2724371"/>
              <a:gd name="connsiteX3" fmla="*/ 0 w 1155765"/>
              <a:gd name="connsiteY3" fmla="*/ 2724371 h 2724371"/>
              <a:gd name="connsiteX4" fmla="*/ 18626 w 1155765"/>
              <a:gd name="connsiteY4" fmla="*/ 174191 h 2724371"/>
              <a:gd name="connsiteX0" fmla="*/ 18626 w 1163009"/>
              <a:gd name="connsiteY0" fmla="*/ 193053 h 2743233"/>
              <a:gd name="connsiteX1" fmla="*/ 1163009 w 1163009"/>
              <a:gd name="connsiteY1" fmla="*/ 0 h 2743233"/>
              <a:gd name="connsiteX2" fmla="*/ 1130250 w 1163009"/>
              <a:gd name="connsiteY2" fmla="*/ 2722238 h 2743233"/>
              <a:gd name="connsiteX3" fmla="*/ 0 w 1163009"/>
              <a:gd name="connsiteY3" fmla="*/ 2743233 h 2743233"/>
              <a:gd name="connsiteX4" fmla="*/ 18626 w 1163009"/>
              <a:gd name="connsiteY4" fmla="*/ 193053 h 2743233"/>
              <a:gd name="connsiteX0" fmla="*/ 0 w 1144383"/>
              <a:gd name="connsiteY0" fmla="*/ 193053 h 2722238"/>
              <a:gd name="connsiteX1" fmla="*/ 1144383 w 1144383"/>
              <a:gd name="connsiteY1" fmla="*/ 0 h 2722238"/>
              <a:gd name="connsiteX2" fmla="*/ 1111624 w 1144383"/>
              <a:gd name="connsiteY2" fmla="*/ 2722238 h 2722238"/>
              <a:gd name="connsiteX3" fmla="*/ 35990 w 1144383"/>
              <a:gd name="connsiteY3" fmla="*/ 2690256 h 2722238"/>
              <a:gd name="connsiteX4" fmla="*/ 0 w 1144383"/>
              <a:gd name="connsiteY4" fmla="*/ 193053 h 2722238"/>
              <a:gd name="connsiteX0" fmla="*/ 24913 w 1169296"/>
              <a:gd name="connsiteY0" fmla="*/ 193053 h 2740817"/>
              <a:gd name="connsiteX1" fmla="*/ 1169296 w 1169296"/>
              <a:gd name="connsiteY1" fmla="*/ 0 h 2740817"/>
              <a:gd name="connsiteX2" fmla="*/ 1136537 w 1169296"/>
              <a:gd name="connsiteY2" fmla="*/ 2722238 h 2740817"/>
              <a:gd name="connsiteX3" fmla="*/ 0 w 1169296"/>
              <a:gd name="connsiteY3" fmla="*/ 2740817 h 2740817"/>
              <a:gd name="connsiteX4" fmla="*/ 24913 w 1169296"/>
              <a:gd name="connsiteY4" fmla="*/ 193053 h 2740817"/>
              <a:gd name="connsiteX0" fmla="*/ 24913 w 1169296"/>
              <a:gd name="connsiteY0" fmla="*/ 193053 h 2740817"/>
              <a:gd name="connsiteX1" fmla="*/ 1169296 w 1169296"/>
              <a:gd name="connsiteY1" fmla="*/ 0 h 2740817"/>
              <a:gd name="connsiteX2" fmla="*/ 1140888 w 1169296"/>
              <a:gd name="connsiteY2" fmla="*/ 2720303 h 2740817"/>
              <a:gd name="connsiteX3" fmla="*/ 0 w 1169296"/>
              <a:gd name="connsiteY3" fmla="*/ 2740817 h 2740817"/>
              <a:gd name="connsiteX4" fmla="*/ 24913 w 1169296"/>
              <a:gd name="connsiteY4" fmla="*/ 193053 h 274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296" h="2740817">
                <a:moveTo>
                  <a:pt x="24913" y="193053"/>
                </a:moveTo>
                <a:lnTo>
                  <a:pt x="1169296" y="0"/>
                </a:lnTo>
                <a:lnTo>
                  <a:pt x="1140888" y="2720303"/>
                </a:lnTo>
                <a:lnTo>
                  <a:pt x="0" y="2740817"/>
                </a:lnTo>
                <a:lnTo>
                  <a:pt x="24913" y="193053"/>
                </a:lnTo>
                <a:close/>
              </a:path>
            </a:pathLst>
          </a:cu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p:cNvSpPr/>
          <p:nvPr userDrawn="1"/>
        </p:nvSpPr>
        <p:spPr>
          <a:xfrm rot="1357192">
            <a:off x="6594933" y="1350415"/>
            <a:ext cx="1314775" cy="2718875"/>
          </a:xfrm>
          <a:custGeom>
            <a:avLst/>
            <a:gdLst>
              <a:gd name="connsiteX0" fmla="*/ 0 w 1066800"/>
              <a:gd name="connsiteY0" fmla="*/ 0 h 2590800"/>
              <a:gd name="connsiteX1" fmla="*/ 1066800 w 1066800"/>
              <a:gd name="connsiteY1" fmla="*/ 0 h 2590800"/>
              <a:gd name="connsiteX2" fmla="*/ 1066800 w 1066800"/>
              <a:gd name="connsiteY2" fmla="*/ 2590800 h 2590800"/>
              <a:gd name="connsiteX3" fmla="*/ 0 w 1066800"/>
              <a:gd name="connsiteY3" fmla="*/ 2590800 h 2590800"/>
              <a:gd name="connsiteX4" fmla="*/ 0 w 1066800"/>
              <a:gd name="connsiteY4" fmla="*/ 0 h 2590800"/>
              <a:gd name="connsiteX0" fmla="*/ 0 w 1136650"/>
              <a:gd name="connsiteY0" fmla="*/ 228600 h 2819400"/>
              <a:gd name="connsiteX1" fmla="*/ 1136650 w 1136650"/>
              <a:gd name="connsiteY1" fmla="*/ 0 h 2819400"/>
              <a:gd name="connsiteX2" fmla="*/ 1066800 w 1136650"/>
              <a:gd name="connsiteY2" fmla="*/ 2819400 h 2819400"/>
              <a:gd name="connsiteX3" fmla="*/ 0 w 1136650"/>
              <a:gd name="connsiteY3" fmla="*/ 2819400 h 2819400"/>
              <a:gd name="connsiteX4" fmla="*/ 0 w 1136650"/>
              <a:gd name="connsiteY4" fmla="*/ 228600 h 2819400"/>
              <a:gd name="connsiteX0" fmla="*/ 0 w 1168400"/>
              <a:gd name="connsiteY0" fmla="*/ 234950 h 2819400"/>
              <a:gd name="connsiteX1" fmla="*/ 1168400 w 1168400"/>
              <a:gd name="connsiteY1" fmla="*/ 0 h 2819400"/>
              <a:gd name="connsiteX2" fmla="*/ 1098550 w 1168400"/>
              <a:gd name="connsiteY2" fmla="*/ 2819400 h 2819400"/>
              <a:gd name="connsiteX3" fmla="*/ 31750 w 1168400"/>
              <a:gd name="connsiteY3" fmla="*/ 2819400 h 2819400"/>
              <a:gd name="connsiteX4" fmla="*/ 0 w 1168400"/>
              <a:gd name="connsiteY4" fmla="*/ 234950 h 2819400"/>
              <a:gd name="connsiteX0" fmla="*/ 0 w 1168400"/>
              <a:gd name="connsiteY0" fmla="*/ 234950 h 2819400"/>
              <a:gd name="connsiteX1" fmla="*/ 1168400 w 1168400"/>
              <a:gd name="connsiteY1" fmla="*/ 0 h 2819400"/>
              <a:gd name="connsiteX2" fmla="*/ 1061427 w 1168400"/>
              <a:gd name="connsiteY2" fmla="*/ 2697285 h 2819400"/>
              <a:gd name="connsiteX3" fmla="*/ 31750 w 1168400"/>
              <a:gd name="connsiteY3" fmla="*/ 2819400 h 2819400"/>
              <a:gd name="connsiteX4" fmla="*/ 0 w 1168400"/>
              <a:gd name="connsiteY4" fmla="*/ 234950 h 2819400"/>
              <a:gd name="connsiteX0" fmla="*/ 0 w 1168400"/>
              <a:gd name="connsiteY0" fmla="*/ 234950 h 2712427"/>
              <a:gd name="connsiteX1" fmla="*/ 1168400 w 1168400"/>
              <a:gd name="connsiteY1" fmla="*/ 0 h 2712427"/>
              <a:gd name="connsiteX2" fmla="*/ 1061427 w 1168400"/>
              <a:gd name="connsiteY2" fmla="*/ 2697285 h 2712427"/>
              <a:gd name="connsiteX3" fmla="*/ 7816 w 1168400"/>
              <a:gd name="connsiteY3" fmla="*/ 2712427 h 2712427"/>
              <a:gd name="connsiteX4" fmla="*/ 0 w 1168400"/>
              <a:gd name="connsiteY4" fmla="*/ 234950 h 2712427"/>
              <a:gd name="connsiteX0" fmla="*/ 146375 w 1314775"/>
              <a:gd name="connsiteY0" fmla="*/ 234950 h 2718875"/>
              <a:gd name="connsiteX1" fmla="*/ 1314775 w 1314775"/>
              <a:gd name="connsiteY1" fmla="*/ 0 h 2718875"/>
              <a:gd name="connsiteX2" fmla="*/ 1207802 w 1314775"/>
              <a:gd name="connsiteY2" fmla="*/ 2697285 h 2718875"/>
              <a:gd name="connsiteX3" fmla="*/ 33 w 1314775"/>
              <a:gd name="connsiteY3" fmla="*/ 2718875 h 2718875"/>
              <a:gd name="connsiteX4" fmla="*/ 146375 w 1314775"/>
              <a:gd name="connsiteY4" fmla="*/ 234950 h 2718875"/>
              <a:gd name="connsiteX0" fmla="*/ 151503 w 1314775"/>
              <a:gd name="connsiteY0" fmla="*/ 222494 h 2718875"/>
              <a:gd name="connsiteX1" fmla="*/ 1314775 w 1314775"/>
              <a:gd name="connsiteY1" fmla="*/ 0 h 2718875"/>
              <a:gd name="connsiteX2" fmla="*/ 1207802 w 1314775"/>
              <a:gd name="connsiteY2" fmla="*/ 2697285 h 2718875"/>
              <a:gd name="connsiteX3" fmla="*/ 33 w 1314775"/>
              <a:gd name="connsiteY3" fmla="*/ 2718875 h 2718875"/>
              <a:gd name="connsiteX4" fmla="*/ 151503 w 1314775"/>
              <a:gd name="connsiteY4" fmla="*/ 222494 h 2718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775" h="2718875">
                <a:moveTo>
                  <a:pt x="151503" y="222494"/>
                </a:moveTo>
                <a:lnTo>
                  <a:pt x="1314775" y="0"/>
                </a:lnTo>
                <a:lnTo>
                  <a:pt x="1207802" y="2697285"/>
                </a:lnTo>
                <a:lnTo>
                  <a:pt x="33" y="2718875"/>
                </a:lnTo>
                <a:cubicBezTo>
                  <a:pt x="-2572" y="1893049"/>
                  <a:pt x="154108" y="1048320"/>
                  <a:pt x="151503" y="222494"/>
                </a:cubicBezTo>
                <a:close/>
              </a:path>
            </a:pathLst>
          </a:cu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p:cNvSpPr>
            <a:spLocks noGrp="1"/>
          </p:cNvSpPr>
          <p:nvPr>
            <p:ph type="pic" sz="quarter" idx="11"/>
          </p:nvPr>
        </p:nvSpPr>
        <p:spPr>
          <a:xfrm rot="1401730">
            <a:off x="6611807" y="1341848"/>
            <a:ext cx="1280269" cy="2735680"/>
          </a:xfrm>
          <a:custGeom>
            <a:avLst/>
            <a:gdLst/>
            <a:ahLst/>
            <a:cxnLst/>
            <a:rect l="l" t="t" r="r" b="b"/>
            <a:pathLst>
              <a:path w="1280269" h="2735680">
                <a:moveTo>
                  <a:pt x="119977" y="237546"/>
                </a:moveTo>
                <a:lnTo>
                  <a:pt x="1280269" y="0"/>
                </a:lnTo>
                <a:lnTo>
                  <a:pt x="1208249" y="2698445"/>
                </a:lnTo>
                <a:lnTo>
                  <a:pt x="860" y="2735680"/>
                </a:lnTo>
                <a:cubicBezTo>
                  <a:pt x="-12443" y="1909957"/>
                  <a:pt x="133280" y="1063269"/>
                  <a:pt x="119977" y="237546"/>
                </a:cubicBezTo>
                <a:close/>
              </a:path>
            </a:pathLst>
          </a:custGeom>
        </p:spPr>
        <p:txBody>
          <a:bodyPr/>
          <a:lstStyle>
            <a:lvl1pPr>
              <a:defRPr sz="1600"/>
            </a:lvl1pPr>
          </a:lstStyle>
          <a:p>
            <a:r>
              <a:rPr lang="en-US"/>
              <a:t>Click icon to add picture</a:t>
            </a:r>
            <a:endParaRPr lang="en-US" dirty="0"/>
          </a:p>
        </p:txBody>
      </p:sp>
      <p:sp>
        <p:nvSpPr>
          <p:cNvPr id="4" name="Picture Placeholder 3"/>
          <p:cNvSpPr>
            <a:spLocks noGrp="1"/>
          </p:cNvSpPr>
          <p:nvPr>
            <p:ph type="pic" sz="quarter" idx="10"/>
          </p:nvPr>
        </p:nvSpPr>
        <p:spPr>
          <a:xfrm rot="1375016">
            <a:off x="5802558" y="1435243"/>
            <a:ext cx="1220443" cy="2719294"/>
          </a:xfrm>
          <a:custGeom>
            <a:avLst/>
            <a:gdLst/>
            <a:ahLst/>
            <a:cxnLst/>
            <a:rect l="l" t="t" r="r" b="b"/>
            <a:pathLst>
              <a:path w="1220443" h="2719294">
                <a:moveTo>
                  <a:pt x="72644" y="171578"/>
                </a:moveTo>
                <a:lnTo>
                  <a:pt x="1220443" y="0"/>
                </a:lnTo>
                <a:lnTo>
                  <a:pt x="1141072" y="2719294"/>
                </a:lnTo>
                <a:lnTo>
                  <a:pt x="0" y="2718428"/>
                </a:lnTo>
                <a:close/>
              </a:path>
            </a:pathLst>
          </a:custGeom>
        </p:spPr>
        <p:txBody>
          <a:bodyPr/>
          <a:lstStyle>
            <a:lvl1pPr>
              <a:defRPr sz="1600"/>
            </a:lvl1pPr>
          </a:lstStyle>
          <a:p>
            <a:r>
              <a:rPr lang="en-US"/>
              <a:t>Click icon to add picture</a:t>
            </a:r>
            <a:endParaRPr lang="en-US" dirty="0"/>
          </a:p>
        </p:txBody>
      </p:sp>
    </p:spTree>
    <p:extLst>
      <p:ext uri="{BB962C8B-B14F-4D97-AF65-F5344CB8AC3E}">
        <p14:creationId xmlns:p14="http://schemas.microsoft.com/office/powerpoint/2010/main" val="109837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3">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20140" y="1859280"/>
            <a:ext cx="3246120" cy="2072640"/>
          </a:xfrm>
          <a:custGeom>
            <a:avLst/>
            <a:gdLst/>
            <a:ahLst/>
            <a:cxnLst/>
            <a:rect l="l" t="t" r="r" b="b"/>
            <a:pathLst>
              <a:path w="3246120" h="2072640">
                <a:moveTo>
                  <a:pt x="0" y="0"/>
                </a:moveTo>
                <a:lnTo>
                  <a:pt x="3246120" y="0"/>
                </a:lnTo>
                <a:lnTo>
                  <a:pt x="3246120" y="2072640"/>
                </a:lnTo>
                <a:lnTo>
                  <a:pt x="0" y="2072640"/>
                </a:ln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202586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4">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516981" y="1888867"/>
            <a:ext cx="3998852" cy="2435483"/>
          </a:xfrm>
          <a:custGeom>
            <a:avLst/>
            <a:gdLst/>
            <a:ahLst/>
            <a:cxnLst/>
            <a:rect l="l" t="t" r="r" b="b"/>
            <a:pathLst>
              <a:path w="3998852" h="2435483">
                <a:moveTo>
                  <a:pt x="1068191" y="0"/>
                </a:moveTo>
                <a:lnTo>
                  <a:pt x="1086762" y="649"/>
                </a:lnTo>
                <a:lnTo>
                  <a:pt x="1105173" y="2135"/>
                </a:lnTo>
                <a:lnTo>
                  <a:pt x="1123511" y="4574"/>
                </a:lnTo>
                <a:lnTo>
                  <a:pt x="1141604" y="7730"/>
                </a:lnTo>
                <a:lnTo>
                  <a:pt x="1159622" y="11840"/>
                </a:lnTo>
                <a:lnTo>
                  <a:pt x="1177481" y="16785"/>
                </a:lnTo>
                <a:lnTo>
                  <a:pt x="1194970" y="22539"/>
                </a:lnTo>
                <a:lnTo>
                  <a:pt x="1212173" y="29218"/>
                </a:lnTo>
                <a:lnTo>
                  <a:pt x="1229007" y="36704"/>
                </a:lnTo>
                <a:lnTo>
                  <a:pt x="1245596" y="44907"/>
                </a:lnTo>
                <a:lnTo>
                  <a:pt x="1261649" y="54217"/>
                </a:lnTo>
                <a:lnTo>
                  <a:pt x="1277583" y="64153"/>
                </a:lnTo>
                <a:lnTo>
                  <a:pt x="1292725" y="74841"/>
                </a:lnTo>
                <a:lnTo>
                  <a:pt x="1307542" y="86664"/>
                </a:lnTo>
                <a:lnTo>
                  <a:pt x="1321859" y="98848"/>
                </a:lnTo>
                <a:lnTo>
                  <a:pt x="1335553" y="112021"/>
                </a:lnTo>
                <a:lnTo>
                  <a:pt x="1348753" y="126090"/>
                </a:lnTo>
                <a:lnTo>
                  <a:pt x="1361075" y="140793"/>
                </a:lnTo>
                <a:lnTo>
                  <a:pt x="1373026" y="156303"/>
                </a:lnTo>
                <a:lnTo>
                  <a:pt x="1401478" y="195741"/>
                </a:lnTo>
                <a:lnTo>
                  <a:pt x="1407311" y="185762"/>
                </a:lnTo>
                <a:lnTo>
                  <a:pt x="1417582" y="169888"/>
                </a:lnTo>
                <a:lnTo>
                  <a:pt x="1428491" y="154635"/>
                </a:lnTo>
                <a:lnTo>
                  <a:pt x="1440328" y="139612"/>
                </a:lnTo>
                <a:lnTo>
                  <a:pt x="1452888" y="125327"/>
                </a:lnTo>
                <a:lnTo>
                  <a:pt x="1466338" y="111482"/>
                </a:lnTo>
                <a:lnTo>
                  <a:pt x="1480676" y="98076"/>
                </a:lnTo>
                <a:lnTo>
                  <a:pt x="1495822" y="85528"/>
                </a:lnTo>
                <a:lnTo>
                  <a:pt x="1511397" y="73572"/>
                </a:lnTo>
                <a:lnTo>
                  <a:pt x="1527780" y="62473"/>
                </a:lnTo>
                <a:lnTo>
                  <a:pt x="1544466" y="52057"/>
                </a:lnTo>
                <a:lnTo>
                  <a:pt x="1561709" y="42678"/>
                </a:lnTo>
                <a:lnTo>
                  <a:pt x="1579089" y="34282"/>
                </a:lnTo>
                <a:lnTo>
                  <a:pt x="1596606" y="26868"/>
                </a:lnTo>
                <a:lnTo>
                  <a:pt x="1614596" y="20373"/>
                </a:lnTo>
                <a:lnTo>
                  <a:pt x="1632512" y="14832"/>
                </a:lnTo>
                <a:lnTo>
                  <a:pt x="1650814" y="10092"/>
                </a:lnTo>
                <a:lnTo>
                  <a:pt x="1669169" y="6215"/>
                </a:lnTo>
                <a:lnTo>
                  <a:pt x="1687535" y="3412"/>
                </a:lnTo>
                <a:lnTo>
                  <a:pt x="1706077" y="1381"/>
                </a:lnTo>
                <a:lnTo>
                  <a:pt x="1724671" y="213"/>
                </a:lnTo>
                <a:lnTo>
                  <a:pt x="1743191" y="0"/>
                </a:lnTo>
                <a:lnTo>
                  <a:pt x="1761762" y="649"/>
                </a:lnTo>
                <a:lnTo>
                  <a:pt x="1780174" y="2135"/>
                </a:lnTo>
                <a:lnTo>
                  <a:pt x="1798511" y="4574"/>
                </a:lnTo>
                <a:lnTo>
                  <a:pt x="1816604" y="7730"/>
                </a:lnTo>
                <a:lnTo>
                  <a:pt x="1834622" y="11840"/>
                </a:lnTo>
                <a:lnTo>
                  <a:pt x="1852480" y="16786"/>
                </a:lnTo>
                <a:lnTo>
                  <a:pt x="1869970" y="22539"/>
                </a:lnTo>
                <a:lnTo>
                  <a:pt x="1887173" y="29218"/>
                </a:lnTo>
                <a:lnTo>
                  <a:pt x="1904007" y="36704"/>
                </a:lnTo>
                <a:lnTo>
                  <a:pt x="1920596" y="44907"/>
                </a:lnTo>
                <a:lnTo>
                  <a:pt x="1936649" y="54217"/>
                </a:lnTo>
                <a:lnTo>
                  <a:pt x="1952583" y="64153"/>
                </a:lnTo>
                <a:lnTo>
                  <a:pt x="1967725" y="74842"/>
                </a:lnTo>
                <a:lnTo>
                  <a:pt x="1982542" y="86664"/>
                </a:lnTo>
                <a:lnTo>
                  <a:pt x="1996859" y="98848"/>
                </a:lnTo>
                <a:lnTo>
                  <a:pt x="2010552" y="112020"/>
                </a:lnTo>
                <a:lnTo>
                  <a:pt x="2023753" y="126090"/>
                </a:lnTo>
                <a:lnTo>
                  <a:pt x="2036075" y="140793"/>
                </a:lnTo>
                <a:lnTo>
                  <a:pt x="2048026" y="156303"/>
                </a:lnTo>
                <a:lnTo>
                  <a:pt x="2076478" y="195741"/>
                </a:lnTo>
                <a:lnTo>
                  <a:pt x="2082311" y="185762"/>
                </a:lnTo>
                <a:lnTo>
                  <a:pt x="2092582" y="169888"/>
                </a:lnTo>
                <a:lnTo>
                  <a:pt x="2103491" y="154635"/>
                </a:lnTo>
                <a:lnTo>
                  <a:pt x="2115328" y="139612"/>
                </a:lnTo>
                <a:lnTo>
                  <a:pt x="2127888" y="125327"/>
                </a:lnTo>
                <a:lnTo>
                  <a:pt x="2141338" y="111482"/>
                </a:lnTo>
                <a:lnTo>
                  <a:pt x="2155676" y="98076"/>
                </a:lnTo>
                <a:lnTo>
                  <a:pt x="2170822" y="85528"/>
                </a:lnTo>
                <a:lnTo>
                  <a:pt x="2186397" y="73572"/>
                </a:lnTo>
                <a:lnTo>
                  <a:pt x="2202780" y="62473"/>
                </a:lnTo>
                <a:lnTo>
                  <a:pt x="2219466" y="52057"/>
                </a:lnTo>
                <a:lnTo>
                  <a:pt x="2236709" y="42678"/>
                </a:lnTo>
                <a:lnTo>
                  <a:pt x="2254089" y="34282"/>
                </a:lnTo>
                <a:lnTo>
                  <a:pt x="2271606" y="26868"/>
                </a:lnTo>
                <a:lnTo>
                  <a:pt x="2289596" y="20373"/>
                </a:lnTo>
                <a:lnTo>
                  <a:pt x="2307512" y="14832"/>
                </a:lnTo>
                <a:lnTo>
                  <a:pt x="2325815" y="10093"/>
                </a:lnTo>
                <a:lnTo>
                  <a:pt x="2344169" y="6215"/>
                </a:lnTo>
                <a:lnTo>
                  <a:pt x="2362536" y="3412"/>
                </a:lnTo>
                <a:lnTo>
                  <a:pt x="2381077" y="1381"/>
                </a:lnTo>
                <a:lnTo>
                  <a:pt x="2399671" y="213"/>
                </a:lnTo>
                <a:lnTo>
                  <a:pt x="2418191" y="0"/>
                </a:lnTo>
                <a:lnTo>
                  <a:pt x="2436762" y="649"/>
                </a:lnTo>
                <a:lnTo>
                  <a:pt x="2455174" y="2135"/>
                </a:lnTo>
                <a:lnTo>
                  <a:pt x="2473511" y="4574"/>
                </a:lnTo>
                <a:lnTo>
                  <a:pt x="2491604" y="7730"/>
                </a:lnTo>
                <a:lnTo>
                  <a:pt x="2509622" y="11840"/>
                </a:lnTo>
                <a:lnTo>
                  <a:pt x="2527481" y="16785"/>
                </a:lnTo>
                <a:lnTo>
                  <a:pt x="2544970" y="22539"/>
                </a:lnTo>
                <a:lnTo>
                  <a:pt x="2562173" y="29218"/>
                </a:lnTo>
                <a:lnTo>
                  <a:pt x="2579007" y="36704"/>
                </a:lnTo>
                <a:lnTo>
                  <a:pt x="2595596" y="44907"/>
                </a:lnTo>
                <a:lnTo>
                  <a:pt x="2611649" y="54217"/>
                </a:lnTo>
                <a:lnTo>
                  <a:pt x="2627583" y="64153"/>
                </a:lnTo>
                <a:lnTo>
                  <a:pt x="2642726" y="74841"/>
                </a:lnTo>
                <a:lnTo>
                  <a:pt x="2657542" y="86664"/>
                </a:lnTo>
                <a:lnTo>
                  <a:pt x="2671859" y="98848"/>
                </a:lnTo>
                <a:lnTo>
                  <a:pt x="2685552" y="112020"/>
                </a:lnTo>
                <a:lnTo>
                  <a:pt x="2698753" y="126090"/>
                </a:lnTo>
                <a:lnTo>
                  <a:pt x="2711075" y="140793"/>
                </a:lnTo>
                <a:lnTo>
                  <a:pt x="2723026" y="156303"/>
                </a:lnTo>
                <a:lnTo>
                  <a:pt x="3928073" y="1826668"/>
                </a:lnTo>
                <a:lnTo>
                  <a:pt x="3939021" y="1842902"/>
                </a:lnTo>
                <a:lnTo>
                  <a:pt x="3949088" y="1859231"/>
                </a:lnTo>
                <a:lnTo>
                  <a:pt x="3958277" y="1876196"/>
                </a:lnTo>
                <a:lnTo>
                  <a:pt x="3966457" y="1893346"/>
                </a:lnTo>
                <a:lnTo>
                  <a:pt x="3973505" y="1910774"/>
                </a:lnTo>
                <a:lnTo>
                  <a:pt x="3980051" y="1928564"/>
                </a:lnTo>
                <a:lnTo>
                  <a:pt x="3985417" y="1946303"/>
                </a:lnTo>
                <a:lnTo>
                  <a:pt x="3989821" y="1964558"/>
                </a:lnTo>
                <a:lnTo>
                  <a:pt x="3993592" y="1982728"/>
                </a:lnTo>
                <a:lnTo>
                  <a:pt x="3996145" y="2001058"/>
                </a:lnTo>
                <a:lnTo>
                  <a:pt x="3997941" y="2019393"/>
                </a:lnTo>
                <a:lnTo>
                  <a:pt x="3998852" y="2037825"/>
                </a:lnTo>
                <a:lnTo>
                  <a:pt x="3998795" y="2056236"/>
                </a:lnTo>
                <a:lnTo>
                  <a:pt x="3997855" y="2074743"/>
                </a:lnTo>
                <a:lnTo>
                  <a:pt x="3996073" y="2093139"/>
                </a:lnTo>
                <a:lnTo>
                  <a:pt x="3993362" y="2111303"/>
                </a:lnTo>
                <a:lnTo>
                  <a:pt x="3989893" y="2129473"/>
                </a:lnTo>
                <a:lnTo>
                  <a:pt x="3985495" y="2147414"/>
                </a:lnTo>
                <a:lnTo>
                  <a:pt x="3980255" y="2165242"/>
                </a:lnTo>
                <a:lnTo>
                  <a:pt x="3974212" y="2182749"/>
                </a:lnTo>
                <a:lnTo>
                  <a:pt x="3967240" y="2200026"/>
                </a:lnTo>
                <a:lnTo>
                  <a:pt x="3959465" y="2216981"/>
                </a:lnTo>
                <a:lnTo>
                  <a:pt x="3951011" y="2233525"/>
                </a:lnTo>
                <a:lnTo>
                  <a:pt x="3941544" y="2249720"/>
                </a:lnTo>
                <a:lnTo>
                  <a:pt x="3931273" y="2265595"/>
                </a:lnTo>
                <a:lnTo>
                  <a:pt x="3920364" y="2280849"/>
                </a:lnTo>
                <a:lnTo>
                  <a:pt x="3908527" y="2295872"/>
                </a:lnTo>
                <a:lnTo>
                  <a:pt x="3895966" y="2310156"/>
                </a:lnTo>
                <a:lnTo>
                  <a:pt x="3882517" y="2324001"/>
                </a:lnTo>
                <a:lnTo>
                  <a:pt x="3868178" y="2337406"/>
                </a:lnTo>
                <a:lnTo>
                  <a:pt x="3853031" y="2349955"/>
                </a:lnTo>
                <a:lnTo>
                  <a:pt x="3837332" y="2362001"/>
                </a:lnTo>
                <a:lnTo>
                  <a:pt x="3821074" y="2373010"/>
                </a:lnTo>
                <a:lnTo>
                  <a:pt x="3804389" y="2383426"/>
                </a:lnTo>
                <a:lnTo>
                  <a:pt x="3787145" y="2392804"/>
                </a:lnTo>
                <a:lnTo>
                  <a:pt x="3769765" y="2401200"/>
                </a:lnTo>
                <a:lnTo>
                  <a:pt x="3752248" y="2408615"/>
                </a:lnTo>
                <a:lnTo>
                  <a:pt x="3734259" y="2415110"/>
                </a:lnTo>
                <a:lnTo>
                  <a:pt x="3716343" y="2420651"/>
                </a:lnTo>
                <a:lnTo>
                  <a:pt x="3698040" y="2425391"/>
                </a:lnTo>
                <a:lnTo>
                  <a:pt x="3679685" y="2429267"/>
                </a:lnTo>
                <a:lnTo>
                  <a:pt x="3661194" y="2432162"/>
                </a:lnTo>
                <a:lnTo>
                  <a:pt x="3642777" y="2434102"/>
                </a:lnTo>
                <a:lnTo>
                  <a:pt x="3624058" y="2435360"/>
                </a:lnTo>
                <a:lnTo>
                  <a:pt x="3605664" y="2435482"/>
                </a:lnTo>
                <a:lnTo>
                  <a:pt x="3587092" y="2434833"/>
                </a:lnTo>
                <a:lnTo>
                  <a:pt x="3568681" y="2433348"/>
                </a:lnTo>
                <a:lnTo>
                  <a:pt x="3550343" y="2430909"/>
                </a:lnTo>
                <a:lnTo>
                  <a:pt x="3532251" y="2427753"/>
                </a:lnTo>
                <a:lnTo>
                  <a:pt x="3514233" y="2423643"/>
                </a:lnTo>
                <a:lnTo>
                  <a:pt x="3496373" y="2418697"/>
                </a:lnTo>
                <a:lnTo>
                  <a:pt x="3478884" y="2412944"/>
                </a:lnTo>
                <a:lnTo>
                  <a:pt x="3461680" y="2406265"/>
                </a:lnTo>
                <a:lnTo>
                  <a:pt x="3444847" y="2398779"/>
                </a:lnTo>
                <a:lnTo>
                  <a:pt x="3428258" y="2390576"/>
                </a:lnTo>
                <a:lnTo>
                  <a:pt x="3412205" y="2381266"/>
                </a:lnTo>
                <a:lnTo>
                  <a:pt x="3396270" y="2371330"/>
                </a:lnTo>
                <a:lnTo>
                  <a:pt x="3381130" y="2360642"/>
                </a:lnTo>
                <a:lnTo>
                  <a:pt x="3366312" y="2348819"/>
                </a:lnTo>
                <a:lnTo>
                  <a:pt x="3351996" y="2336635"/>
                </a:lnTo>
                <a:lnTo>
                  <a:pt x="3338301" y="2323463"/>
                </a:lnTo>
                <a:lnTo>
                  <a:pt x="3325102" y="2309393"/>
                </a:lnTo>
                <a:lnTo>
                  <a:pt x="3312780" y="2294689"/>
                </a:lnTo>
                <a:lnTo>
                  <a:pt x="3300828" y="2279179"/>
                </a:lnTo>
                <a:lnTo>
                  <a:pt x="3272377" y="2239741"/>
                </a:lnTo>
                <a:lnTo>
                  <a:pt x="3266543" y="2249721"/>
                </a:lnTo>
                <a:lnTo>
                  <a:pt x="3256272" y="2265594"/>
                </a:lnTo>
                <a:lnTo>
                  <a:pt x="3245364" y="2280848"/>
                </a:lnTo>
                <a:lnTo>
                  <a:pt x="3233527" y="2295872"/>
                </a:lnTo>
                <a:lnTo>
                  <a:pt x="3220966" y="2310156"/>
                </a:lnTo>
                <a:lnTo>
                  <a:pt x="3207517" y="2324001"/>
                </a:lnTo>
                <a:lnTo>
                  <a:pt x="3193179" y="2337407"/>
                </a:lnTo>
                <a:lnTo>
                  <a:pt x="3178031" y="2349955"/>
                </a:lnTo>
                <a:lnTo>
                  <a:pt x="3162332" y="2362001"/>
                </a:lnTo>
                <a:lnTo>
                  <a:pt x="3146074" y="2373010"/>
                </a:lnTo>
                <a:lnTo>
                  <a:pt x="3129389" y="2383426"/>
                </a:lnTo>
                <a:lnTo>
                  <a:pt x="3112145" y="2392804"/>
                </a:lnTo>
                <a:lnTo>
                  <a:pt x="3094765" y="2401200"/>
                </a:lnTo>
                <a:lnTo>
                  <a:pt x="3077248" y="2408615"/>
                </a:lnTo>
                <a:lnTo>
                  <a:pt x="3059259" y="2415110"/>
                </a:lnTo>
                <a:lnTo>
                  <a:pt x="3041342" y="2420652"/>
                </a:lnTo>
                <a:lnTo>
                  <a:pt x="3023040" y="2425391"/>
                </a:lnTo>
                <a:lnTo>
                  <a:pt x="3004685" y="2429267"/>
                </a:lnTo>
                <a:lnTo>
                  <a:pt x="2986194" y="2432162"/>
                </a:lnTo>
                <a:lnTo>
                  <a:pt x="2967777" y="2434102"/>
                </a:lnTo>
                <a:lnTo>
                  <a:pt x="2949058" y="2435360"/>
                </a:lnTo>
                <a:lnTo>
                  <a:pt x="2930664" y="2435482"/>
                </a:lnTo>
                <a:lnTo>
                  <a:pt x="2912092" y="2434833"/>
                </a:lnTo>
                <a:lnTo>
                  <a:pt x="2893681" y="2433348"/>
                </a:lnTo>
                <a:lnTo>
                  <a:pt x="2875343" y="2430909"/>
                </a:lnTo>
                <a:lnTo>
                  <a:pt x="2857251" y="2427753"/>
                </a:lnTo>
                <a:lnTo>
                  <a:pt x="2839233" y="2423643"/>
                </a:lnTo>
                <a:lnTo>
                  <a:pt x="2821373" y="2418697"/>
                </a:lnTo>
                <a:lnTo>
                  <a:pt x="2803884" y="2412944"/>
                </a:lnTo>
                <a:lnTo>
                  <a:pt x="2786680" y="2406265"/>
                </a:lnTo>
                <a:lnTo>
                  <a:pt x="2769847" y="2398779"/>
                </a:lnTo>
                <a:lnTo>
                  <a:pt x="2753258" y="2390576"/>
                </a:lnTo>
                <a:lnTo>
                  <a:pt x="2737205" y="2381266"/>
                </a:lnTo>
                <a:lnTo>
                  <a:pt x="2721270" y="2371330"/>
                </a:lnTo>
                <a:lnTo>
                  <a:pt x="2706130" y="2360642"/>
                </a:lnTo>
                <a:lnTo>
                  <a:pt x="2691312" y="2348819"/>
                </a:lnTo>
                <a:lnTo>
                  <a:pt x="2676996" y="2336635"/>
                </a:lnTo>
                <a:lnTo>
                  <a:pt x="2663301" y="2323463"/>
                </a:lnTo>
                <a:lnTo>
                  <a:pt x="2650102" y="2309393"/>
                </a:lnTo>
                <a:lnTo>
                  <a:pt x="2637780" y="2294689"/>
                </a:lnTo>
                <a:lnTo>
                  <a:pt x="2625828" y="2279179"/>
                </a:lnTo>
                <a:lnTo>
                  <a:pt x="2597377" y="2239741"/>
                </a:lnTo>
                <a:lnTo>
                  <a:pt x="2591543" y="2249721"/>
                </a:lnTo>
                <a:lnTo>
                  <a:pt x="2581272" y="2265594"/>
                </a:lnTo>
                <a:lnTo>
                  <a:pt x="2570364" y="2280848"/>
                </a:lnTo>
                <a:lnTo>
                  <a:pt x="2558527" y="2295872"/>
                </a:lnTo>
                <a:lnTo>
                  <a:pt x="2545966" y="2310156"/>
                </a:lnTo>
                <a:lnTo>
                  <a:pt x="2532517" y="2324001"/>
                </a:lnTo>
                <a:lnTo>
                  <a:pt x="2518179" y="2337407"/>
                </a:lnTo>
                <a:lnTo>
                  <a:pt x="2503031" y="2349955"/>
                </a:lnTo>
                <a:lnTo>
                  <a:pt x="2487332" y="2362001"/>
                </a:lnTo>
                <a:lnTo>
                  <a:pt x="2471074" y="2373010"/>
                </a:lnTo>
                <a:lnTo>
                  <a:pt x="2454389" y="2383426"/>
                </a:lnTo>
                <a:lnTo>
                  <a:pt x="2437145" y="2392804"/>
                </a:lnTo>
                <a:lnTo>
                  <a:pt x="2419765" y="2401200"/>
                </a:lnTo>
                <a:lnTo>
                  <a:pt x="2402248" y="2408615"/>
                </a:lnTo>
                <a:lnTo>
                  <a:pt x="2384259" y="2415110"/>
                </a:lnTo>
                <a:lnTo>
                  <a:pt x="2366343" y="2420652"/>
                </a:lnTo>
                <a:lnTo>
                  <a:pt x="2348040" y="2425391"/>
                </a:lnTo>
                <a:lnTo>
                  <a:pt x="2329685" y="2429267"/>
                </a:lnTo>
                <a:lnTo>
                  <a:pt x="2311194" y="2432162"/>
                </a:lnTo>
                <a:lnTo>
                  <a:pt x="2292777" y="2434102"/>
                </a:lnTo>
                <a:lnTo>
                  <a:pt x="2274058" y="2435360"/>
                </a:lnTo>
                <a:lnTo>
                  <a:pt x="2255663" y="2435483"/>
                </a:lnTo>
                <a:lnTo>
                  <a:pt x="2237092" y="2434833"/>
                </a:lnTo>
                <a:lnTo>
                  <a:pt x="2218681" y="2433348"/>
                </a:lnTo>
                <a:lnTo>
                  <a:pt x="2200343" y="2430909"/>
                </a:lnTo>
                <a:lnTo>
                  <a:pt x="2182251" y="2427753"/>
                </a:lnTo>
                <a:lnTo>
                  <a:pt x="2164233" y="2423643"/>
                </a:lnTo>
                <a:lnTo>
                  <a:pt x="2146373" y="2418697"/>
                </a:lnTo>
                <a:lnTo>
                  <a:pt x="2128885" y="2412944"/>
                </a:lnTo>
                <a:lnTo>
                  <a:pt x="2111681" y="2406265"/>
                </a:lnTo>
                <a:lnTo>
                  <a:pt x="2094847" y="2398779"/>
                </a:lnTo>
                <a:lnTo>
                  <a:pt x="2078258" y="2390576"/>
                </a:lnTo>
                <a:lnTo>
                  <a:pt x="2062205" y="2381266"/>
                </a:lnTo>
                <a:lnTo>
                  <a:pt x="2046271" y="2371329"/>
                </a:lnTo>
                <a:lnTo>
                  <a:pt x="2031130" y="2360642"/>
                </a:lnTo>
                <a:lnTo>
                  <a:pt x="2016312" y="2348819"/>
                </a:lnTo>
                <a:lnTo>
                  <a:pt x="2001996" y="2336635"/>
                </a:lnTo>
                <a:lnTo>
                  <a:pt x="1988301" y="2323463"/>
                </a:lnTo>
                <a:lnTo>
                  <a:pt x="1975102" y="2309393"/>
                </a:lnTo>
                <a:lnTo>
                  <a:pt x="1962780" y="2294689"/>
                </a:lnTo>
                <a:lnTo>
                  <a:pt x="1950828" y="2279179"/>
                </a:lnTo>
                <a:lnTo>
                  <a:pt x="1922376" y="2239740"/>
                </a:lnTo>
                <a:lnTo>
                  <a:pt x="1916541" y="2249721"/>
                </a:lnTo>
                <a:lnTo>
                  <a:pt x="1906270" y="2265594"/>
                </a:lnTo>
                <a:lnTo>
                  <a:pt x="1895362" y="2280849"/>
                </a:lnTo>
                <a:lnTo>
                  <a:pt x="1883524" y="2295872"/>
                </a:lnTo>
                <a:lnTo>
                  <a:pt x="1870964" y="2310156"/>
                </a:lnTo>
                <a:lnTo>
                  <a:pt x="1857514" y="2324001"/>
                </a:lnTo>
                <a:lnTo>
                  <a:pt x="1843176" y="2337406"/>
                </a:lnTo>
                <a:lnTo>
                  <a:pt x="1828029" y="2349955"/>
                </a:lnTo>
                <a:lnTo>
                  <a:pt x="1812330" y="2362001"/>
                </a:lnTo>
                <a:lnTo>
                  <a:pt x="1796072" y="2373010"/>
                </a:lnTo>
                <a:lnTo>
                  <a:pt x="1779387" y="2383426"/>
                </a:lnTo>
                <a:lnTo>
                  <a:pt x="1762143" y="2392804"/>
                </a:lnTo>
                <a:lnTo>
                  <a:pt x="1744763" y="2401201"/>
                </a:lnTo>
                <a:lnTo>
                  <a:pt x="1727246" y="2408616"/>
                </a:lnTo>
                <a:lnTo>
                  <a:pt x="1709257" y="2415110"/>
                </a:lnTo>
                <a:lnTo>
                  <a:pt x="1691341" y="2420651"/>
                </a:lnTo>
                <a:lnTo>
                  <a:pt x="1673037" y="2425391"/>
                </a:lnTo>
                <a:lnTo>
                  <a:pt x="1654683" y="2429267"/>
                </a:lnTo>
                <a:lnTo>
                  <a:pt x="1636192" y="2432162"/>
                </a:lnTo>
                <a:lnTo>
                  <a:pt x="1617775" y="2434102"/>
                </a:lnTo>
                <a:lnTo>
                  <a:pt x="1599055" y="2435360"/>
                </a:lnTo>
                <a:lnTo>
                  <a:pt x="1580661" y="2435483"/>
                </a:lnTo>
                <a:lnTo>
                  <a:pt x="1562090" y="2434833"/>
                </a:lnTo>
                <a:lnTo>
                  <a:pt x="1543679" y="2433348"/>
                </a:lnTo>
                <a:lnTo>
                  <a:pt x="1525341" y="2430909"/>
                </a:lnTo>
                <a:lnTo>
                  <a:pt x="1507249" y="2427753"/>
                </a:lnTo>
                <a:lnTo>
                  <a:pt x="1489230" y="2423642"/>
                </a:lnTo>
                <a:lnTo>
                  <a:pt x="1471371" y="2418697"/>
                </a:lnTo>
                <a:lnTo>
                  <a:pt x="1453882" y="2412944"/>
                </a:lnTo>
                <a:lnTo>
                  <a:pt x="1436678" y="2406265"/>
                </a:lnTo>
                <a:lnTo>
                  <a:pt x="1419844" y="2398779"/>
                </a:lnTo>
                <a:lnTo>
                  <a:pt x="1403256" y="2390575"/>
                </a:lnTo>
                <a:lnTo>
                  <a:pt x="1387202" y="2381266"/>
                </a:lnTo>
                <a:lnTo>
                  <a:pt x="1371269" y="2371329"/>
                </a:lnTo>
                <a:lnTo>
                  <a:pt x="1356127" y="2360641"/>
                </a:lnTo>
                <a:lnTo>
                  <a:pt x="1341310" y="2348819"/>
                </a:lnTo>
                <a:lnTo>
                  <a:pt x="1326994" y="2336635"/>
                </a:lnTo>
                <a:lnTo>
                  <a:pt x="1313299" y="2323463"/>
                </a:lnTo>
                <a:lnTo>
                  <a:pt x="1300100" y="2309392"/>
                </a:lnTo>
                <a:lnTo>
                  <a:pt x="1287777" y="2294689"/>
                </a:lnTo>
                <a:lnTo>
                  <a:pt x="1275826" y="2279179"/>
                </a:lnTo>
                <a:lnTo>
                  <a:pt x="70780" y="608815"/>
                </a:lnTo>
                <a:lnTo>
                  <a:pt x="59831" y="592581"/>
                </a:lnTo>
                <a:lnTo>
                  <a:pt x="49765" y="576251"/>
                </a:lnTo>
                <a:lnTo>
                  <a:pt x="40575" y="559287"/>
                </a:lnTo>
                <a:lnTo>
                  <a:pt x="32394" y="542137"/>
                </a:lnTo>
                <a:lnTo>
                  <a:pt x="25347" y="524708"/>
                </a:lnTo>
                <a:lnTo>
                  <a:pt x="18801" y="506919"/>
                </a:lnTo>
                <a:lnTo>
                  <a:pt x="13435" y="489179"/>
                </a:lnTo>
                <a:lnTo>
                  <a:pt x="9031" y="470925"/>
                </a:lnTo>
                <a:lnTo>
                  <a:pt x="5259" y="452755"/>
                </a:lnTo>
                <a:lnTo>
                  <a:pt x="2707" y="434426"/>
                </a:lnTo>
                <a:lnTo>
                  <a:pt x="912" y="416090"/>
                </a:lnTo>
                <a:lnTo>
                  <a:pt x="0" y="397658"/>
                </a:lnTo>
                <a:lnTo>
                  <a:pt x="56" y="379247"/>
                </a:lnTo>
                <a:lnTo>
                  <a:pt x="996" y="360740"/>
                </a:lnTo>
                <a:lnTo>
                  <a:pt x="2778" y="342344"/>
                </a:lnTo>
                <a:lnTo>
                  <a:pt x="5489" y="324180"/>
                </a:lnTo>
                <a:lnTo>
                  <a:pt x="8959" y="306009"/>
                </a:lnTo>
                <a:lnTo>
                  <a:pt x="13356" y="288069"/>
                </a:lnTo>
                <a:lnTo>
                  <a:pt x="18597" y="270241"/>
                </a:lnTo>
                <a:lnTo>
                  <a:pt x="24515" y="252824"/>
                </a:lnTo>
                <a:lnTo>
                  <a:pt x="31612" y="235457"/>
                </a:lnTo>
                <a:lnTo>
                  <a:pt x="39263" y="218591"/>
                </a:lnTo>
                <a:lnTo>
                  <a:pt x="47841" y="201957"/>
                </a:lnTo>
                <a:lnTo>
                  <a:pt x="57308" y="185762"/>
                </a:lnTo>
                <a:lnTo>
                  <a:pt x="67580" y="169888"/>
                </a:lnTo>
                <a:lnTo>
                  <a:pt x="78488" y="154634"/>
                </a:lnTo>
                <a:lnTo>
                  <a:pt x="90325" y="139612"/>
                </a:lnTo>
                <a:lnTo>
                  <a:pt x="102886" y="125327"/>
                </a:lnTo>
                <a:lnTo>
                  <a:pt x="116336" y="111482"/>
                </a:lnTo>
                <a:lnTo>
                  <a:pt x="130674" y="98077"/>
                </a:lnTo>
                <a:lnTo>
                  <a:pt x="145821" y="85528"/>
                </a:lnTo>
                <a:lnTo>
                  <a:pt x="161395" y="73572"/>
                </a:lnTo>
                <a:lnTo>
                  <a:pt x="177778" y="62473"/>
                </a:lnTo>
                <a:lnTo>
                  <a:pt x="194463" y="52057"/>
                </a:lnTo>
                <a:lnTo>
                  <a:pt x="211707" y="42679"/>
                </a:lnTo>
                <a:lnTo>
                  <a:pt x="229087" y="34282"/>
                </a:lnTo>
                <a:lnTo>
                  <a:pt x="246604" y="26867"/>
                </a:lnTo>
                <a:lnTo>
                  <a:pt x="264594" y="20372"/>
                </a:lnTo>
                <a:lnTo>
                  <a:pt x="282509" y="14832"/>
                </a:lnTo>
                <a:lnTo>
                  <a:pt x="300813" y="10092"/>
                </a:lnTo>
                <a:lnTo>
                  <a:pt x="319167" y="6215"/>
                </a:lnTo>
                <a:lnTo>
                  <a:pt x="337533" y="3411"/>
                </a:lnTo>
                <a:lnTo>
                  <a:pt x="356075" y="1381"/>
                </a:lnTo>
                <a:lnTo>
                  <a:pt x="374669" y="213"/>
                </a:lnTo>
                <a:lnTo>
                  <a:pt x="393189" y="0"/>
                </a:lnTo>
                <a:lnTo>
                  <a:pt x="411760" y="649"/>
                </a:lnTo>
                <a:lnTo>
                  <a:pt x="430171" y="2135"/>
                </a:lnTo>
                <a:lnTo>
                  <a:pt x="448509" y="4573"/>
                </a:lnTo>
                <a:lnTo>
                  <a:pt x="466601" y="7730"/>
                </a:lnTo>
                <a:lnTo>
                  <a:pt x="484620" y="11841"/>
                </a:lnTo>
                <a:lnTo>
                  <a:pt x="502479" y="16786"/>
                </a:lnTo>
                <a:lnTo>
                  <a:pt x="519968" y="22539"/>
                </a:lnTo>
                <a:lnTo>
                  <a:pt x="537172" y="29218"/>
                </a:lnTo>
                <a:lnTo>
                  <a:pt x="554006" y="36704"/>
                </a:lnTo>
                <a:lnTo>
                  <a:pt x="570594" y="44907"/>
                </a:lnTo>
                <a:lnTo>
                  <a:pt x="586647" y="54216"/>
                </a:lnTo>
                <a:lnTo>
                  <a:pt x="602581" y="64153"/>
                </a:lnTo>
                <a:lnTo>
                  <a:pt x="617723" y="74841"/>
                </a:lnTo>
                <a:lnTo>
                  <a:pt x="632539" y="86663"/>
                </a:lnTo>
                <a:lnTo>
                  <a:pt x="646856" y="98847"/>
                </a:lnTo>
                <a:lnTo>
                  <a:pt x="660551" y="112020"/>
                </a:lnTo>
                <a:lnTo>
                  <a:pt x="673750" y="126091"/>
                </a:lnTo>
                <a:lnTo>
                  <a:pt x="686073" y="140793"/>
                </a:lnTo>
                <a:lnTo>
                  <a:pt x="698024" y="156304"/>
                </a:lnTo>
                <a:lnTo>
                  <a:pt x="726477" y="195743"/>
                </a:lnTo>
                <a:lnTo>
                  <a:pt x="732311" y="185762"/>
                </a:lnTo>
                <a:lnTo>
                  <a:pt x="742582" y="169888"/>
                </a:lnTo>
                <a:lnTo>
                  <a:pt x="753491" y="154635"/>
                </a:lnTo>
                <a:lnTo>
                  <a:pt x="765328" y="139612"/>
                </a:lnTo>
                <a:lnTo>
                  <a:pt x="777888" y="125327"/>
                </a:lnTo>
                <a:lnTo>
                  <a:pt x="791338" y="111482"/>
                </a:lnTo>
                <a:lnTo>
                  <a:pt x="805676" y="98076"/>
                </a:lnTo>
                <a:lnTo>
                  <a:pt x="820822" y="85528"/>
                </a:lnTo>
                <a:lnTo>
                  <a:pt x="836397" y="73572"/>
                </a:lnTo>
                <a:lnTo>
                  <a:pt x="852780" y="62473"/>
                </a:lnTo>
                <a:lnTo>
                  <a:pt x="869466" y="52057"/>
                </a:lnTo>
                <a:lnTo>
                  <a:pt x="886709" y="42678"/>
                </a:lnTo>
                <a:lnTo>
                  <a:pt x="904089" y="34282"/>
                </a:lnTo>
                <a:lnTo>
                  <a:pt x="921606" y="26868"/>
                </a:lnTo>
                <a:lnTo>
                  <a:pt x="939596" y="20373"/>
                </a:lnTo>
                <a:lnTo>
                  <a:pt x="957512" y="14832"/>
                </a:lnTo>
                <a:lnTo>
                  <a:pt x="975814" y="10093"/>
                </a:lnTo>
                <a:lnTo>
                  <a:pt x="994169" y="6215"/>
                </a:lnTo>
                <a:lnTo>
                  <a:pt x="1012535" y="3412"/>
                </a:lnTo>
                <a:lnTo>
                  <a:pt x="1031078" y="1380"/>
                </a:lnTo>
                <a:lnTo>
                  <a:pt x="1049671" y="213"/>
                </a:ln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740370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513519" y="-584075"/>
            <a:ext cx="2959094" cy="2959094"/>
          </a:xfrm>
          <a:custGeom>
            <a:avLst/>
            <a:gdLst/>
            <a:ahLst/>
            <a:cxnLst/>
            <a:rect l="l" t="t" r="r" b="b"/>
            <a:pathLst>
              <a:path w="2959094" h="2959094">
                <a:moveTo>
                  <a:pt x="1479547" y="0"/>
                </a:moveTo>
                <a:cubicBezTo>
                  <a:pt x="2296678" y="0"/>
                  <a:pt x="2959094" y="662416"/>
                  <a:pt x="2959094" y="1479547"/>
                </a:cubicBezTo>
                <a:cubicBezTo>
                  <a:pt x="2959094" y="2296678"/>
                  <a:pt x="2296678" y="2959094"/>
                  <a:pt x="1479547" y="2959094"/>
                </a:cubicBezTo>
                <a:cubicBezTo>
                  <a:pt x="662416" y="2959094"/>
                  <a:pt x="0" y="2296678"/>
                  <a:pt x="0" y="1479547"/>
                </a:cubicBezTo>
                <a:cubicBezTo>
                  <a:pt x="0" y="662416"/>
                  <a:pt x="662416" y="0"/>
                  <a:pt x="1479547" y="0"/>
                </a:cubicBez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181656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6">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371601" y="1885950"/>
            <a:ext cx="3073399" cy="1676400"/>
          </a:xfrm>
          <a:custGeom>
            <a:avLst/>
            <a:gdLst/>
            <a:ahLst/>
            <a:cxnLst/>
            <a:rect l="l" t="t" r="r" b="b"/>
            <a:pathLst>
              <a:path w="3073399" h="1676400">
                <a:moveTo>
                  <a:pt x="0" y="0"/>
                </a:moveTo>
                <a:lnTo>
                  <a:pt x="3073399" y="0"/>
                </a:lnTo>
                <a:lnTo>
                  <a:pt x="3073399" y="1676400"/>
                </a:lnTo>
                <a:lnTo>
                  <a:pt x="0" y="1676400"/>
                </a:lnTo>
                <a:close/>
              </a:path>
            </a:pathLst>
          </a:custGeom>
        </p:spPr>
        <p:txBody>
          <a:bodyPr/>
          <a:lstStyle>
            <a:lvl1pPr>
              <a:defRPr sz="1600"/>
            </a:lvl1pPr>
          </a:lstStyle>
          <a:p>
            <a:r>
              <a:rPr lang="en-US"/>
              <a:t>Click icon to add picture</a:t>
            </a:r>
          </a:p>
        </p:txBody>
      </p:sp>
      <p:sp>
        <p:nvSpPr>
          <p:cNvPr id="5" name="Picture Placeholder 4"/>
          <p:cNvSpPr>
            <a:spLocks noGrp="1"/>
          </p:cNvSpPr>
          <p:nvPr>
            <p:ph type="pic" sz="quarter" idx="10"/>
          </p:nvPr>
        </p:nvSpPr>
        <p:spPr>
          <a:xfrm>
            <a:off x="774700" y="3257550"/>
            <a:ext cx="876300" cy="1174750"/>
          </a:xfrm>
          <a:custGeom>
            <a:avLst/>
            <a:gdLst/>
            <a:ahLst/>
            <a:cxnLst/>
            <a:rect l="l" t="t" r="r" b="b"/>
            <a:pathLst>
              <a:path w="876300" h="1174750">
                <a:moveTo>
                  <a:pt x="0" y="0"/>
                </a:moveTo>
                <a:lnTo>
                  <a:pt x="876300" y="0"/>
                </a:lnTo>
                <a:lnTo>
                  <a:pt x="876300" y="1174750"/>
                </a:lnTo>
                <a:lnTo>
                  <a:pt x="0" y="1174750"/>
                </a:ln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231368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7">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09600" y="1799025"/>
            <a:ext cx="3016520" cy="3016520"/>
          </a:xfrm>
          <a:custGeom>
            <a:avLst/>
            <a:gdLst/>
            <a:ahLst/>
            <a:cxnLst/>
            <a:rect l="l" t="t" r="r" b="b"/>
            <a:pathLst>
              <a:path w="3016520" h="3016520">
                <a:moveTo>
                  <a:pt x="1508260" y="0"/>
                </a:moveTo>
                <a:cubicBezTo>
                  <a:pt x="2341249" y="0"/>
                  <a:pt x="3016520" y="675271"/>
                  <a:pt x="3016520" y="1508260"/>
                </a:cubicBezTo>
                <a:cubicBezTo>
                  <a:pt x="3016520" y="2341249"/>
                  <a:pt x="2341249" y="3016520"/>
                  <a:pt x="1508260" y="3016520"/>
                </a:cubicBezTo>
                <a:cubicBezTo>
                  <a:pt x="675271" y="3016520"/>
                  <a:pt x="0" y="2341249"/>
                  <a:pt x="0" y="1508260"/>
                </a:cubicBezTo>
                <a:cubicBezTo>
                  <a:pt x="0" y="675271"/>
                  <a:pt x="675271" y="0"/>
                  <a:pt x="1508260" y="0"/>
                </a:cubicBezTo>
                <a:close/>
              </a:path>
            </a:pathLst>
          </a:custGeom>
        </p:spPr>
        <p:txBody>
          <a:bodyPr/>
          <a:lstStyle>
            <a:lvl1pPr>
              <a:defRPr sz="1600"/>
            </a:lvl1pPr>
          </a:lstStyle>
          <a:p>
            <a:r>
              <a:rPr lang="en-US"/>
              <a:t>Click icon to add picture</a:t>
            </a:r>
          </a:p>
        </p:txBody>
      </p:sp>
    </p:spTree>
    <p:extLst>
      <p:ext uri="{BB962C8B-B14F-4D97-AF65-F5344CB8AC3E}">
        <p14:creationId xmlns:p14="http://schemas.microsoft.com/office/powerpoint/2010/main" val="2301346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968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www.youtube.com/watch?v=pgNLonYOc9s" TargetMode="External"/><Relationship Id="rId11" Type="http://schemas.openxmlformats.org/officeDocument/2006/relationships/image" Target="../media/image37.jpg"/><Relationship Id="rId5" Type="http://schemas.openxmlformats.org/officeDocument/2006/relationships/hyperlink" Target="http://viewpure.com/u9uXjSV-hq0" TargetMode="External"/><Relationship Id="rId10" Type="http://schemas.openxmlformats.org/officeDocument/2006/relationships/image" Target="../media/image12.svg"/><Relationship Id="rId4" Type="http://schemas.openxmlformats.org/officeDocument/2006/relationships/image" Target="../media/image33.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hyperlink" Target="https://www.savethechildren.org.uk/" TargetMode="External"/><Relationship Id="rId3" Type="http://schemas.openxmlformats.org/officeDocument/2006/relationships/image" Target="../media/image7.png"/><Relationship Id="rId7" Type="http://schemas.openxmlformats.org/officeDocument/2006/relationships/hyperlink" Target="https://www.unicef.org/" TargetMode="External"/><Relationship Id="rId2" Type="http://schemas.openxmlformats.org/officeDocument/2006/relationships/image" Target="../media/image38.tiff"/><Relationship Id="rId1" Type="http://schemas.openxmlformats.org/officeDocument/2006/relationships/slideLayout" Target="../slideLayouts/slideLayout1.xml"/><Relationship Id="rId6" Type="http://schemas.openxmlformats.org/officeDocument/2006/relationships/hyperlink" Target="http://www.cpag.org.uk/" TargetMode="External"/><Relationship Id="rId11" Type="http://schemas.openxmlformats.org/officeDocument/2006/relationships/image" Target="../media/image2.png"/><Relationship Id="rId5" Type="http://schemas.openxmlformats.org/officeDocument/2006/relationships/hyperlink" Target="http://www.oxfam.org.uk/education/resources/comparing-young-lives-resources-on-poverty" TargetMode="External"/><Relationship Id="rId10" Type="http://schemas.openxmlformats.org/officeDocument/2006/relationships/image" Target="../media/image40.tiff"/><Relationship Id="rId4" Type="http://schemas.openxmlformats.org/officeDocument/2006/relationships/image" Target="../media/image33.png"/><Relationship Id="rId9" Type="http://schemas.openxmlformats.org/officeDocument/2006/relationships/image" Target="../media/image39.tiff"/></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hyperlink" Target="https://www.youtube.com/watch?v=pgNLonYOc9s" TargetMode="External"/><Relationship Id="rId12"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s://worldpoverty.io/" TargetMode="External"/><Relationship Id="rId11" Type="http://schemas.openxmlformats.org/officeDocument/2006/relationships/image" Target="../media/image44.png"/><Relationship Id="rId5" Type="http://schemas.openxmlformats.org/officeDocument/2006/relationships/hyperlink" Target="http://www.teachglobalambassadors.org/curriculum-areas" TargetMode="External"/><Relationship Id="rId10" Type="http://schemas.openxmlformats.org/officeDocument/2006/relationships/image" Target="../media/image43.tiff"/><Relationship Id="rId4" Type="http://schemas.openxmlformats.org/officeDocument/2006/relationships/hyperlink" Target="http://worldslargestlesson.globalgoals.org/global-goals/no-poverty/" TargetMode="External"/><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6.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6.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hyperlink" Target="https://education.gov.scot/improvement/learning-resources/hwb42-food-education-summary" TargetMode="External"/><Relationship Id="rId3" Type="http://schemas.openxmlformats.org/officeDocument/2006/relationships/image" Target="../media/image46.png"/><Relationship Id="rId7" Type="http://schemas.openxmlformats.org/officeDocument/2006/relationships/hyperlink" Target="https://www.keepscotlandbeautiful.org/sustainable-development-education/food-and-the-environment/"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oxfam.org.uk/education" TargetMode="External"/><Relationship Id="rId5" Type="http://schemas.openxmlformats.org/officeDocument/2006/relationships/hyperlink" Target="http://worldslargestlesson.globalgoals.org/" TargetMode="External"/><Relationship Id="rId4" Type="http://schemas.openxmlformats.org/officeDocument/2006/relationships/image" Target="../media/image2.png"/><Relationship Id="rId9" Type="http://schemas.openxmlformats.org/officeDocument/2006/relationships/hyperlink" Target="https://www.rhet.org.u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www.youtube.com/watch?v=pgNLonYOc9s" TargetMode="External"/><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hyperlink" Target="http://www.fao.org/save-food/resources/keyfindings/en" TargetMode="External"/><Relationship Id="rId13" Type="http://schemas.openxmlformats.org/officeDocument/2006/relationships/image" Target="../media/image42.svg"/><Relationship Id="rId3" Type="http://schemas.openxmlformats.org/officeDocument/2006/relationships/image" Target="../media/image46.png"/><Relationship Id="rId7" Type="http://schemas.openxmlformats.org/officeDocument/2006/relationships/hyperlink" Target="https://worldpoverty.io/" TargetMode="External"/><Relationship Id="rId12"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teachglobalambassadors.org/curriculum-areas" TargetMode="External"/><Relationship Id="rId11" Type="http://schemas.openxmlformats.org/officeDocument/2006/relationships/hyperlink" Target="https://www.youtube.com/watch?v=pgNLonYOc9s" TargetMode="External"/><Relationship Id="rId5" Type="http://schemas.openxmlformats.org/officeDocument/2006/relationships/hyperlink" Target="http://worldslargestlesson.globalgoals.org/global-goals/no-hunger/" TargetMode="External"/><Relationship Id="rId15" Type="http://schemas.openxmlformats.org/officeDocument/2006/relationships/image" Target="../media/image52.svg"/><Relationship Id="rId10" Type="http://schemas.openxmlformats.org/officeDocument/2006/relationships/hyperlink" Target="https://www.gov.scot/Resource/0045/00453219.pdf" TargetMode="External"/><Relationship Id="rId4" Type="http://schemas.openxmlformats.org/officeDocument/2006/relationships/image" Target="../media/image2.png"/><Relationship Id="rId9" Type="http://schemas.openxmlformats.org/officeDocument/2006/relationships/hyperlink" Target="https://stv.tv/news/scotland/1413196-scottish-food-bank-use-more-than-doubles-in-five-years/" TargetMode="External"/><Relationship Id="rId1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hhamlyn.wordpress.co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2.png"/><Relationship Id="rId7" Type="http://schemas.openxmlformats.org/officeDocument/2006/relationships/image" Target="../media/image57.svg"/><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diagramColors" Target="../diagrams/colors2.xml"/><Relationship Id="rId5" Type="http://schemas.openxmlformats.org/officeDocument/2006/relationships/image" Target="../media/image54.png"/><Relationship Id="rId10" Type="http://schemas.openxmlformats.org/officeDocument/2006/relationships/diagramQuickStyle" Target="../diagrams/quickStyle2.xml"/><Relationship Id="rId4" Type="http://schemas.openxmlformats.org/officeDocument/2006/relationships/image" Target="../media/image7.png"/><Relationship Id="rId9"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hyperlink" Target="https://www.rhet.org.uk/"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s://practicalaction.org/stop-the-spread" TargetMode="External"/><Relationship Id="rId5" Type="http://schemas.openxmlformats.org/officeDocument/2006/relationships/hyperlink" Target="http://www.scotdec.org.uk/resources/up-in-smoke" TargetMode="External"/><Relationship Id="rId4" Type="http://schemas.openxmlformats.org/officeDocument/2006/relationships/image" Target="../media/image2.png"/><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hyperlink" Target="https://worldpoverty.io/" TargetMode="External"/><Relationship Id="rId13" Type="http://schemas.openxmlformats.org/officeDocument/2006/relationships/hyperlink" Target="https://www.youtube.com/watch?v=pgNLonYOc9s" TargetMode="External"/><Relationship Id="rId3" Type="http://schemas.openxmlformats.org/officeDocument/2006/relationships/image" Target="../media/image54.png"/><Relationship Id="rId7" Type="http://schemas.openxmlformats.org/officeDocument/2006/relationships/hyperlink" Target="http://www.who.int/gho/mortality_burden_disease/life_tables/situation_trends/en/" TargetMode="External"/><Relationship Id="rId12" Type="http://schemas.openxmlformats.org/officeDocument/2006/relationships/hyperlink" Target="https://education.gov.scot/improvement/practice-exemplars/Embedding%20health%20and%20wellbeing%20across%20a%20learning%20community" TargetMode="External"/><Relationship Id="rId17" Type="http://schemas.openxmlformats.org/officeDocument/2006/relationships/image" Target="../media/image52.svg"/><Relationship Id="rId2" Type="http://schemas.openxmlformats.org/officeDocument/2006/relationships/image" Target="../media/image7.png"/><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hyperlink" Target="http://www.teachglobalambassadors.org/curriculum-areas" TargetMode="External"/><Relationship Id="rId11" Type="http://schemas.openxmlformats.org/officeDocument/2006/relationships/hyperlink" Target="https://healthyschools.scot/" TargetMode="External"/><Relationship Id="rId5" Type="http://schemas.openxmlformats.org/officeDocument/2006/relationships/hyperlink" Target="http://worldslargestlesson.globalgoals.org/global-goals/good-health/" TargetMode="External"/><Relationship Id="rId15" Type="http://schemas.openxmlformats.org/officeDocument/2006/relationships/image" Target="../media/image42.svg"/><Relationship Id="rId10" Type="http://schemas.openxmlformats.org/officeDocument/2006/relationships/hyperlink" Target="https://www.place2be.org.uk/what-we-do/school-resources.aspx" TargetMode="External"/><Relationship Id="rId4" Type="http://schemas.openxmlformats.org/officeDocument/2006/relationships/image" Target="../media/image2.png"/><Relationship Id="rId9" Type="http://schemas.openxmlformats.org/officeDocument/2006/relationships/hyperlink" Target="https://ourworldindata.org/life-expectancy#the-interactive-world-map-of-life-expectancy" TargetMode="External"/><Relationship Id="rId1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hyperlink" Target="https://www.youtube.com/watch?v=u3j2K2XQz7I" TargetMode="External"/><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3.jpeg"/><Relationship Id="rId12"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10.svg"/><Relationship Id="rId5" Type="http://schemas.openxmlformats.org/officeDocument/2006/relationships/image" Target="../media/image61.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hyperlink" Target="https://www.youtube.com/watch?v=Mdm49_rUMgo"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61.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64.png"/><Relationship Id="rId7" Type="http://schemas.openxmlformats.org/officeDocument/2006/relationships/image" Target="../media/image61.png"/><Relationship Id="rId12"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2.png"/><Relationship Id="rId10" Type="http://schemas.openxmlformats.org/officeDocument/2006/relationships/image" Target="../media/image15.png"/><Relationship Id="rId4" Type="http://schemas.openxmlformats.org/officeDocument/2006/relationships/image" Target="../media/image65.sv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diagramColors" Target="../diagrams/colors1.xml"/><Relationship Id="rId12"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QuickStyle" Target="../diagrams/quickStyle1.xml"/><Relationship Id="rId11" Type="http://schemas.openxmlformats.org/officeDocument/2006/relationships/image" Target="../media/image15.png"/><Relationship Id="rId5" Type="http://schemas.openxmlformats.org/officeDocument/2006/relationships/diagramLayout" Target="../diagrams/layout1.xml"/><Relationship Id="rId10" Type="http://schemas.openxmlformats.org/officeDocument/2006/relationships/image" Target="../media/image14.svg"/><Relationship Id="rId4" Type="http://schemas.openxmlformats.org/officeDocument/2006/relationships/diagramData" Target="../diagrams/data1.xml"/><Relationship Id="rId9" Type="http://schemas.openxmlformats.org/officeDocument/2006/relationships/image" Target="../media/image13.png"/><Relationship Id="rId14"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hyperlink" Target="http://www.scotdec.org.uk/resources/pants-to-poverty"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sendmyfriend.org/" TargetMode="External"/><Relationship Id="rId5" Type="http://schemas.openxmlformats.org/officeDocument/2006/relationships/hyperlink" Target="https://www.oxfam.org.uk/education" TargetMode="Externa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hyperlink" Target="https://education.gov.scot/scottish-education-system/cld/About%20Community%20Learning%20and%20Development" TargetMode="External"/><Relationship Id="rId13" Type="http://schemas.openxmlformats.org/officeDocument/2006/relationships/image" Target="../media/image52.svg"/><Relationship Id="rId3" Type="http://schemas.openxmlformats.org/officeDocument/2006/relationships/image" Target="../media/image61.png"/><Relationship Id="rId7" Type="http://schemas.openxmlformats.org/officeDocument/2006/relationships/hyperlink" Target="https://www.mygov.scot/young-carer-support/" TargetMode="External"/><Relationship Id="rId12"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teachglobalambassadors.org/curriculum-areas" TargetMode="External"/><Relationship Id="rId11" Type="http://schemas.openxmlformats.org/officeDocument/2006/relationships/image" Target="../media/image42.svg"/><Relationship Id="rId5" Type="http://schemas.openxmlformats.org/officeDocument/2006/relationships/hyperlink" Target="http://worldslargestlesson.globalgoals.org/global-goals/quality-education/" TargetMode="External"/><Relationship Id="rId10"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hyperlink" Target="https://www.youtube.com/watch?v=pgNLonYOc9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www.youtube.com/watch?v=XjJQBjWYDTs&amp;feature=youtu.be" TargetMode="External"/><Relationship Id="rId10"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12.svg"/></Relationships>
</file>

<file path=ppt/slides/_rels/slide35.xml.rels><?xml version="1.0" encoding="UTF-8" standalone="yes"?>
<Relationships xmlns="http://schemas.openxmlformats.org/package/2006/relationships"><Relationship Id="rId8" Type="http://schemas.openxmlformats.org/officeDocument/2006/relationships/hyperlink" Target="https://beta.gov.scot/publications/parents-and-carers-research-final-report-january-2018/" TargetMode="External"/><Relationship Id="rId3" Type="http://schemas.openxmlformats.org/officeDocument/2006/relationships/image" Target="../media/image7.png"/><Relationship Id="rId7" Type="http://schemas.openxmlformats.org/officeDocument/2006/relationships/hyperlink" Target="https://education.gov.scot/improvement/learning-resources/Improving%20gender%20balance%203-18" TargetMode="External"/><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hyperlink" Target="http://www.intofilm.org/" TargetMode="External"/><Relationship Id="rId5" Type="http://schemas.openxmlformats.org/officeDocument/2006/relationships/image" Target="../media/image2.png"/><Relationship Id="rId4" Type="http://schemas.openxmlformats.org/officeDocument/2006/relationships/image" Target="../media/image67.png"/><Relationship Id="rId9" Type="http://schemas.openxmlformats.org/officeDocument/2006/relationships/image" Target="../media/image70.png"/></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7.png"/><Relationship Id="rId7" Type="http://schemas.openxmlformats.org/officeDocument/2006/relationships/hyperlink" Target="https://www.youtube.com/watch?v=pgNLonYOc9s"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heforshe.org/en/newsroom/news/heforshe-equality-stories" TargetMode="External"/><Relationship Id="rId5" Type="http://schemas.openxmlformats.org/officeDocument/2006/relationships/hyperlink" Target="http://www.teachglobalambassadors.org/curriculum-areas" TargetMode="External"/><Relationship Id="rId10" Type="http://schemas.openxmlformats.org/officeDocument/2006/relationships/image" Target="../media/image43.tiff"/><Relationship Id="rId4" Type="http://schemas.openxmlformats.org/officeDocument/2006/relationships/image" Target="../media/image2.png"/><Relationship Id="rId9" Type="http://schemas.openxmlformats.org/officeDocument/2006/relationships/image" Target="../media/image42.sv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png"/><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2.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3.png"/><Relationship Id="rId3" Type="http://schemas.openxmlformats.org/officeDocument/2006/relationships/image" Target="../media/image7.png"/><Relationship Id="rId7" Type="http://schemas.openxmlformats.org/officeDocument/2006/relationships/image" Target="../media/image12.svg"/><Relationship Id="rId12" Type="http://schemas.openxmlformats.org/officeDocument/2006/relationships/image" Target="../media/image22.svg"/><Relationship Id="rId2" Type="http://schemas.openxmlformats.org/officeDocument/2006/relationships/hyperlink" Target="https://www.youtube.com/watch?v=Mdm49_rUMgo" TargetMode="Externa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image" Target="../media/image21.png"/><Relationship Id="rId5" Type="http://schemas.openxmlformats.org/officeDocument/2006/relationships/image" Target="../media/image10.svg"/><Relationship Id="rId10" Type="http://schemas.openxmlformats.org/officeDocument/2006/relationships/image" Target="../media/image20.svg"/><Relationship Id="rId4" Type="http://schemas.openxmlformats.org/officeDocument/2006/relationships/image" Target="../media/image9.png"/><Relationship Id="rId9" Type="http://schemas.openxmlformats.org/officeDocument/2006/relationships/image" Target="../media/image19.png"/><Relationship Id="rId14" Type="http://schemas.openxmlformats.org/officeDocument/2006/relationships/image" Target="../media/image24.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9.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2.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2.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72.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2.png"/><Relationship Id="rId7" Type="http://schemas.openxmlformats.org/officeDocument/2006/relationships/hyperlink" Target="http://www.oxfam.org.uk/education"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s://practicalaction.org/ditch-the-dirt" TargetMode="External"/><Relationship Id="rId5" Type="http://schemas.openxmlformats.org/officeDocument/2006/relationships/hyperlink" Target="http://www.scotdec.org.uk/resources" TargetMode="Externa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hyperlink" Target="https://www.youtube.com/watch?v=pgNLonYOc9s" TargetMode="External"/><Relationship Id="rId3" Type="http://schemas.openxmlformats.org/officeDocument/2006/relationships/image" Target="../media/image72.png"/><Relationship Id="rId7" Type="http://schemas.openxmlformats.org/officeDocument/2006/relationships/hyperlink" Target="https://www.keepscotlandbeautiful.org/sustainable-development-education/eco-schools/ten-topics/water/" TargetMode="External"/><Relationship Id="rId12" Type="http://schemas.openxmlformats.org/officeDocument/2006/relationships/image" Target="../media/image5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teachglobalambassadors.org/curriculum-areas" TargetMode="External"/><Relationship Id="rId11" Type="http://schemas.openxmlformats.org/officeDocument/2006/relationships/image" Target="../media/image51.png"/><Relationship Id="rId5" Type="http://schemas.openxmlformats.org/officeDocument/2006/relationships/hyperlink" Target="http://worldslargestlesson.globalgoals.org/global-goals/clean-water-sanitation" TargetMode="External"/><Relationship Id="rId10" Type="http://schemas.openxmlformats.org/officeDocument/2006/relationships/image" Target="../media/image42.svg"/><Relationship Id="rId4" Type="http://schemas.openxmlformats.org/officeDocument/2006/relationships/image" Target="../media/image2.png"/><Relationship Id="rId9"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png"/><Relationship Id="rId7" Type="http://schemas.openxmlformats.org/officeDocument/2006/relationships/hyperlink" Target="https://practicalaction.org/power-for-the-world-1"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s://practicalaction.org/wind-power-challenge-stem" TargetMode="External"/><Relationship Id="rId11" Type="http://schemas.openxmlformats.org/officeDocument/2006/relationships/image" Target="../media/image91.svg"/><Relationship Id="rId5" Type="http://schemas.openxmlformats.org/officeDocument/2006/relationships/hyperlink" Target="https://practicalaction.org/smoky-homes" TargetMode="External"/><Relationship Id="rId10" Type="http://schemas.openxmlformats.org/officeDocument/2006/relationships/image" Target="../media/image90.png"/><Relationship Id="rId4" Type="http://schemas.openxmlformats.org/officeDocument/2006/relationships/image" Target="../media/image2.png"/><Relationship Id="rId9" Type="http://schemas.openxmlformats.org/officeDocument/2006/relationships/image" Target="../media/image89.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s://www.youtube.com/watch?v=Mdm49_rUMgo" TargetMode="External"/><Relationship Id="rId3" Type="http://schemas.openxmlformats.org/officeDocument/2006/relationships/image" Target="../media/image7.png"/><Relationship Id="rId7" Type="http://schemas.openxmlformats.org/officeDocument/2006/relationships/image" Target="../media/image26.svg"/><Relationship Id="rId12" Type="http://schemas.openxmlformats.org/officeDocument/2006/relationships/image" Target="../media/image2.png"/><Relationship Id="rId2" Type="http://schemas.openxmlformats.org/officeDocument/2006/relationships/hyperlink" Target="https://www.youtube.com/watch?v=RpqVmvMCmp0" TargetMode="External"/><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10.svg"/><Relationship Id="rId15" Type="http://schemas.openxmlformats.org/officeDocument/2006/relationships/image" Target="../media/image12.sv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svg"/><Relationship Id="rId14" Type="http://schemas.openxmlformats.org/officeDocument/2006/relationships/image" Target="../media/image11.png"/></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pgNLonYOc9s" TargetMode="External"/><Relationship Id="rId3" Type="http://schemas.openxmlformats.org/officeDocument/2006/relationships/image" Target="../media/image85.png"/><Relationship Id="rId7" Type="http://schemas.openxmlformats.org/officeDocument/2006/relationships/hyperlink" Target="https://www.keepscotlandbeautiful.org/sustainable-development-education/eco-schools/ten-topics/energy/" TargetMode="Externa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hyperlink" Target="http://www.teachglobalambassadors.org/curriculum-areas" TargetMode="External"/><Relationship Id="rId11" Type="http://schemas.openxmlformats.org/officeDocument/2006/relationships/image" Target="../media/image43.tiff"/><Relationship Id="rId5" Type="http://schemas.openxmlformats.org/officeDocument/2006/relationships/hyperlink" Target="http://worldslargestlesson.globalgoals.org/global-goals/modern-energy/" TargetMode="External"/><Relationship Id="rId10" Type="http://schemas.openxmlformats.org/officeDocument/2006/relationships/image" Target="../media/image42.svg"/><Relationship Id="rId4" Type="http://schemas.openxmlformats.org/officeDocument/2006/relationships/image" Target="../media/image2.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1.tiff"/><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6.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AE8FF2C-39A2-4640-9CFE-D7CAFD6C6683}"/>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3541123" y="490384"/>
            <a:ext cx="4653116" cy="4653116"/>
          </a:xfrm>
          <a:prstGeom prst="rect">
            <a:avLst/>
          </a:prstGeom>
        </p:spPr>
      </p:pic>
      <p:pic>
        <p:nvPicPr>
          <p:cNvPr id="25" name="Picture 24">
            <a:extLst>
              <a:ext uri="{FF2B5EF4-FFF2-40B4-BE49-F238E27FC236}">
                <a16:creationId xmlns:a16="http://schemas.microsoft.com/office/drawing/2014/main" id="{1AB69052-BC6A-C14F-966F-A5043E024C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68" y="119326"/>
            <a:ext cx="1041682" cy="732538"/>
          </a:xfrm>
          <a:prstGeom prst="rect">
            <a:avLst/>
          </a:prstGeom>
        </p:spPr>
      </p:pic>
      <p:sp>
        <p:nvSpPr>
          <p:cNvPr id="42" name="TextBox 41">
            <a:extLst>
              <a:ext uri="{FF2B5EF4-FFF2-40B4-BE49-F238E27FC236}">
                <a16:creationId xmlns:a16="http://schemas.microsoft.com/office/drawing/2014/main" id="{A2CDB4D1-1EF8-2E4D-BD9D-743D6BCEBDE5}"/>
              </a:ext>
            </a:extLst>
          </p:cNvPr>
          <p:cNvSpPr txBox="1"/>
          <p:nvPr/>
        </p:nvSpPr>
        <p:spPr>
          <a:xfrm>
            <a:off x="1297948" y="316318"/>
            <a:ext cx="4648200" cy="338554"/>
          </a:xfrm>
          <a:prstGeom prst="rect">
            <a:avLst/>
          </a:prstGeom>
          <a:noFill/>
        </p:spPr>
        <p:txBody>
          <a:bodyPr wrap="square" rtlCol="0">
            <a:spAutoFit/>
          </a:bodyPr>
          <a:lstStyle/>
          <a:p>
            <a:r>
              <a:rPr lang="en-US" sz="1600" dirty="0">
                <a:solidFill>
                  <a:schemeClr val="tx1">
                    <a:lumMod val="75000"/>
                    <a:lumOff val="25000"/>
                  </a:schemeClr>
                </a:solidFill>
                <a:latin typeface="Heebo Medium" pitchFamily="2" charset="-79"/>
                <a:cs typeface="Heebo Medium" pitchFamily="2" charset="-79"/>
              </a:rPr>
              <a:t>resources </a:t>
            </a:r>
            <a:r>
              <a:rPr lang="en-US" sz="1600" dirty="0">
                <a:solidFill>
                  <a:srgbClr val="676ABF"/>
                </a:solidFill>
                <a:latin typeface="Heebo Medium" pitchFamily="2" charset="-79"/>
                <a:cs typeface="Heebo Medium" pitchFamily="2" charset="-79"/>
              </a:rPr>
              <a:t>|</a:t>
            </a:r>
            <a:r>
              <a:rPr lang="en-US" sz="1600" dirty="0">
                <a:solidFill>
                  <a:schemeClr val="tx1">
                    <a:lumMod val="75000"/>
                    <a:lumOff val="25000"/>
                  </a:schemeClr>
                </a:solidFill>
                <a:latin typeface="Heebo Medium" pitchFamily="2" charset="-79"/>
                <a:cs typeface="Heebo Medium" pitchFamily="2" charset="-79"/>
              </a:rPr>
              <a:t> projects </a:t>
            </a:r>
            <a:r>
              <a:rPr lang="en-US" sz="1600" dirty="0">
                <a:solidFill>
                  <a:srgbClr val="676ABF"/>
                </a:solidFill>
                <a:latin typeface="Heebo Medium" pitchFamily="2" charset="-79"/>
                <a:cs typeface="Heebo Medium" pitchFamily="2" charset="-79"/>
              </a:rPr>
              <a:t>| </a:t>
            </a:r>
            <a:r>
              <a:rPr lang="en-US" sz="1600" dirty="0">
                <a:solidFill>
                  <a:schemeClr val="tx1">
                    <a:lumMod val="75000"/>
                    <a:lumOff val="25000"/>
                  </a:schemeClr>
                </a:solidFill>
                <a:latin typeface="Heebo Medium" pitchFamily="2" charset="-79"/>
                <a:cs typeface="Heebo Medium" pitchFamily="2" charset="-79"/>
              </a:rPr>
              <a:t>professional learning</a:t>
            </a:r>
          </a:p>
        </p:txBody>
      </p:sp>
      <p:sp>
        <p:nvSpPr>
          <p:cNvPr id="43" name="TextBox 42">
            <a:extLst>
              <a:ext uri="{FF2B5EF4-FFF2-40B4-BE49-F238E27FC236}">
                <a16:creationId xmlns:a16="http://schemas.microsoft.com/office/drawing/2014/main" id="{FE2027DC-892D-EB44-BF15-6EEC993EE6F9}"/>
              </a:ext>
            </a:extLst>
          </p:cNvPr>
          <p:cNvSpPr txBox="1"/>
          <p:nvPr/>
        </p:nvSpPr>
        <p:spPr>
          <a:xfrm>
            <a:off x="1778790" y="4698568"/>
            <a:ext cx="4648200" cy="307777"/>
          </a:xfrm>
          <a:prstGeom prst="rect">
            <a:avLst/>
          </a:prstGeom>
          <a:noFill/>
        </p:spPr>
        <p:txBody>
          <a:bodyPr wrap="square" rtlCol="0">
            <a:spAutoFit/>
          </a:bodyPr>
          <a:lstStyle/>
          <a:p>
            <a:r>
              <a:rPr lang="en-US" sz="1400" dirty="0" err="1">
                <a:solidFill>
                  <a:schemeClr val="tx1">
                    <a:lumMod val="75000"/>
                    <a:lumOff val="25000"/>
                  </a:schemeClr>
                </a:solidFill>
                <a:latin typeface="Heebo Medium" pitchFamily="2" charset="-79"/>
                <a:cs typeface="Heebo Medium" pitchFamily="2" charset="-79"/>
              </a:rPr>
              <a:t>scotdec.org.uk</a:t>
            </a:r>
            <a:endParaRPr lang="en-US" sz="1400" dirty="0">
              <a:solidFill>
                <a:schemeClr val="tx1">
                  <a:lumMod val="75000"/>
                  <a:lumOff val="25000"/>
                </a:schemeClr>
              </a:solidFill>
              <a:latin typeface="Heebo Medium" pitchFamily="2" charset="-79"/>
              <a:cs typeface="Heebo Medium" pitchFamily="2" charset="-79"/>
            </a:endParaRPr>
          </a:p>
        </p:txBody>
      </p:sp>
      <p:pic>
        <p:nvPicPr>
          <p:cNvPr id="45" name="Picture 44">
            <a:extLst>
              <a:ext uri="{FF2B5EF4-FFF2-40B4-BE49-F238E27FC236}">
                <a16:creationId xmlns:a16="http://schemas.microsoft.com/office/drawing/2014/main" id="{71EC2422-13F7-4240-B30F-327C168B3D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4206" y="4648710"/>
            <a:ext cx="366994" cy="369332"/>
          </a:xfrm>
          <a:prstGeom prst="rect">
            <a:avLst/>
          </a:prstGeom>
        </p:spPr>
      </p:pic>
      <p:pic>
        <p:nvPicPr>
          <p:cNvPr id="47" name="Picture 46">
            <a:extLst>
              <a:ext uri="{FF2B5EF4-FFF2-40B4-BE49-F238E27FC236}">
                <a16:creationId xmlns:a16="http://schemas.microsoft.com/office/drawing/2014/main" id="{01D4CF63-AE4D-6E42-AAE7-2B8A247FA0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4650689"/>
            <a:ext cx="356142" cy="369333"/>
          </a:xfrm>
          <a:prstGeom prst="rect">
            <a:avLst/>
          </a:prstGeom>
        </p:spPr>
      </p:pic>
      <p:pic>
        <p:nvPicPr>
          <p:cNvPr id="49" name="Picture 48">
            <a:extLst>
              <a:ext uri="{FF2B5EF4-FFF2-40B4-BE49-F238E27FC236}">
                <a16:creationId xmlns:a16="http://schemas.microsoft.com/office/drawing/2014/main" id="{C192952F-898C-C74A-97C6-34494535C3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600" y="4671666"/>
            <a:ext cx="425651" cy="341811"/>
          </a:xfrm>
          <a:prstGeom prst="rect">
            <a:avLst/>
          </a:prstGeom>
        </p:spPr>
      </p:pic>
      <p:sp>
        <p:nvSpPr>
          <p:cNvPr id="50" name="TextBox 49">
            <a:extLst>
              <a:ext uri="{FF2B5EF4-FFF2-40B4-BE49-F238E27FC236}">
                <a16:creationId xmlns:a16="http://schemas.microsoft.com/office/drawing/2014/main" id="{382F8A09-6B73-1744-8B2B-77A2E242427B}"/>
              </a:ext>
            </a:extLst>
          </p:cNvPr>
          <p:cNvSpPr txBox="1"/>
          <p:nvPr/>
        </p:nvSpPr>
        <p:spPr>
          <a:xfrm>
            <a:off x="3622048" y="4698568"/>
            <a:ext cx="1802158" cy="307777"/>
          </a:xfrm>
          <a:prstGeom prst="rect">
            <a:avLst/>
          </a:prstGeom>
          <a:noFill/>
        </p:spPr>
        <p:txBody>
          <a:bodyPr wrap="square" rtlCol="0">
            <a:spAutoFit/>
          </a:bodyPr>
          <a:lstStyle/>
          <a:p>
            <a:r>
              <a:rPr lang="en-US" sz="1400" dirty="0">
                <a:solidFill>
                  <a:schemeClr val="tx1">
                    <a:lumMod val="75000"/>
                    <a:lumOff val="25000"/>
                  </a:schemeClr>
                </a:solidFill>
                <a:latin typeface="Heebo Medium" pitchFamily="2" charset="-79"/>
                <a:cs typeface="Heebo Medium" pitchFamily="2" charset="-79"/>
              </a:rPr>
              <a:t>/</a:t>
            </a:r>
            <a:r>
              <a:rPr lang="en-US" sz="1400" dirty="0" err="1">
                <a:solidFill>
                  <a:schemeClr val="tx1">
                    <a:lumMod val="75000"/>
                    <a:lumOff val="25000"/>
                  </a:schemeClr>
                </a:solidFill>
                <a:latin typeface="Heebo Medium" pitchFamily="2" charset="-79"/>
                <a:cs typeface="Heebo Medium" pitchFamily="2" charset="-79"/>
              </a:rPr>
              <a:t>scotdeclearning</a:t>
            </a:r>
            <a:endParaRPr lang="en-US" sz="1400" dirty="0">
              <a:solidFill>
                <a:schemeClr val="tx1">
                  <a:lumMod val="75000"/>
                  <a:lumOff val="25000"/>
                </a:schemeClr>
              </a:solidFill>
              <a:latin typeface="Heebo Medium" pitchFamily="2" charset="-79"/>
              <a:cs typeface="Heebo Medium" pitchFamily="2" charset="-79"/>
            </a:endParaRPr>
          </a:p>
        </p:txBody>
      </p:sp>
      <p:sp>
        <p:nvSpPr>
          <p:cNvPr id="51" name="TextBox 50">
            <a:extLst>
              <a:ext uri="{FF2B5EF4-FFF2-40B4-BE49-F238E27FC236}">
                <a16:creationId xmlns:a16="http://schemas.microsoft.com/office/drawing/2014/main" id="{D16999A5-0296-2E45-AFB8-594765DAC858}"/>
              </a:ext>
            </a:extLst>
          </p:cNvPr>
          <p:cNvSpPr txBox="1"/>
          <p:nvPr/>
        </p:nvSpPr>
        <p:spPr>
          <a:xfrm>
            <a:off x="5791200" y="4688682"/>
            <a:ext cx="2169152" cy="307777"/>
          </a:xfrm>
          <a:prstGeom prst="rect">
            <a:avLst/>
          </a:prstGeom>
          <a:noFill/>
        </p:spPr>
        <p:txBody>
          <a:bodyPr wrap="square" rtlCol="0">
            <a:spAutoFit/>
          </a:bodyPr>
          <a:lstStyle/>
          <a:p>
            <a:r>
              <a:rPr lang="en-US" sz="1400" dirty="0">
                <a:solidFill>
                  <a:schemeClr val="tx1">
                    <a:lumMod val="75000"/>
                    <a:lumOff val="25000"/>
                  </a:schemeClr>
                </a:solidFill>
                <a:latin typeface="Heebo Medium" pitchFamily="2" charset="-79"/>
                <a:cs typeface="Heebo Medium" pitchFamily="2" charset="-79"/>
              </a:rPr>
              <a:t>@</a:t>
            </a:r>
            <a:r>
              <a:rPr lang="en-US" sz="1400" dirty="0" err="1">
                <a:solidFill>
                  <a:schemeClr val="tx1">
                    <a:lumMod val="75000"/>
                    <a:lumOff val="25000"/>
                  </a:schemeClr>
                </a:solidFill>
                <a:latin typeface="Heebo Medium" pitchFamily="2" charset="-79"/>
                <a:cs typeface="Heebo Medium" pitchFamily="2" charset="-79"/>
              </a:rPr>
              <a:t>scotdeclearning</a:t>
            </a:r>
            <a:endParaRPr lang="en-US" sz="1400" dirty="0">
              <a:solidFill>
                <a:schemeClr val="tx1">
                  <a:lumMod val="75000"/>
                  <a:lumOff val="25000"/>
                </a:schemeClr>
              </a:solidFill>
              <a:latin typeface="Heebo Medium" pitchFamily="2" charset="-79"/>
              <a:cs typeface="Heebo Medium" pitchFamily="2" charset="-79"/>
            </a:endParaRPr>
          </a:p>
        </p:txBody>
      </p:sp>
      <p:sp>
        <p:nvSpPr>
          <p:cNvPr id="52" name="TextBox 51">
            <a:extLst>
              <a:ext uri="{FF2B5EF4-FFF2-40B4-BE49-F238E27FC236}">
                <a16:creationId xmlns:a16="http://schemas.microsoft.com/office/drawing/2014/main" id="{7DD6AE67-1F8F-D54B-A86D-C5B4A4046891}"/>
              </a:ext>
            </a:extLst>
          </p:cNvPr>
          <p:cNvSpPr txBox="1"/>
          <p:nvPr/>
        </p:nvSpPr>
        <p:spPr>
          <a:xfrm>
            <a:off x="955339" y="3626938"/>
            <a:ext cx="7233321" cy="830997"/>
          </a:xfrm>
          <a:prstGeom prst="rect">
            <a:avLst/>
          </a:prstGeom>
          <a:noFill/>
        </p:spPr>
        <p:txBody>
          <a:bodyPr wrap="square" rtlCol="0">
            <a:spAutoFit/>
          </a:bodyPr>
          <a:lstStyle/>
          <a:p>
            <a:r>
              <a:rPr lang="en-US" sz="2400" b="1" dirty="0">
                <a:solidFill>
                  <a:schemeClr val="tx1">
                    <a:lumMod val="75000"/>
                    <a:lumOff val="25000"/>
                  </a:schemeClr>
                </a:solidFill>
                <a:latin typeface="Heebo" pitchFamily="2" charset="-79"/>
                <a:cs typeface="Heebo" pitchFamily="2" charset="-79"/>
              </a:rPr>
              <a:t>The Global Goals For Sustainable Development </a:t>
            </a:r>
          </a:p>
          <a:p>
            <a:pPr algn="ctr"/>
            <a:r>
              <a:rPr lang="en-US" sz="2400" b="1" dirty="0">
                <a:solidFill>
                  <a:schemeClr val="tx1">
                    <a:lumMod val="75000"/>
                    <a:lumOff val="25000"/>
                  </a:schemeClr>
                </a:solidFill>
                <a:latin typeface="Heebo" pitchFamily="2" charset="-79"/>
                <a:cs typeface="Heebo" pitchFamily="2" charset="-79"/>
              </a:rPr>
              <a:t>starter activities</a:t>
            </a:r>
          </a:p>
        </p:txBody>
      </p:sp>
      <p:pic>
        <p:nvPicPr>
          <p:cNvPr id="3" name="Picture 2">
            <a:extLst>
              <a:ext uri="{FF2B5EF4-FFF2-40B4-BE49-F238E27FC236}">
                <a16:creationId xmlns:a16="http://schemas.microsoft.com/office/drawing/2014/main" id="{83507811-B279-844D-83D4-B4DC1A4D8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411" y="1150246"/>
            <a:ext cx="2271431" cy="2271431"/>
          </a:xfrm>
          <a:prstGeom prst="rect">
            <a:avLst/>
          </a:prstGeom>
        </p:spPr>
      </p:pic>
      <p:pic>
        <p:nvPicPr>
          <p:cNvPr id="14" name="Picture 13">
            <a:extLst>
              <a:ext uri="{FF2B5EF4-FFF2-40B4-BE49-F238E27FC236}">
                <a16:creationId xmlns:a16="http://schemas.microsoft.com/office/drawing/2014/main" id="{858DEC35-31C8-B442-9BC3-1C21560E76AD}"/>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7553292" y="-1084713"/>
            <a:ext cx="6741348" cy="6741348"/>
          </a:xfrm>
          <a:prstGeom prst="rect">
            <a:avLst/>
          </a:prstGeom>
        </p:spPr>
      </p:pic>
    </p:spTree>
    <p:extLst>
      <p:ext uri="{BB962C8B-B14F-4D97-AF65-F5344CB8AC3E}">
        <p14:creationId xmlns:p14="http://schemas.microsoft.com/office/powerpoint/2010/main" val="128266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15"/>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0" fill="hold"/>
                                        <p:tgtEl>
                                          <p:spTgt spid="14"/>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6176732" y="1715285"/>
            <a:ext cx="1591108" cy="1591108"/>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10</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16200000">
            <a:off x="620439" y="267121"/>
            <a:ext cx="636904" cy="65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Content Placeholder 2">
            <a:extLst>
              <a:ext uri="{FF2B5EF4-FFF2-40B4-BE49-F238E27FC236}">
                <a16:creationId xmlns:a16="http://schemas.microsoft.com/office/drawing/2014/main" id="{DA969D5A-D705-B74F-AB77-1AA2E91E465C}"/>
              </a:ext>
            </a:extLst>
          </p:cNvPr>
          <p:cNvSpPr txBox="1">
            <a:spLocks/>
          </p:cNvSpPr>
          <p:nvPr/>
        </p:nvSpPr>
        <p:spPr>
          <a:xfrm>
            <a:off x="323803" y="838395"/>
            <a:ext cx="8640959"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800" dirty="0">
              <a:solidFill>
                <a:schemeClr val="tx1">
                  <a:lumMod val="85000"/>
                  <a:lumOff val="15000"/>
                </a:schemeClr>
              </a:solidFill>
              <a:latin typeface="Heebo" pitchFamily="2" charset="-79"/>
              <a:cs typeface="Heebo" pitchFamily="2" charset="-79"/>
            </a:endParaRPr>
          </a:p>
          <a:p>
            <a:pPr marL="0" indent="0">
              <a:buNone/>
            </a:pPr>
            <a:r>
              <a:rPr lang="en-GB" sz="1800" b="1" dirty="0" err="1">
                <a:solidFill>
                  <a:schemeClr val="tx1">
                    <a:lumMod val="85000"/>
                    <a:lumOff val="15000"/>
                  </a:schemeClr>
                </a:solidFill>
                <a:latin typeface="Heebo" pitchFamily="2" charset="-79"/>
                <a:cs typeface="Heebo" pitchFamily="2" charset="-79"/>
              </a:rPr>
              <a:t>Chabna’s</a:t>
            </a:r>
            <a:r>
              <a:rPr lang="en-GB" sz="1800" b="1" dirty="0">
                <a:solidFill>
                  <a:schemeClr val="tx1">
                    <a:lumMod val="85000"/>
                    <a:lumOff val="15000"/>
                  </a:schemeClr>
                </a:solidFill>
                <a:latin typeface="Heebo" pitchFamily="2" charset="-79"/>
                <a:cs typeface="Heebo" pitchFamily="2" charset="-79"/>
              </a:rPr>
              <a:t> Story</a:t>
            </a:r>
          </a:p>
          <a:p>
            <a:pPr marL="0" indent="0">
              <a:buNone/>
            </a:pPr>
            <a:endParaRPr lang="en-GB" sz="1800" b="1" dirty="0">
              <a:solidFill>
                <a:schemeClr val="tx1">
                  <a:lumMod val="85000"/>
                  <a:lumOff val="15000"/>
                </a:schemeClr>
              </a:solidFill>
              <a:latin typeface="Heebo" pitchFamily="2" charset="-79"/>
              <a:cs typeface="Heebo" pitchFamily="2" charset="-79"/>
            </a:endParaRPr>
          </a:p>
          <a:p>
            <a:pPr marL="0" indent="0">
              <a:buNone/>
            </a:pPr>
            <a:endParaRPr lang="en-GB" sz="1800" b="1" dirty="0">
              <a:solidFill>
                <a:schemeClr val="tx1">
                  <a:lumMod val="85000"/>
                  <a:lumOff val="15000"/>
                </a:schemeClr>
              </a:solidFill>
              <a:latin typeface="Heebo" pitchFamily="2" charset="-79"/>
              <a:cs typeface="Heebo" pitchFamily="2" charset="-79"/>
            </a:endParaRPr>
          </a:p>
          <a:p>
            <a:pPr marL="0" indent="0">
              <a:buNone/>
            </a:pPr>
            <a:endParaRPr lang="en-GB" sz="1800" b="1" dirty="0">
              <a:solidFill>
                <a:schemeClr val="tx1">
                  <a:lumMod val="85000"/>
                  <a:lumOff val="15000"/>
                </a:schemeClr>
              </a:solidFill>
              <a:latin typeface="Heebo" pitchFamily="2" charset="-79"/>
              <a:cs typeface="Heebo" pitchFamily="2" charset="-79"/>
            </a:endParaRPr>
          </a:p>
          <a:p>
            <a:pPr marL="0" indent="0">
              <a:buNone/>
            </a:pPr>
            <a:endParaRPr lang="en-GB" sz="1800" dirty="0">
              <a:solidFill>
                <a:schemeClr val="tx1">
                  <a:lumMod val="85000"/>
                  <a:lumOff val="15000"/>
                </a:schemeClr>
              </a:solidFill>
              <a:latin typeface="Heebo" pitchFamily="2" charset="-79"/>
              <a:cs typeface="Heebo" pitchFamily="2" charset="-79"/>
            </a:endParaRPr>
          </a:p>
          <a:p>
            <a:pPr marL="0" indent="0">
              <a:buNone/>
            </a:pPr>
            <a:r>
              <a:rPr lang="en-GB" sz="1800" b="1" dirty="0">
                <a:solidFill>
                  <a:schemeClr val="tx1">
                    <a:lumMod val="85000"/>
                    <a:lumOff val="15000"/>
                  </a:schemeClr>
                </a:solidFill>
                <a:latin typeface="Heebo" pitchFamily="2" charset="-79"/>
                <a:cs typeface="Heebo" pitchFamily="2" charset="-79"/>
              </a:rPr>
              <a:t>Discuss</a:t>
            </a:r>
          </a:p>
          <a:p>
            <a:r>
              <a:rPr lang="en-GB" sz="1800" dirty="0">
                <a:solidFill>
                  <a:schemeClr val="tx1">
                    <a:lumMod val="85000"/>
                    <a:lumOff val="15000"/>
                  </a:schemeClr>
                </a:solidFill>
                <a:latin typeface="Heebo" pitchFamily="2" charset="-79"/>
                <a:cs typeface="Heebo" pitchFamily="2" charset="-79"/>
              </a:rPr>
              <a:t>How has </a:t>
            </a:r>
            <a:r>
              <a:rPr lang="en-GB" sz="1800" dirty="0" err="1">
                <a:solidFill>
                  <a:schemeClr val="tx1">
                    <a:lumMod val="85000"/>
                    <a:lumOff val="15000"/>
                  </a:schemeClr>
                </a:solidFill>
                <a:latin typeface="Heebo" pitchFamily="2" charset="-79"/>
                <a:cs typeface="Heebo" pitchFamily="2" charset="-79"/>
              </a:rPr>
              <a:t>Chabna’s</a:t>
            </a:r>
            <a:r>
              <a:rPr lang="en-GB" sz="1800" dirty="0">
                <a:solidFill>
                  <a:schemeClr val="tx1">
                    <a:lumMod val="85000"/>
                    <a:lumOff val="15000"/>
                  </a:schemeClr>
                </a:solidFill>
                <a:latin typeface="Heebo" pitchFamily="2" charset="-79"/>
                <a:cs typeface="Heebo" pitchFamily="2" charset="-79"/>
              </a:rPr>
              <a:t> life changed? </a:t>
            </a:r>
          </a:p>
          <a:p>
            <a:r>
              <a:rPr lang="en-GB" sz="1800" dirty="0">
                <a:solidFill>
                  <a:schemeClr val="tx1">
                    <a:lumMod val="85000"/>
                    <a:lumOff val="15000"/>
                  </a:schemeClr>
                </a:solidFill>
                <a:latin typeface="Heebo" pitchFamily="2" charset="-79"/>
                <a:cs typeface="Heebo" pitchFamily="2" charset="-79"/>
              </a:rPr>
              <a:t>What caused this change to happen?</a:t>
            </a:r>
          </a:p>
          <a:p>
            <a:r>
              <a:rPr lang="en-GB" sz="1800" dirty="0">
                <a:solidFill>
                  <a:schemeClr val="tx1">
                    <a:lumMod val="85000"/>
                    <a:lumOff val="15000"/>
                  </a:schemeClr>
                </a:solidFill>
                <a:latin typeface="Heebo" pitchFamily="2" charset="-79"/>
                <a:cs typeface="Heebo" pitchFamily="2" charset="-79"/>
              </a:rPr>
              <a:t>Is it still our responsibility to help the poorest if they live in countries where there is now significant wealth? What about those living in poverty in Scotland?</a:t>
            </a:r>
          </a:p>
          <a:p>
            <a:r>
              <a:rPr lang="en-GB" sz="1800" dirty="0">
                <a:solidFill>
                  <a:schemeClr val="tx1">
                    <a:lumMod val="85000"/>
                    <a:lumOff val="15000"/>
                  </a:schemeClr>
                </a:solidFill>
                <a:latin typeface="Heebo" pitchFamily="2" charset="-79"/>
                <a:cs typeface="Heebo" pitchFamily="2" charset="-79"/>
              </a:rPr>
              <a:t>What else could we do to help those in poverty?</a:t>
            </a:r>
          </a:p>
        </p:txBody>
      </p:sp>
      <p:sp>
        <p:nvSpPr>
          <p:cNvPr id="22" name="TextBox 21">
            <a:extLst>
              <a:ext uri="{FF2B5EF4-FFF2-40B4-BE49-F238E27FC236}">
                <a16:creationId xmlns:a16="http://schemas.microsoft.com/office/drawing/2014/main" id="{ED61CBE3-8BF6-6D4A-8FA6-91B4BE14B5B3}"/>
              </a:ext>
            </a:extLst>
          </p:cNvPr>
          <p:cNvSpPr txBox="1"/>
          <p:nvPr/>
        </p:nvSpPr>
        <p:spPr>
          <a:xfrm>
            <a:off x="1092218" y="1821136"/>
            <a:ext cx="3627596" cy="388568"/>
          </a:xfrm>
          <a:prstGeom prst="rect">
            <a:avLst/>
          </a:prstGeom>
          <a:noFill/>
        </p:spPr>
        <p:txBody>
          <a:bodyPr wrap="square" rtlCol="0">
            <a:spAutoFit/>
          </a:bodyPr>
          <a:lstStyle/>
          <a:p>
            <a:pPr>
              <a:lnSpc>
                <a:spcPct val="150000"/>
              </a:lnSpc>
            </a:pPr>
            <a:r>
              <a:rPr lang="en-GB" sz="1400" b="1" u="sng" dirty="0">
                <a:solidFill>
                  <a:srgbClr val="676ABF"/>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Watch this </a:t>
            </a:r>
            <a:r>
              <a:rPr lang="en-GB" sz="1400" b="1" u="sng" dirty="0">
                <a:solidFill>
                  <a:srgbClr val="676ABF"/>
                </a:solidFill>
                <a:latin typeface="Heebo" pitchFamily="2" charset="-79"/>
                <a:cs typeface="Heebo" pitchFamily="2" charset="-79"/>
              </a:rPr>
              <a:t>clip</a:t>
            </a:r>
          </a:p>
        </p:txBody>
      </p:sp>
      <p:pic>
        <p:nvPicPr>
          <p:cNvPr id="23" name="Graphic 22" descr="Play">
            <a:hlinkClick r:id="rId6"/>
            <a:extLst>
              <a:ext uri="{FF2B5EF4-FFF2-40B4-BE49-F238E27FC236}">
                <a16:creationId xmlns:a16="http://schemas.microsoft.com/office/drawing/2014/main" id="{9A797C7B-AC79-2A49-A08D-8E1CF65B0B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9057" y="1584817"/>
            <a:ext cx="877634" cy="877634"/>
          </a:xfrm>
          <a:prstGeom prst="rect">
            <a:avLst/>
          </a:prstGeom>
        </p:spPr>
      </p:pic>
      <p:pic>
        <p:nvPicPr>
          <p:cNvPr id="24" name="Graphic 23" descr="Cursor">
            <a:hlinkClick r:id="rId6"/>
            <a:extLst>
              <a:ext uri="{FF2B5EF4-FFF2-40B4-BE49-F238E27FC236}">
                <a16:creationId xmlns:a16="http://schemas.microsoft.com/office/drawing/2014/main" id="{A5E2BC54-2094-2E45-BC34-0C337B228EE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7129" y="2065688"/>
            <a:ext cx="705258" cy="705258"/>
          </a:xfrm>
          <a:prstGeom prst="rect">
            <a:avLst/>
          </a:prstGeom>
        </p:spPr>
      </p:pic>
      <p:sp>
        <p:nvSpPr>
          <p:cNvPr id="26" name="Freeform 5">
            <a:extLst>
              <a:ext uri="{FF2B5EF4-FFF2-40B4-BE49-F238E27FC236}">
                <a16:creationId xmlns:a16="http://schemas.microsoft.com/office/drawing/2014/main" id="{5F1FAA6C-67C7-DB4A-B319-B2615609BCDC}"/>
              </a:ext>
            </a:extLst>
          </p:cNvPr>
          <p:cNvSpPr>
            <a:spLocks/>
          </p:cNvSpPr>
          <p:nvPr/>
        </p:nvSpPr>
        <p:spPr bwMode="auto">
          <a:xfrm>
            <a:off x="4782635" y="457771"/>
            <a:ext cx="3610912" cy="3215234"/>
          </a:xfrm>
          <a:custGeom>
            <a:avLst/>
            <a:gdLst>
              <a:gd name="T0" fmla="*/ 11550 w 17248"/>
              <a:gd name="T1" fmla="*/ 0 h 15358"/>
              <a:gd name="T2" fmla="*/ 13862 w 17248"/>
              <a:gd name="T3" fmla="*/ 3282 h 15358"/>
              <a:gd name="T4" fmla="*/ 15260 w 17248"/>
              <a:gd name="T5" fmla="*/ 2297 h 15358"/>
              <a:gd name="T6" fmla="*/ 17248 w 17248"/>
              <a:gd name="T7" fmla="*/ 5118 h 15358"/>
              <a:gd name="T8" fmla="*/ 14835 w 17248"/>
              <a:gd name="T9" fmla="*/ 13052 h 15358"/>
              <a:gd name="T10" fmla="*/ 7181 w 17248"/>
              <a:gd name="T11" fmla="*/ 15358 h 15358"/>
              <a:gd name="T12" fmla="*/ 4867 w 17248"/>
              <a:gd name="T13" fmla="*/ 12076 h 15358"/>
              <a:gd name="T14" fmla="*/ 3469 w 17248"/>
              <a:gd name="T15" fmla="*/ 13061 h 15358"/>
              <a:gd name="T16" fmla="*/ 0 w 17248"/>
              <a:gd name="T17" fmla="*/ 8138 h 15358"/>
              <a:gd name="T18" fmla="*/ 3238 w 17248"/>
              <a:gd name="T19" fmla="*/ 1553 h 15358"/>
              <a:gd name="T20" fmla="*/ 11550 w 17248"/>
              <a:gd name="T21" fmla="*/ 0 h 15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48" h="15358">
                <a:moveTo>
                  <a:pt x="11550" y="0"/>
                </a:moveTo>
                <a:lnTo>
                  <a:pt x="13862" y="3282"/>
                </a:lnTo>
                <a:lnTo>
                  <a:pt x="15260" y="2297"/>
                </a:lnTo>
                <a:lnTo>
                  <a:pt x="17248" y="5118"/>
                </a:lnTo>
                <a:lnTo>
                  <a:pt x="14835" y="13052"/>
                </a:lnTo>
                <a:lnTo>
                  <a:pt x="7181" y="15358"/>
                </a:lnTo>
                <a:lnTo>
                  <a:pt x="4867" y="12076"/>
                </a:lnTo>
                <a:lnTo>
                  <a:pt x="3469" y="13061"/>
                </a:lnTo>
                <a:lnTo>
                  <a:pt x="0" y="8138"/>
                </a:lnTo>
                <a:lnTo>
                  <a:pt x="3238" y="1553"/>
                </a:lnTo>
                <a:lnTo>
                  <a:pt x="11550" y="0"/>
                </a:lnTo>
                <a:close/>
              </a:path>
            </a:pathLst>
          </a:custGeom>
          <a:solidFill>
            <a:srgbClr val="88B67B"/>
          </a:solidFill>
          <a:ln>
            <a:noFill/>
          </a:ln>
        </p:spPr>
        <p:txBody>
          <a:bodyPr vert="horz" wrap="square" lIns="91440" tIns="45720" rIns="91440" bIns="45720" numCol="1" anchor="t" anchorCtr="0" compatLnSpc="1">
            <a:prstTxWarp prst="textNoShape">
              <a:avLst/>
            </a:prstTxWarp>
          </a:bodyPr>
          <a:lstStyle/>
          <a:p>
            <a:endParaRPr lang="en-US"/>
          </a:p>
        </p:txBody>
      </p:sp>
      <p:pic>
        <p:nvPicPr>
          <p:cNvPr id="27" name="Picture Placeholder 10">
            <a:extLst>
              <a:ext uri="{FF2B5EF4-FFF2-40B4-BE49-F238E27FC236}">
                <a16:creationId xmlns:a16="http://schemas.microsoft.com/office/drawing/2014/main" id="{8537D4AF-421F-EE41-B016-AAFD9167E0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5046" y="615185"/>
            <a:ext cx="3401590" cy="2561915"/>
          </a:xfrm>
          <a:custGeom>
            <a:avLst/>
            <a:gdLst/>
            <a:ahLst/>
            <a:cxnLst/>
            <a:rect l="l" t="t" r="r" b="b"/>
            <a:pathLst>
              <a:path w="3401590" h="3028850">
                <a:moveTo>
                  <a:pt x="2277851" y="0"/>
                </a:moveTo>
                <a:lnTo>
                  <a:pt x="2733815" y="647264"/>
                </a:lnTo>
                <a:lnTo>
                  <a:pt x="3009524" y="453006"/>
                </a:lnTo>
                <a:lnTo>
                  <a:pt x="3401590" y="1009354"/>
                </a:lnTo>
                <a:lnTo>
                  <a:pt x="2925707" y="2574069"/>
                </a:lnTo>
                <a:lnTo>
                  <a:pt x="1416212" y="3028850"/>
                </a:lnTo>
                <a:lnTo>
                  <a:pt x="959853" y="2381586"/>
                </a:lnTo>
                <a:lnTo>
                  <a:pt x="684144" y="2575844"/>
                </a:lnTo>
                <a:lnTo>
                  <a:pt x="0" y="1604948"/>
                </a:lnTo>
                <a:lnTo>
                  <a:pt x="638587" y="306277"/>
                </a:lnTo>
                <a:close/>
              </a:path>
            </a:pathLst>
          </a:custGeom>
        </p:spPr>
      </p:pic>
      <p:pic>
        <p:nvPicPr>
          <p:cNvPr id="28" name="Picture 27">
            <a:extLst>
              <a:ext uri="{FF2B5EF4-FFF2-40B4-BE49-F238E27FC236}">
                <a16:creationId xmlns:a16="http://schemas.microsoft.com/office/drawing/2014/main" id="{621B3B1F-D051-1941-813C-B2D3EC314357}"/>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468781" y="-945786"/>
            <a:ext cx="1840667" cy="1840667"/>
          </a:xfrm>
          <a:prstGeom prst="rect">
            <a:avLst/>
          </a:prstGeom>
        </p:spPr>
      </p:pic>
      <p:pic>
        <p:nvPicPr>
          <p:cNvPr id="29" name="Picture 28">
            <a:extLst>
              <a:ext uri="{FF2B5EF4-FFF2-40B4-BE49-F238E27FC236}">
                <a16:creationId xmlns:a16="http://schemas.microsoft.com/office/drawing/2014/main" id="{1C2707DC-AC34-9A4E-ADD0-214C1BB69AC9}"/>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525289" y="4042818"/>
            <a:ext cx="1840667" cy="1840667"/>
          </a:xfrm>
          <a:prstGeom prst="rect">
            <a:avLst/>
          </a:prstGeom>
        </p:spPr>
      </p:pic>
      <p:pic>
        <p:nvPicPr>
          <p:cNvPr id="30" name="Picture 29">
            <a:extLst>
              <a:ext uri="{FF2B5EF4-FFF2-40B4-BE49-F238E27FC236}">
                <a16:creationId xmlns:a16="http://schemas.microsoft.com/office/drawing/2014/main" id="{F9B08E64-3F9C-6F48-8BF0-A625AB6EDDBA}"/>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904732" y="4059188"/>
            <a:ext cx="1840667" cy="1840667"/>
          </a:xfrm>
          <a:prstGeom prst="rect">
            <a:avLst/>
          </a:prstGeom>
        </p:spPr>
      </p:pic>
      <p:pic>
        <p:nvPicPr>
          <p:cNvPr id="32" name="Picture 31">
            <a:extLst>
              <a:ext uri="{FF2B5EF4-FFF2-40B4-BE49-F238E27FC236}">
                <a16:creationId xmlns:a16="http://schemas.microsoft.com/office/drawing/2014/main" id="{6CF19C6F-DDE4-B542-AFF7-076695426636}"/>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7921273" y="-686856"/>
            <a:ext cx="1840667" cy="1840667"/>
          </a:xfrm>
          <a:prstGeom prst="rect">
            <a:avLst/>
          </a:prstGeom>
        </p:spPr>
      </p:pic>
      <p:pic>
        <p:nvPicPr>
          <p:cNvPr id="33" name="Picture 32">
            <a:extLst>
              <a:ext uri="{FF2B5EF4-FFF2-40B4-BE49-F238E27FC236}">
                <a16:creationId xmlns:a16="http://schemas.microsoft.com/office/drawing/2014/main" id="{0662DA95-6BB7-2E48-AD06-59A9A20F68A7}"/>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2653302" y="1280905"/>
            <a:ext cx="1840667" cy="1840667"/>
          </a:xfrm>
          <a:prstGeom prst="rect">
            <a:avLst/>
          </a:prstGeom>
        </p:spPr>
      </p:pic>
    </p:spTree>
    <p:extLst>
      <p:ext uri="{BB962C8B-B14F-4D97-AF65-F5344CB8AC3E}">
        <p14:creationId xmlns:p14="http://schemas.microsoft.com/office/powerpoint/2010/main" val="116582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5000" fill="hold"/>
                                        <p:tgtEl>
                                          <p:spTgt spid="2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0" fill="hold"/>
                                        <p:tgtEl>
                                          <p:spTgt spid="2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5000" fill="hold"/>
                                        <p:tgtEl>
                                          <p:spTgt spid="30"/>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5000" fill="hold"/>
                                        <p:tgtEl>
                                          <p:spTgt spid="32"/>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5000" fill="hold"/>
                                        <p:tgtEl>
                                          <p:spTgt spid="3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3405A-93A4-2347-8232-A60D02970381}"/>
              </a:ext>
            </a:extLst>
          </p:cNvPr>
          <p:cNvPicPr>
            <a:picLocks noChangeAspect="1"/>
          </p:cNvPicPr>
          <p:nvPr/>
        </p:nvPicPr>
        <p:blipFill>
          <a:blip r:embed="rId2"/>
          <a:stretch>
            <a:fillRect/>
          </a:stretch>
        </p:blipFill>
        <p:spPr>
          <a:xfrm>
            <a:off x="5624369" y="3142482"/>
            <a:ext cx="3464382" cy="230958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Take it further</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11</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16200000">
            <a:off x="620439" y="267121"/>
            <a:ext cx="636904" cy="65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ontent Placeholder 2">
            <a:extLst>
              <a:ext uri="{FF2B5EF4-FFF2-40B4-BE49-F238E27FC236}">
                <a16:creationId xmlns:a16="http://schemas.microsoft.com/office/drawing/2014/main" id="{59FBAC55-F7D0-E84F-B54B-384E122864D1}"/>
              </a:ext>
            </a:extLst>
          </p:cNvPr>
          <p:cNvSpPr txBox="1">
            <a:spLocks/>
          </p:cNvSpPr>
          <p:nvPr/>
        </p:nvSpPr>
        <p:spPr>
          <a:xfrm>
            <a:off x="216654" y="1047629"/>
            <a:ext cx="8640959"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800" dirty="0">
              <a:solidFill>
                <a:schemeClr val="tx1">
                  <a:lumMod val="85000"/>
                  <a:lumOff val="15000"/>
                </a:schemeClr>
              </a:solidFill>
            </a:endParaRPr>
          </a:p>
          <a:p>
            <a:r>
              <a:rPr lang="en-GB" sz="1800" dirty="0">
                <a:solidFill>
                  <a:schemeClr val="tx1">
                    <a:lumMod val="85000"/>
                    <a:lumOff val="15000"/>
                  </a:schemeClr>
                </a:solidFill>
              </a:rPr>
              <a:t>Use the </a:t>
            </a:r>
            <a:r>
              <a:rPr lang="en-GB" sz="1800" dirty="0">
                <a:solidFill>
                  <a:srgbClr val="DF3AA7"/>
                </a:solidFill>
                <a:hlinkClick r:id="rId5">
                  <a:extLst>
                    <a:ext uri="{A12FA001-AC4F-418D-AE19-62706E023703}">
                      <ahyp:hlinkClr xmlns:ahyp="http://schemas.microsoft.com/office/drawing/2018/hyperlinkcolor" val="tx"/>
                    </a:ext>
                  </a:extLst>
                </a:hlinkClick>
              </a:rPr>
              <a:t>Comparing Young Lives</a:t>
            </a:r>
            <a:r>
              <a:rPr lang="en-GB" sz="1800" dirty="0">
                <a:solidFill>
                  <a:srgbClr val="DF3AA7"/>
                </a:solidFill>
              </a:rPr>
              <a:t> </a:t>
            </a:r>
            <a:r>
              <a:rPr lang="en-GB" sz="1800" dirty="0">
                <a:solidFill>
                  <a:schemeClr val="tx1">
                    <a:lumMod val="85000"/>
                    <a:lumOff val="15000"/>
                  </a:schemeClr>
                </a:solidFill>
              </a:rPr>
              <a:t>resource to investigate poverty and inequality around the world with learners.  </a:t>
            </a:r>
          </a:p>
          <a:p>
            <a:r>
              <a:rPr lang="en-GB" sz="1800" dirty="0">
                <a:solidFill>
                  <a:schemeClr val="tx1">
                    <a:lumMod val="85000"/>
                    <a:lumOff val="15000"/>
                  </a:schemeClr>
                </a:solidFill>
              </a:rPr>
              <a:t>The </a:t>
            </a:r>
            <a:r>
              <a:rPr lang="en-GB" sz="1800" dirty="0">
                <a:solidFill>
                  <a:srgbClr val="DF3AA7"/>
                </a:solidFill>
                <a:hlinkClick r:id="rId6">
                  <a:extLst>
                    <a:ext uri="{A12FA001-AC4F-418D-AE19-62706E023703}">
                      <ahyp:hlinkClr xmlns:ahyp="http://schemas.microsoft.com/office/drawing/2018/hyperlinkcolor" val="tx"/>
                    </a:ext>
                  </a:extLst>
                </a:hlinkClick>
              </a:rPr>
              <a:t>Child Poverty Action Group</a:t>
            </a:r>
            <a:r>
              <a:rPr lang="en-GB" sz="1800" dirty="0">
                <a:solidFill>
                  <a:schemeClr val="tx1">
                    <a:lumMod val="85000"/>
                    <a:lumOff val="15000"/>
                  </a:schemeClr>
                </a:solidFill>
              </a:rPr>
              <a:t>, </a:t>
            </a:r>
            <a:r>
              <a:rPr lang="en-GB" sz="1800" dirty="0">
                <a:solidFill>
                  <a:srgbClr val="DF3AA7"/>
                </a:solidFill>
                <a:hlinkClick r:id="rId7">
                  <a:extLst>
                    <a:ext uri="{A12FA001-AC4F-418D-AE19-62706E023703}">
                      <ahyp:hlinkClr xmlns:ahyp="http://schemas.microsoft.com/office/drawing/2018/hyperlinkcolor" val="tx"/>
                    </a:ext>
                  </a:extLst>
                </a:hlinkClick>
              </a:rPr>
              <a:t>UNICEF</a:t>
            </a:r>
            <a:r>
              <a:rPr lang="en-GB" sz="1800" dirty="0">
                <a:solidFill>
                  <a:schemeClr val="tx1">
                    <a:lumMod val="85000"/>
                    <a:lumOff val="15000"/>
                  </a:schemeClr>
                </a:solidFill>
              </a:rPr>
              <a:t> and </a:t>
            </a:r>
            <a:r>
              <a:rPr lang="en-GB" sz="1800" dirty="0">
                <a:solidFill>
                  <a:srgbClr val="DF3AA7"/>
                </a:solidFill>
                <a:hlinkClick r:id="rId8">
                  <a:extLst>
                    <a:ext uri="{A12FA001-AC4F-418D-AE19-62706E023703}">
                      <ahyp:hlinkClr xmlns:ahyp="http://schemas.microsoft.com/office/drawing/2018/hyperlinkcolor" val="tx"/>
                    </a:ext>
                  </a:extLst>
                </a:hlinkClick>
              </a:rPr>
              <a:t>Save the Children</a:t>
            </a:r>
            <a:r>
              <a:rPr lang="en-GB" sz="1800" dirty="0">
                <a:solidFill>
                  <a:srgbClr val="DF3AA7"/>
                </a:solidFill>
              </a:rPr>
              <a:t> </a:t>
            </a:r>
            <a:r>
              <a:rPr lang="en-GB" sz="1800" dirty="0">
                <a:solidFill>
                  <a:schemeClr val="tx1">
                    <a:lumMod val="85000"/>
                    <a:lumOff val="15000"/>
                  </a:schemeClr>
                </a:solidFill>
              </a:rPr>
              <a:t>work in Scotland to improve the lives of children and young people living in poverty. Find out more about the work of these organisations. This might including finding out about local foodbanks and how they can be supported. </a:t>
            </a:r>
          </a:p>
        </p:txBody>
      </p:sp>
      <p:pic>
        <p:nvPicPr>
          <p:cNvPr id="8" name="Picture 7">
            <a:extLst>
              <a:ext uri="{FF2B5EF4-FFF2-40B4-BE49-F238E27FC236}">
                <a16:creationId xmlns:a16="http://schemas.microsoft.com/office/drawing/2014/main" id="{2F86D69E-D933-074B-A593-B9E27CF9FF1B}"/>
              </a:ext>
            </a:extLst>
          </p:cNvPr>
          <p:cNvPicPr>
            <a:picLocks noChangeAspect="1"/>
          </p:cNvPicPr>
          <p:nvPr/>
        </p:nvPicPr>
        <p:blipFill>
          <a:blip r:embed="rId9"/>
          <a:stretch>
            <a:fillRect/>
          </a:stretch>
        </p:blipFill>
        <p:spPr>
          <a:xfrm>
            <a:off x="753916" y="3435846"/>
            <a:ext cx="1955800" cy="1714500"/>
          </a:xfrm>
          <a:prstGeom prst="rect">
            <a:avLst/>
          </a:prstGeom>
        </p:spPr>
      </p:pic>
      <p:pic>
        <p:nvPicPr>
          <p:cNvPr id="10" name="Picture 9">
            <a:extLst>
              <a:ext uri="{FF2B5EF4-FFF2-40B4-BE49-F238E27FC236}">
                <a16:creationId xmlns:a16="http://schemas.microsoft.com/office/drawing/2014/main" id="{A4F49F94-98F4-EB46-9832-20E953232358}"/>
              </a:ext>
            </a:extLst>
          </p:cNvPr>
          <p:cNvPicPr>
            <a:picLocks noChangeAspect="1"/>
          </p:cNvPicPr>
          <p:nvPr/>
        </p:nvPicPr>
        <p:blipFill>
          <a:blip r:embed="rId10"/>
          <a:stretch>
            <a:fillRect/>
          </a:stretch>
        </p:blipFill>
        <p:spPr>
          <a:xfrm>
            <a:off x="3246978" y="3277633"/>
            <a:ext cx="1955800" cy="1460661"/>
          </a:xfrm>
          <a:prstGeom prst="rect">
            <a:avLst/>
          </a:prstGeom>
        </p:spPr>
      </p:pic>
      <p:pic>
        <p:nvPicPr>
          <p:cNvPr id="30" name="Picture 29">
            <a:extLst>
              <a:ext uri="{FF2B5EF4-FFF2-40B4-BE49-F238E27FC236}">
                <a16:creationId xmlns:a16="http://schemas.microsoft.com/office/drawing/2014/main" id="{3C0CDE58-34F4-3449-8DDE-15DBD96CB501}"/>
              </a:ext>
            </a:extLst>
          </p:cNvPr>
          <p:cNvPicPr>
            <a:picLocks noChangeAspect="1"/>
          </p:cNvPicPr>
          <p:nvPr/>
        </p:nvPicPr>
        <p:blipFill>
          <a:blip r:embed="rId11">
            <a:alphaModFix amt="30000"/>
            <a:extLst>
              <a:ext uri="{28A0092B-C50C-407E-A947-70E740481C1C}">
                <a14:useLocalDpi xmlns:a14="http://schemas.microsoft.com/office/drawing/2010/main" val="0"/>
              </a:ext>
            </a:extLst>
          </a:blip>
          <a:stretch>
            <a:fillRect/>
          </a:stretch>
        </p:blipFill>
        <p:spPr>
          <a:xfrm>
            <a:off x="5578217" y="-745277"/>
            <a:ext cx="4221115" cy="4221115"/>
          </a:xfrm>
          <a:prstGeom prst="rect">
            <a:avLst/>
          </a:prstGeom>
        </p:spPr>
      </p:pic>
    </p:spTree>
    <p:extLst>
      <p:ext uri="{BB962C8B-B14F-4D97-AF65-F5344CB8AC3E}">
        <p14:creationId xmlns:p14="http://schemas.microsoft.com/office/powerpoint/2010/main" val="336803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Want more?</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12</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rot="16200000">
            <a:off x="620439" y="267121"/>
            <a:ext cx="636904" cy="65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ontent Placeholder 2">
            <a:extLst>
              <a:ext uri="{FF2B5EF4-FFF2-40B4-BE49-F238E27FC236}">
                <a16:creationId xmlns:a16="http://schemas.microsoft.com/office/drawing/2014/main" id="{EA7FDCE2-AD8C-AF49-9434-F5BD385B38E5}"/>
              </a:ext>
            </a:extLst>
          </p:cNvPr>
          <p:cNvSpPr txBox="1">
            <a:spLocks/>
          </p:cNvSpPr>
          <p:nvPr/>
        </p:nvSpPr>
        <p:spPr>
          <a:xfrm>
            <a:off x="152400" y="1293128"/>
            <a:ext cx="8969093"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400" dirty="0">
              <a:solidFill>
                <a:schemeClr val="tx1">
                  <a:lumMod val="85000"/>
                  <a:lumOff val="15000"/>
                </a:schemeClr>
              </a:solidFill>
              <a:latin typeface="Heebo" pitchFamily="2" charset="-79"/>
              <a:cs typeface="Heebo" pitchFamily="2" charset="-79"/>
            </a:endParaRPr>
          </a:p>
          <a:p>
            <a:pPr marL="0" indent="0">
              <a:buNone/>
            </a:pPr>
            <a:r>
              <a:rPr lang="en-GB" sz="2400" b="1" dirty="0">
                <a:solidFill>
                  <a:schemeClr val="tx1">
                    <a:lumMod val="85000"/>
                    <a:lumOff val="15000"/>
                  </a:schemeClr>
                </a:solidFill>
                <a:latin typeface="Heebo" pitchFamily="2" charset="-79"/>
                <a:cs typeface="Heebo" pitchFamily="2" charset="-79"/>
              </a:rPr>
              <a:t>Check out these additional resources for this goal:</a:t>
            </a:r>
          </a:p>
          <a:p>
            <a:pPr marL="0" indent="0">
              <a:buNone/>
            </a:pPr>
            <a:endParaRPr lang="en-GB" sz="1800" b="1" dirty="0">
              <a:solidFill>
                <a:schemeClr val="tx1">
                  <a:lumMod val="85000"/>
                  <a:lumOff val="15000"/>
                </a:schemeClr>
              </a:solidFill>
              <a:latin typeface="Heebo" pitchFamily="2" charset="-79"/>
              <a:cs typeface="Heebo" pitchFamily="2" charset="-79"/>
            </a:endParaRPr>
          </a:p>
          <a:p>
            <a:pPr marL="0" indent="0">
              <a:buNone/>
            </a:pPr>
            <a:r>
              <a:rPr lang="en-GB" sz="1800" dirty="0">
                <a:solidFill>
                  <a:srgbClr val="DF3AA7"/>
                </a:solidFill>
                <a:latin typeface="Heebo" pitchFamily="2" charset="-79"/>
                <a:cs typeface="Heebo" pitchFamily="2" charset="-79"/>
                <a:hlinkClick r:id="rId4">
                  <a:extLst>
                    <a:ext uri="{A12FA001-AC4F-418D-AE19-62706E023703}">
                      <ahyp:hlinkClr xmlns:ahyp="http://schemas.microsoft.com/office/drawing/2018/hyperlinkcolor" val="tx"/>
                    </a:ext>
                  </a:extLst>
                </a:hlinkClick>
              </a:rPr>
              <a:t>worldslargestlesson.globalgoals.org/global-goals/no-poverty/</a:t>
            </a:r>
            <a:endParaRPr lang="en-GB" sz="1800" dirty="0">
              <a:solidFill>
                <a:srgbClr val="DF3AA7"/>
              </a:solidFill>
              <a:latin typeface="Heebo" pitchFamily="2" charset="-79"/>
              <a:cs typeface="Heebo" pitchFamily="2" charset="-79"/>
            </a:endParaRPr>
          </a:p>
          <a:p>
            <a:pPr marL="0" indent="0">
              <a:buNone/>
            </a:pPr>
            <a:r>
              <a:rPr lang="en-GB" sz="1800"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www.teachglobalambassadors.org/curriculum-areas</a:t>
            </a:r>
            <a:r>
              <a:rPr lang="en-GB" sz="1800" dirty="0">
                <a:solidFill>
                  <a:srgbClr val="DF3AA7"/>
                </a:solidFill>
                <a:latin typeface="Heebo" pitchFamily="2" charset="-79"/>
                <a:cs typeface="Heebo" pitchFamily="2" charset="-79"/>
              </a:rPr>
              <a:t> </a:t>
            </a:r>
          </a:p>
          <a:p>
            <a:pPr marL="0" indent="0">
              <a:buNone/>
            </a:pPr>
            <a:r>
              <a:rPr lang="en-GB" sz="1800"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worldpoverty.io/</a:t>
            </a:r>
            <a:endParaRPr lang="en-GB" sz="1800" dirty="0">
              <a:solidFill>
                <a:srgbClr val="DF3AA7"/>
              </a:solidFill>
              <a:latin typeface="Heebo" pitchFamily="2" charset="-79"/>
              <a:cs typeface="Heebo" pitchFamily="2" charset="-79"/>
            </a:endParaRPr>
          </a:p>
          <a:p>
            <a:pPr marL="0" indent="0">
              <a:buNone/>
            </a:pPr>
            <a:endParaRPr lang="en-GB" sz="1800" dirty="0">
              <a:solidFill>
                <a:schemeClr val="tx1">
                  <a:lumMod val="85000"/>
                  <a:lumOff val="15000"/>
                </a:schemeClr>
              </a:solidFill>
              <a:latin typeface="Heebo" pitchFamily="2" charset="-79"/>
              <a:cs typeface="Heebo" pitchFamily="2" charset="-79"/>
            </a:endParaRPr>
          </a:p>
        </p:txBody>
      </p:sp>
      <p:pic>
        <p:nvPicPr>
          <p:cNvPr id="19" name="Graphic 18" descr="Cursor">
            <a:hlinkClick r:id="rId7"/>
            <a:extLst>
              <a:ext uri="{FF2B5EF4-FFF2-40B4-BE49-F238E27FC236}">
                <a16:creationId xmlns:a16="http://schemas.microsoft.com/office/drawing/2014/main" id="{07DC674C-5739-5F4D-B6C9-1B0ED802CB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2998" y="3487126"/>
            <a:ext cx="705258" cy="705258"/>
          </a:xfrm>
          <a:prstGeom prst="rect">
            <a:avLst/>
          </a:prstGeom>
        </p:spPr>
      </p:pic>
      <p:pic>
        <p:nvPicPr>
          <p:cNvPr id="4" name="Picture 3">
            <a:extLst>
              <a:ext uri="{FF2B5EF4-FFF2-40B4-BE49-F238E27FC236}">
                <a16:creationId xmlns:a16="http://schemas.microsoft.com/office/drawing/2014/main" id="{980E1AAB-FC13-DB4C-AF06-DD2C1FC85EB2}"/>
              </a:ext>
            </a:extLst>
          </p:cNvPr>
          <p:cNvPicPr>
            <a:picLocks noChangeAspect="1"/>
          </p:cNvPicPr>
          <p:nvPr/>
        </p:nvPicPr>
        <p:blipFill>
          <a:blip r:embed="rId10"/>
          <a:stretch>
            <a:fillRect/>
          </a:stretch>
        </p:blipFill>
        <p:spPr>
          <a:xfrm>
            <a:off x="7296910" y="3166744"/>
            <a:ext cx="1600200" cy="1422400"/>
          </a:xfrm>
          <a:prstGeom prst="rect">
            <a:avLst/>
          </a:prstGeom>
        </p:spPr>
      </p:pic>
      <p:pic>
        <p:nvPicPr>
          <p:cNvPr id="12" name="Picture 11">
            <a:extLst>
              <a:ext uri="{FF2B5EF4-FFF2-40B4-BE49-F238E27FC236}">
                <a16:creationId xmlns:a16="http://schemas.microsoft.com/office/drawing/2014/main" id="{30B3F5BE-DE3A-714F-A7A6-D732B3F7774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94897" y="2091082"/>
            <a:ext cx="1969591" cy="1075662"/>
          </a:xfrm>
          <a:prstGeom prst="rect">
            <a:avLst/>
          </a:prstGeom>
        </p:spPr>
      </p:pic>
      <p:pic>
        <p:nvPicPr>
          <p:cNvPr id="24" name="Graphic 23" descr="Cursor">
            <a:hlinkClick r:id="rId7"/>
            <a:extLst>
              <a:ext uri="{FF2B5EF4-FFF2-40B4-BE49-F238E27FC236}">
                <a16:creationId xmlns:a16="http://schemas.microsoft.com/office/drawing/2014/main" id="{6D7CE3C1-09E2-774E-8C40-285AD81440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187513">
            <a:off x="5909303" y="2814115"/>
            <a:ext cx="705258" cy="705258"/>
          </a:xfrm>
          <a:prstGeom prst="rect">
            <a:avLst/>
          </a:prstGeom>
        </p:spPr>
      </p:pic>
      <p:pic>
        <p:nvPicPr>
          <p:cNvPr id="26" name="Picture 25">
            <a:extLst>
              <a:ext uri="{FF2B5EF4-FFF2-40B4-BE49-F238E27FC236}">
                <a16:creationId xmlns:a16="http://schemas.microsoft.com/office/drawing/2014/main" id="{53C45ADF-AFCE-1943-951E-BE6AA4E57F97}"/>
              </a:ext>
            </a:extLst>
          </p:cNvPr>
          <p:cNvPicPr>
            <a:picLocks noChangeAspect="1"/>
          </p:cNvPicPr>
          <p:nvPr/>
        </p:nvPicPr>
        <p:blipFill>
          <a:blip r:embed="rId12">
            <a:alphaModFix amt="30000"/>
            <a:extLst>
              <a:ext uri="{28A0092B-C50C-407E-A947-70E740481C1C}">
                <a14:useLocalDpi xmlns:a14="http://schemas.microsoft.com/office/drawing/2010/main" val="0"/>
              </a:ext>
            </a:extLst>
          </a:blip>
          <a:stretch>
            <a:fillRect/>
          </a:stretch>
        </p:blipFill>
        <p:spPr>
          <a:xfrm>
            <a:off x="6057834" y="-2180778"/>
            <a:ext cx="4078351" cy="4078351"/>
          </a:xfrm>
          <a:prstGeom prst="rect">
            <a:avLst/>
          </a:prstGeom>
        </p:spPr>
      </p:pic>
      <p:pic>
        <p:nvPicPr>
          <p:cNvPr id="27" name="Picture 26">
            <a:extLst>
              <a:ext uri="{FF2B5EF4-FFF2-40B4-BE49-F238E27FC236}">
                <a16:creationId xmlns:a16="http://schemas.microsoft.com/office/drawing/2014/main" id="{D1222523-35EA-EB45-8A63-9DFE484A871E}"/>
              </a:ext>
            </a:extLst>
          </p:cNvPr>
          <p:cNvPicPr>
            <a:picLocks noChangeAspect="1"/>
          </p:cNvPicPr>
          <p:nvPr/>
        </p:nvPicPr>
        <p:blipFill>
          <a:blip r:embed="rId12">
            <a:alphaModFix amt="30000"/>
            <a:extLst>
              <a:ext uri="{28A0092B-C50C-407E-A947-70E740481C1C}">
                <a14:useLocalDpi xmlns:a14="http://schemas.microsoft.com/office/drawing/2010/main" val="0"/>
              </a:ext>
            </a:extLst>
          </a:blip>
          <a:stretch>
            <a:fillRect/>
          </a:stretch>
        </p:blipFill>
        <p:spPr>
          <a:xfrm>
            <a:off x="1627960" y="3260418"/>
            <a:ext cx="4305201" cy="4305201"/>
          </a:xfrm>
          <a:prstGeom prst="rect">
            <a:avLst/>
          </a:prstGeom>
        </p:spPr>
      </p:pic>
    </p:spTree>
    <p:extLst>
      <p:ext uri="{BB962C8B-B14F-4D97-AF65-F5344CB8AC3E}">
        <p14:creationId xmlns:p14="http://schemas.microsoft.com/office/powerpoint/2010/main" val="228047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19"/>
                                        </p:tgtEl>
                                        <p:attrNameLst>
                                          <p:attrName>r</p:attrName>
                                        </p:attrNameLst>
                                      </p:cBhvr>
                                    </p:animRot>
                                    <p:animRot by="-240000">
                                      <p:cBhvr>
                                        <p:cTn id="14" dur="200" fill="hold">
                                          <p:stCondLst>
                                            <p:cond delay="200"/>
                                          </p:stCondLst>
                                        </p:cTn>
                                        <p:tgtEl>
                                          <p:spTgt spid="19"/>
                                        </p:tgtEl>
                                        <p:attrNameLst>
                                          <p:attrName>r</p:attrName>
                                        </p:attrNameLst>
                                      </p:cBhvr>
                                    </p:animRot>
                                    <p:animRot by="240000">
                                      <p:cBhvr>
                                        <p:cTn id="15" dur="200" fill="hold">
                                          <p:stCondLst>
                                            <p:cond delay="400"/>
                                          </p:stCondLst>
                                        </p:cTn>
                                        <p:tgtEl>
                                          <p:spTgt spid="19"/>
                                        </p:tgtEl>
                                        <p:attrNameLst>
                                          <p:attrName>r</p:attrName>
                                        </p:attrNameLst>
                                      </p:cBhvr>
                                    </p:animRot>
                                    <p:animRot by="-240000">
                                      <p:cBhvr>
                                        <p:cTn id="16" dur="200" fill="hold">
                                          <p:stCondLst>
                                            <p:cond delay="600"/>
                                          </p:stCondLst>
                                        </p:cTn>
                                        <p:tgtEl>
                                          <p:spTgt spid="19"/>
                                        </p:tgtEl>
                                        <p:attrNameLst>
                                          <p:attrName>r</p:attrName>
                                        </p:attrNameLst>
                                      </p:cBhvr>
                                    </p:animRot>
                                    <p:animRot by="120000">
                                      <p:cBhvr>
                                        <p:cTn id="17" dur="200" fill="hold">
                                          <p:stCondLst>
                                            <p:cond delay="800"/>
                                          </p:stCondLst>
                                        </p:cTn>
                                        <p:tgtEl>
                                          <p:spTgt spid="19"/>
                                        </p:tgtEl>
                                        <p:attrNameLst>
                                          <p:attrName>r</p:attrName>
                                        </p:attrNameLst>
                                      </p:cBhvr>
                                    </p:animRot>
                                  </p:childTnLst>
                                </p:cTn>
                              </p:par>
                              <p:par>
                                <p:cTn id="18" presetID="8" presetClass="emph" presetSubtype="0" repeatCount="indefinite" fill="hold" nodeType="withEffect">
                                  <p:stCondLst>
                                    <p:cond delay="0"/>
                                  </p:stCondLst>
                                  <p:childTnLst>
                                    <p:animRot by="21600000">
                                      <p:cBhvr>
                                        <p:cTn id="19" dur="25000" fill="hold"/>
                                        <p:tgtEl>
                                          <p:spTgt spid="26"/>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5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a:spLocks/>
          </p:cNvSpPr>
          <p:nvPr/>
        </p:nvSpPr>
        <p:spPr bwMode="auto">
          <a:xfrm>
            <a:off x="0" y="361950"/>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85800" y="308470"/>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Goal 2: No Hunger</a:t>
            </a:r>
          </a:p>
        </p:txBody>
      </p:sp>
      <p:sp>
        <p:nvSpPr>
          <p:cNvPr id="5" name="TextBox 4"/>
          <p:cNvSpPr txBox="1"/>
          <p:nvPr/>
        </p:nvSpPr>
        <p:spPr>
          <a:xfrm>
            <a:off x="685800" y="742950"/>
            <a:ext cx="4343400" cy="276999"/>
          </a:xfrm>
          <a:prstGeom prst="rect">
            <a:avLst/>
          </a:prstGeom>
          <a:noFill/>
        </p:spPr>
        <p:txBody>
          <a:bodyPr wrap="square" rtlCol="0">
            <a:spAutoFit/>
          </a:bodyPr>
          <a:lstStyle/>
          <a:p>
            <a:r>
              <a:rPr lang="en-US" sz="1200" dirty="0">
                <a:solidFill>
                  <a:srgbClr val="DF3AA7"/>
                </a:solidFill>
              </a:rPr>
              <a:t>Understanding the SDGs</a:t>
            </a:r>
          </a:p>
        </p:txBody>
      </p:sp>
      <p:sp>
        <p:nvSpPr>
          <p:cNvPr id="8" name="TextBox 7"/>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13</a:t>
            </a:fld>
            <a:endParaRPr lang="en-US" sz="1100" dirty="0">
              <a:solidFill>
                <a:schemeClr val="bg1"/>
              </a:solidFill>
            </a:endParaRPr>
          </a:p>
        </p:txBody>
      </p:sp>
      <p:sp>
        <p:nvSpPr>
          <p:cNvPr id="17" name="TextBox 16"/>
          <p:cNvSpPr txBox="1"/>
          <p:nvPr/>
        </p:nvSpPr>
        <p:spPr>
          <a:xfrm>
            <a:off x="1081936" y="3391578"/>
            <a:ext cx="6442392" cy="1246495"/>
          </a:xfrm>
          <a:prstGeom prst="rect">
            <a:avLst/>
          </a:prstGeom>
          <a:noFill/>
        </p:spPr>
        <p:txBody>
          <a:bodyPr wrap="square" rtlCol="0">
            <a:spAutoFit/>
          </a:bodyPr>
          <a:lstStyle/>
          <a:p>
            <a:pPr algn="ctr">
              <a:lnSpc>
                <a:spcPct val="150000"/>
              </a:lnSpc>
            </a:pPr>
            <a:r>
              <a:rPr lang="en-US" dirty="0">
                <a:solidFill>
                  <a:schemeClr val="tx1">
                    <a:lumMod val="85000"/>
                    <a:lumOff val="15000"/>
                  </a:schemeClr>
                </a:solidFill>
                <a:latin typeface="Heebo Medium" pitchFamily="2" charset="-79"/>
                <a:cs typeface="Heebo Medium" pitchFamily="2" charset="-79"/>
              </a:rPr>
              <a:t>This goals aims to:</a:t>
            </a:r>
          </a:p>
          <a:p>
            <a:pPr algn="ctr"/>
            <a:r>
              <a:rPr lang="en-GB" sz="2400" b="1" dirty="0">
                <a:solidFill>
                  <a:schemeClr val="tx1">
                    <a:lumMod val="85000"/>
                    <a:lumOff val="15000"/>
                  </a:schemeClr>
                </a:solidFill>
              </a:rPr>
              <a:t>End hunger, achieve food security and improved nutrition and promote sustainable agriculture</a:t>
            </a:r>
          </a:p>
        </p:txBody>
      </p:sp>
      <p:sp>
        <p:nvSpPr>
          <p:cNvPr id="20" name="Rectangle 19">
            <a:extLst>
              <a:ext uri="{FF2B5EF4-FFF2-40B4-BE49-F238E27FC236}">
                <a16:creationId xmlns:a16="http://schemas.microsoft.com/office/drawing/2014/main" id="{6144FA8B-7C48-5847-8969-D3F4CEBB4A15}"/>
              </a:ext>
            </a:extLst>
          </p:cNvPr>
          <p:cNvSpPr/>
          <p:nvPr/>
        </p:nvSpPr>
        <p:spPr>
          <a:xfrm>
            <a:off x="8022634" y="4814949"/>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0A9E04B7-76A7-A942-AEF0-B6AAB7F3F6B3}"/>
              </a:ext>
            </a:extLst>
          </p:cNvPr>
          <p:cNvSpPr>
            <a:spLocks/>
          </p:cNvSpPr>
          <p:nvPr/>
        </p:nvSpPr>
        <p:spPr bwMode="auto">
          <a:xfrm>
            <a:off x="7033810" y="4809253"/>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Box 22">
            <a:extLst>
              <a:ext uri="{FF2B5EF4-FFF2-40B4-BE49-F238E27FC236}">
                <a16:creationId xmlns:a16="http://schemas.microsoft.com/office/drawing/2014/main" id="{B9E79B9D-09D1-1D40-8B98-3651009719F7}"/>
              </a:ext>
            </a:extLst>
          </p:cNvPr>
          <p:cNvSpPr txBox="1"/>
          <p:nvPr/>
        </p:nvSpPr>
        <p:spPr>
          <a:xfrm>
            <a:off x="7345875" y="4863620"/>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13</a:t>
            </a:fld>
            <a:endParaRPr lang="en-US" sz="1100" dirty="0">
              <a:solidFill>
                <a:schemeClr val="bg1"/>
              </a:solidFill>
            </a:endParaRPr>
          </a:p>
        </p:txBody>
      </p:sp>
      <p:pic>
        <p:nvPicPr>
          <p:cNvPr id="24" name="Picture 23">
            <a:extLst>
              <a:ext uri="{FF2B5EF4-FFF2-40B4-BE49-F238E27FC236}">
                <a16:creationId xmlns:a16="http://schemas.microsoft.com/office/drawing/2014/main" id="{12F6A832-21A2-7C40-8BBA-694E8FEFB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grpSp>
        <p:nvGrpSpPr>
          <p:cNvPr id="25" name="Group 24">
            <a:extLst>
              <a:ext uri="{FF2B5EF4-FFF2-40B4-BE49-F238E27FC236}">
                <a16:creationId xmlns:a16="http://schemas.microsoft.com/office/drawing/2014/main" id="{6EBDE948-CEF3-3446-8139-74D5DBCBB0E5}"/>
              </a:ext>
            </a:extLst>
          </p:cNvPr>
          <p:cNvGrpSpPr/>
          <p:nvPr/>
        </p:nvGrpSpPr>
        <p:grpSpPr>
          <a:xfrm>
            <a:off x="8485464" y="4862363"/>
            <a:ext cx="506136" cy="234319"/>
            <a:chOff x="8497453" y="4862363"/>
            <a:chExt cx="506136" cy="234319"/>
          </a:xfrm>
        </p:grpSpPr>
        <p:sp>
          <p:nvSpPr>
            <p:cNvPr id="26" name="Chevron 25">
              <a:extLst>
                <a:ext uri="{FF2B5EF4-FFF2-40B4-BE49-F238E27FC236}">
                  <a16:creationId xmlns:a16="http://schemas.microsoft.com/office/drawing/2014/main" id="{521AECAD-BFAE-BE4C-98F0-AC6638719C3E}"/>
                </a:ext>
              </a:extLst>
            </p:cNvPr>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a:extLst>
                <a:ext uri="{FF2B5EF4-FFF2-40B4-BE49-F238E27FC236}">
                  <a16:creationId xmlns:a16="http://schemas.microsoft.com/office/drawing/2014/main" id="{88D53440-7D9E-5D43-A72E-FB974F9B5350}"/>
                </a:ext>
              </a:extLst>
            </p:cNvPr>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evron 27">
              <a:extLst>
                <a:ext uri="{FF2B5EF4-FFF2-40B4-BE49-F238E27FC236}">
                  <a16:creationId xmlns:a16="http://schemas.microsoft.com/office/drawing/2014/main" id="{0EE3BEB4-43BD-0449-8E1C-33027035619F}"/>
                </a:ext>
              </a:extLst>
            </p:cNvPr>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9" name="Picture 2">
            <a:extLst>
              <a:ext uri="{FF2B5EF4-FFF2-40B4-BE49-F238E27FC236}">
                <a16:creationId xmlns:a16="http://schemas.microsoft.com/office/drawing/2014/main" id="{A308A7F5-78ED-7B40-AC98-586D25903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68642" y="1131590"/>
            <a:ext cx="2268980" cy="225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a:extLst>
              <a:ext uri="{FF2B5EF4-FFF2-40B4-BE49-F238E27FC236}">
                <a16:creationId xmlns:a16="http://schemas.microsoft.com/office/drawing/2014/main" id="{901BF3C1-252E-DC4D-BA90-3ABA7D448B92}"/>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6762167" y="-306108"/>
            <a:ext cx="4116059" cy="4116059"/>
          </a:xfrm>
          <a:prstGeom prst="rect">
            <a:avLst/>
          </a:prstGeom>
        </p:spPr>
      </p:pic>
      <p:pic>
        <p:nvPicPr>
          <p:cNvPr id="31" name="Picture 30">
            <a:extLst>
              <a:ext uri="{FF2B5EF4-FFF2-40B4-BE49-F238E27FC236}">
                <a16:creationId xmlns:a16="http://schemas.microsoft.com/office/drawing/2014/main" id="{B59DFE86-79FA-F149-A402-18F225CBA3A3}"/>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844824" y="1250455"/>
            <a:ext cx="4116059" cy="4116059"/>
          </a:xfrm>
          <a:prstGeom prst="rect">
            <a:avLst/>
          </a:prstGeom>
        </p:spPr>
      </p:pic>
    </p:spTree>
    <p:extLst>
      <p:ext uri="{BB962C8B-B14F-4D97-AF65-F5344CB8AC3E}">
        <p14:creationId xmlns:p14="http://schemas.microsoft.com/office/powerpoint/2010/main" val="406221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0"/>
                                        </p:tgtEl>
                                        <p:attrNameLst>
                                          <p:attrName>r</p:attrName>
                                        </p:attrNameLst>
                                      </p:cBhvr>
                                    </p:animRot>
                                    <p:animRot by="-240000">
                                      <p:cBhvr>
                                        <p:cTn id="15" dur="200" fill="hold">
                                          <p:stCondLst>
                                            <p:cond delay="200"/>
                                          </p:stCondLst>
                                        </p:cTn>
                                        <p:tgtEl>
                                          <p:spTgt spid="30"/>
                                        </p:tgtEl>
                                        <p:attrNameLst>
                                          <p:attrName>r</p:attrName>
                                        </p:attrNameLst>
                                      </p:cBhvr>
                                    </p:animRot>
                                    <p:animRot by="240000">
                                      <p:cBhvr>
                                        <p:cTn id="16" dur="200" fill="hold">
                                          <p:stCondLst>
                                            <p:cond delay="400"/>
                                          </p:stCondLst>
                                        </p:cTn>
                                        <p:tgtEl>
                                          <p:spTgt spid="30"/>
                                        </p:tgtEl>
                                        <p:attrNameLst>
                                          <p:attrName>r</p:attrName>
                                        </p:attrNameLst>
                                      </p:cBhvr>
                                    </p:animRot>
                                    <p:animRot by="-240000">
                                      <p:cBhvr>
                                        <p:cTn id="17" dur="200" fill="hold">
                                          <p:stCondLst>
                                            <p:cond delay="600"/>
                                          </p:stCondLst>
                                        </p:cTn>
                                        <p:tgtEl>
                                          <p:spTgt spid="30"/>
                                        </p:tgtEl>
                                        <p:attrNameLst>
                                          <p:attrName>r</p:attrName>
                                        </p:attrNameLst>
                                      </p:cBhvr>
                                    </p:animRot>
                                    <p:animRot by="120000">
                                      <p:cBhvr>
                                        <p:cTn id="18" dur="200" fill="hold">
                                          <p:stCondLst>
                                            <p:cond delay="800"/>
                                          </p:stCondLst>
                                        </p:cTn>
                                        <p:tgtEl>
                                          <p:spTgt spid="3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31"/>
                                        </p:tgtEl>
                                        <p:attrNameLst>
                                          <p:attrName>r</p:attrName>
                                        </p:attrNameLst>
                                      </p:cBhvr>
                                    </p:animRot>
                                    <p:animRot by="-240000">
                                      <p:cBhvr>
                                        <p:cTn id="23" dur="200" fill="hold">
                                          <p:stCondLst>
                                            <p:cond delay="200"/>
                                          </p:stCondLst>
                                        </p:cTn>
                                        <p:tgtEl>
                                          <p:spTgt spid="31"/>
                                        </p:tgtEl>
                                        <p:attrNameLst>
                                          <p:attrName>r</p:attrName>
                                        </p:attrNameLst>
                                      </p:cBhvr>
                                    </p:animRot>
                                    <p:animRot by="240000">
                                      <p:cBhvr>
                                        <p:cTn id="24" dur="200" fill="hold">
                                          <p:stCondLst>
                                            <p:cond delay="400"/>
                                          </p:stCondLst>
                                        </p:cTn>
                                        <p:tgtEl>
                                          <p:spTgt spid="31"/>
                                        </p:tgtEl>
                                        <p:attrNameLst>
                                          <p:attrName>r</p:attrName>
                                        </p:attrNameLst>
                                      </p:cBhvr>
                                    </p:animRot>
                                    <p:animRot by="-240000">
                                      <p:cBhvr>
                                        <p:cTn id="25" dur="200" fill="hold">
                                          <p:stCondLst>
                                            <p:cond delay="600"/>
                                          </p:stCondLst>
                                        </p:cTn>
                                        <p:tgtEl>
                                          <p:spTgt spid="31"/>
                                        </p:tgtEl>
                                        <p:attrNameLst>
                                          <p:attrName>r</p:attrName>
                                        </p:attrNameLst>
                                      </p:cBhvr>
                                    </p:animRot>
                                    <p:animRot by="120000">
                                      <p:cBhvr>
                                        <p:cTn id="26"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8007619" y="-519561"/>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634612" y="4746657"/>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14</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0439" y="275993"/>
            <a:ext cx="636904"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520392" y="4042818"/>
            <a:ext cx="1840667" cy="1840667"/>
          </a:xfrm>
          <a:prstGeom prst="rect">
            <a:avLst/>
          </a:prstGeom>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868111" y="-962807"/>
            <a:ext cx="1840667" cy="1840667"/>
          </a:xfrm>
          <a:prstGeom prst="rect">
            <a:avLst/>
          </a:prstGeom>
        </p:spPr>
      </p:pic>
      <p:pic>
        <p:nvPicPr>
          <p:cNvPr id="21" name="Picture 2">
            <a:extLst>
              <a:ext uri="{FF2B5EF4-FFF2-40B4-BE49-F238E27FC236}">
                <a16:creationId xmlns:a16="http://schemas.microsoft.com/office/drawing/2014/main" id="{93A864E0-1516-144A-944E-57B2A235F12A}"/>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1644140" y="1107177"/>
            <a:ext cx="5937840" cy="3465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a:extLst>
              <a:ext uri="{FF2B5EF4-FFF2-40B4-BE49-F238E27FC236}">
                <a16:creationId xmlns:a16="http://schemas.microsoft.com/office/drawing/2014/main" id="{55B24653-B800-8B40-8AA7-283CBCBCF3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737132" y="1402358"/>
            <a:ext cx="1840667" cy="1840667"/>
          </a:xfrm>
          <a:prstGeom prst="rect">
            <a:avLst/>
          </a:prstGeom>
        </p:spPr>
      </p:pic>
      <p:pic>
        <p:nvPicPr>
          <p:cNvPr id="23" name="Picture 22">
            <a:extLst>
              <a:ext uri="{FF2B5EF4-FFF2-40B4-BE49-F238E27FC236}">
                <a16:creationId xmlns:a16="http://schemas.microsoft.com/office/drawing/2014/main" id="{367019A7-74A0-8C4E-97CD-645B5A38EC8B}"/>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7688775" y="2633937"/>
            <a:ext cx="1840667" cy="1840667"/>
          </a:xfrm>
          <a:prstGeom prst="rect">
            <a:avLst/>
          </a:prstGeom>
        </p:spPr>
      </p:pic>
    </p:spTree>
    <p:extLst>
      <p:ext uri="{BB962C8B-B14F-4D97-AF65-F5344CB8AC3E}">
        <p14:creationId xmlns:p14="http://schemas.microsoft.com/office/powerpoint/2010/main" val="1305124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7825754" y="-76613"/>
            <a:ext cx="3039212" cy="3039212"/>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437125" y="4742407"/>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15</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sp>
        <p:nvSpPr>
          <p:cNvPr id="45" name="Content Placeholder 2">
            <a:extLst>
              <a:ext uri="{FF2B5EF4-FFF2-40B4-BE49-F238E27FC236}">
                <a16:creationId xmlns:a16="http://schemas.microsoft.com/office/drawing/2014/main" id="{876B74C7-3830-B84F-85B0-417C2BDA6C48}"/>
              </a:ext>
            </a:extLst>
          </p:cNvPr>
          <p:cNvSpPr txBox="1">
            <a:spLocks/>
          </p:cNvSpPr>
          <p:nvPr/>
        </p:nvSpPr>
        <p:spPr>
          <a:xfrm>
            <a:off x="1318246" y="1635238"/>
            <a:ext cx="3039212" cy="708832"/>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solidFill>
                  <a:srgbClr val="DF3AA7"/>
                </a:solidFill>
                <a:latin typeface="Heebo" pitchFamily="2" charset="-79"/>
                <a:cs typeface="Heebo" pitchFamily="2" charset="-79"/>
              </a:rPr>
              <a:t>Hunger in the UK:</a:t>
            </a:r>
          </a:p>
        </p:txBody>
      </p:sp>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0439" y="275993"/>
            <a:ext cx="636904"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Graphic 30" descr="Line arrow Clockwise curve">
            <a:extLst>
              <a:ext uri="{FF2B5EF4-FFF2-40B4-BE49-F238E27FC236}">
                <a16:creationId xmlns:a16="http://schemas.microsoft.com/office/drawing/2014/main" id="{56E43443-098C-C94B-8FA8-4D20F0F1F6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557825">
            <a:off x="4131563" y="3251083"/>
            <a:ext cx="914400" cy="914400"/>
          </a:xfrm>
          <a:prstGeom prst="rect">
            <a:avLst/>
          </a:prstGeom>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93333" y="4014240"/>
            <a:ext cx="1228752" cy="1228752"/>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52400" y="1018750"/>
            <a:ext cx="1154305" cy="1154305"/>
          </a:xfrm>
          <a:prstGeom prst="rect">
            <a:avLst/>
          </a:prstGeom>
        </p:spPr>
      </p:pic>
      <p:pic>
        <p:nvPicPr>
          <p:cNvPr id="23" name="Picture 2" descr="https://foodfoundation.org.uk/wp-content/uploads/2017/06/F1.png">
            <a:extLst>
              <a:ext uri="{FF2B5EF4-FFF2-40B4-BE49-F238E27FC236}">
                <a16:creationId xmlns:a16="http://schemas.microsoft.com/office/drawing/2014/main" id="{A83275F1-00EE-DC4F-90F9-012BD6D0A1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5857" y="2188769"/>
            <a:ext cx="5963201" cy="24610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AD08B41E-712C-2B44-9F41-C53A8D06B6F4}"/>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3869574" y="-572674"/>
            <a:ext cx="2152131" cy="2152131"/>
          </a:xfrm>
          <a:prstGeom prst="rect">
            <a:avLst/>
          </a:prstGeom>
        </p:spPr>
      </p:pic>
    </p:spTree>
    <p:extLst>
      <p:ext uri="{BB962C8B-B14F-4D97-AF65-F5344CB8AC3E}">
        <p14:creationId xmlns:p14="http://schemas.microsoft.com/office/powerpoint/2010/main" val="69614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6176732" y="1715285"/>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437125" y="4742407"/>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16</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sp>
        <p:nvSpPr>
          <p:cNvPr id="45" name="Content Placeholder 2">
            <a:extLst>
              <a:ext uri="{FF2B5EF4-FFF2-40B4-BE49-F238E27FC236}">
                <a16:creationId xmlns:a16="http://schemas.microsoft.com/office/drawing/2014/main" id="{876B74C7-3830-B84F-85B0-417C2BDA6C48}"/>
              </a:ext>
            </a:extLst>
          </p:cNvPr>
          <p:cNvSpPr txBox="1">
            <a:spLocks/>
          </p:cNvSpPr>
          <p:nvPr/>
        </p:nvSpPr>
        <p:spPr>
          <a:xfrm>
            <a:off x="1177143" y="2070361"/>
            <a:ext cx="4343400" cy="343794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solidFill>
                  <a:srgbClr val="DF3AA7"/>
                </a:solidFill>
                <a:latin typeface="Heebo" pitchFamily="2" charset="-79"/>
                <a:cs typeface="Heebo" pitchFamily="2" charset="-79"/>
              </a:rPr>
              <a:t>Hunger in the EU</a:t>
            </a:r>
          </a:p>
          <a:p>
            <a:pPr marL="0" indent="0">
              <a:buNone/>
            </a:pPr>
            <a:r>
              <a:rPr lang="en-GB" sz="1400" dirty="0">
                <a:solidFill>
                  <a:srgbClr val="FFC000"/>
                </a:solidFill>
                <a:latin typeface="Heebo" pitchFamily="2" charset="-79"/>
                <a:cs typeface="Heebo" pitchFamily="2" charset="-79"/>
              </a:rPr>
              <a:t>Source: UNICEF 2017</a:t>
            </a:r>
          </a:p>
        </p:txBody>
      </p:sp>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0439" y="275993"/>
            <a:ext cx="636904"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Graphic 30" descr="Line arrow Clockwise curve">
            <a:extLst>
              <a:ext uri="{FF2B5EF4-FFF2-40B4-BE49-F238E27FC236}">
                <a16:creationId xmlns:a16="http://schemas.microsoft.com/office/drawing/2014/main" id="{56E43443-098C-C94B-8FA8-4D20F0F1F6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557825">
            <a:off x="4131563" y="3251083"/>
            <a:ext cx="914400" cy="914400"/>
          </a:xfrm>
          <a:prstGeom prst="rect">
            <a:avLst/>
          </a:prstGeom>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93333" y="4014240"/>
            <a:ext cx="1228752" cy="1228752"/>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52400" y="1018750"/>
            <a:ext cx="1154305" cy="1154305"/>
          </a:xfrm>
          <a:prstGeom prst="rect">
            <a:avLst/>
          </a:prstGeom>
        </p:spPr>
      </p:pic>
      <p:pic>
        <p:nvPicPr>
          <p:cNvPr id="21" name="Picture 4" descr="https://foodfoundation.org.uk/wp-content/uploads/2017/06/F23.jpg">
            <a:extLst>
              <a:ext uri="{FF2B5EF4-FFF2-40B4-BE49-F238E27FC236}">
                <a16:creationId xmlns:a16="http://schemas.microsoft.com/office/drawing/2014/main" id="{31B53FB9-176A-7346-AB91-AD50CF9F4C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0783" y="224870"/>
            <a:ext cx="5040817" cy="42345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CA85F58-C1A8-764C-A94F-84860859B768}"/>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865564" y="2787949"/>
            <a:ext cx="1840667" cy="1840667"/>
          </a:xfrm>
          <a:prstGeom prst="rect">
            <a:avLst/>
          </a:prstGeom>
        </p:spPr>
      </p:pic>
    </p:spTree>
    <p:extLst>
      <p:ext uri="{BB962C8B-B14F-4D97-AF65-F5344CB8AC3E}">
        <p14:creationId xmlns:p14="http://schemas.microsoft.com/office/powerpoint/2010/main" val="396328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6176732" y="1715285"/>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368862" y="4459381"/>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17</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0439" y="275993"/>
            <a:ext cx="636904"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91900" y="3667640"/>
            <a:ext cx="1840667" cy="1840667"/>
          </a:xfrm>
          <a:prstGeom prst="rect">
            <a:avLst/>
          </a:prstGeom>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285023" y="-1025646"/>
            <a:ext cx="1840667" cy="1840667"/>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693915" y="993546"/>
            <a:ext cx="1591108" cy="1591108"/>
          </a:xfrm>
          <a:prstGeom prst="rect">
            <a:avLst/>
          </a:prstGeom>
        </p:spPr>
      </p:pic>
      <p:graphicFrame>
        <p:nvGraphicFramePr>
          <p:cNvPr id="25" name="Table 24">
            <a:extLst>
              <a:ext uri="{FF2B5EF4-FFF2-40B4-BE49-F238E27FC236}">
                <a16:creationId xmlns:a16="http://schemas.microsoft.com/office/drawing/2014/main" id="{2B5436E5-8E2F-4D48-AA22-2DBE74AF4B9D}"/>
              </a:ext>
            </a:extLst>
          </p:cNvPr>
          <p:cNvGraphicFramePr>
            <a:graphicFrameLocks noGrp="1"/>
          </p:cNvGraphicFramePr>
          <p:nvPr>
            <p:extLst>
              <p:ext uri="{D42A27DB-BD31-4B8C-83A1-F6EECF244321}">
                <p14:modId xmlns:p14="http://schemas.microsoft.com/office/powerpoint/2010/main" val="2441760192"/>
              </p:ext>
            </p:extLst>
          </p:nvPr>
        </p:nvGraphicFramePr>
        <p:xfrm>
          <a:off x="554064" y="1097081"/>
          <a:ext cx="8102802" cy="3488137"/>
        </p:xfrm>
        <a:graphic>
          <a:graphicData uri="http://schemas.openxmlformats.org/drawingml/2006/table">
            <a:tbl>
              <a:tblPr firstRow="1" firstCol="1" bandRow="1">
                <a:tableStyleId>{5C22544A-7EE6-4342-B048-85BDC9FD1C3A}</a:tableStyleId>
              </a:tblPr>
              <a:tblGrid>
                <a:gridCol w="3816319">
                  <a:extLst>
                    <a:ext uri="{9D8B030D-6E8A-4147-A177-3AD203B41FA5}">
                      <a16:colId xmlns:a16="http://schemas.microsoft.com/office/drawing/2014/main" val="617235239"/>
                    </a:ext>
                  </a:extLst>
                </a:gridCol>
                <a:gridCol w="4286483">
                  <a:extLst>
                    <a:ext uri="{9D8B030D-6E8A-4147-A177-3AD203B41FA5}">
                      <a16:colId xmlns:a16="http://schemas.microsoft.com/office/drawing/2014/main" val="2945729197"/>
                    </a:ext>
                  </a:extLst>
                </a:gridCol>
              </a:tblGrid>
              <a:tr h="754589">
                <a:tc>
                  <a:txBody>
                    <a:bodyPr/>
                    <a:lstStyle/>
                    <a:p>
                      <a:pPr>
                        <a:lnSpc>
                          <a:spcPct val="107000"/>
                        </a:lnSpc>
                        <a:spcAft>
                          <a:spcPts val="0"/>
                        </a:spcAft>
                      </a:pPr>
                      <a:r>
                        <a:rPr lang="en-GB" sz="1200" b="1" dirty="0">
                          <a:solidFill>
                            <a:schemeClr val="bg1"/>
                          </a:solidFill>
                          <a:effectLst/>
                          <a:latin typeface="Heebo" pitchFamily="2" charset="-79"/>
                          <a:cs typeface="Heebo" pitchFamily="2" charset="-79"/>
                        </a:rPr>
                        <a:t>There are too many people to feed.</a:t>
                      </a:r>
                      <a:endParaRPr lang="en-GB" sz="1200" b="1" dirty="0">
                        <a:solidFill>
                          <a:schemeClr val="bg1"/>
                        </a:solidFill>
                        <a:effectLst/>
                        <a:latin typeface="Heebo" pitchFamily="2" charset="-79"/>
                        <a:ea typeface="Calibri" panose="020F0502020204030204" pitchFamily="34" charset="0"/>
                        <a:cs typeface="Heebo" pitchFamily="2" charset="-79"/>
                      </a:endParaRPr>
                    </a:p>
                  </a:txBody>
                  <a:tcPr marL="68580" marR="68580" marT="0" marB="0" anchor="ctr">
                    <a:solidFill>
                      <a:srgbClr val="676ABF"/>
                    </a:solidFill>
                  </a:tcPr>
                </a:tc>
                <a:tc>
                  <a:txBody>
                    <a:bodyPr/>
                    <a:lstStyle/>
                    <a:p>
                      <a:pPr>
                        <a:lnSpc>
                          <a:spcPct val="107000"/>
                        </a:lnSpc>
                        <a:spcAft>
                          <a:spcPts val="0"/>
                        </a:spcAft>
                      </a:pPr>
                      <a:endParaRPr lang="en-GB" sz="1200" b="1" dirty="0">
                        <a:solidFill>
                          <a:schemeClr val="bg1"/>
                        </a:solidFill>
                        <a:effectLst/>
                        <a:latin typeface="Heebo" pitchFamily="2" charset="-79"/>
                        <a:cs typeface="Heebo" pitchFamily="2" charset="-79"/>
                      </a:endParaRPr>
                    </a:p>
                    <a:p>
                      <a:pPr>
                        <a:lnSpc>
                          <a:spcPct val="107000"/>
                        </a:lnSpc>
                        <a:spcAft>
                          <a:spcPts val="0"/>
                        </a:spcAft>
                      </a:pPr>
                      <a:r>
                        <a:rPr lang="en-GB" sz="1200" b="1" dirty="0">
                          <a:solidFill>
                            <a:schemeClr val="bg1"/>
                          </a:solidFill>
                          <a:effectLst/>
                          <a:latin typeface="Heebo" pitchFamily="2" charset="-79"/>
                          <a:cs typeface="Heebo" pitchFamily="2" charset="-79"/>
                        </a:rPr>
                        <a:t>People can’t grow enough food because of wars.</a:t>
                      </a:r>
                    </a:p>
                    <a:p>
                      <a:pPr>
                        <a:lnSpc>
                          <a:spcPct val="107000"/>
                        </a:lnSpc>
                        <a:spcAft>
                          <a:spcPts val="0"/>
                        </a:spcAft>
                      </a:pPr>
                      <a:r>
                        <a:rPr lang="en-GB" sz="1200" b="1" dirty="0">
                          <a:solidFill>
                            <a:schemeClr val="bg1"/>
                          </a:solidFill>
                          <a:effectLst/>
                          <a:latin typeface="Heebo" pitchFamily="2" charset="-79"/>
                          <a:cs typeface="Heebo" pitchFamily="2" charset="-79"/>
                        </a:rPr>
                        <a:t> </a:t>
                      </a:r>
                      <a:endParaRPr lang="en-GB" sz="1200" b="1" dirty="0">
                        <a:solidFill>
                          <a:schemeClr val="bg1"/>
                        </a:solidFill>
                        <a:effectLst/>
                        <a:latin typeface="Heebo" pitchFamily="2" charset="-79"/>
                        <a:ea typeface="Calibri" panose="020F0502020204030204" pitchFamily="34" charset="0"/>
                        <a:cs typeface="Heebo" pitchFamily="2" charset="-79"/>
                      </a:endParaRPr>
                    </a:p>
                  </a:txBody>
                  <a:tcPr marL="68580" marR="68580" marT="0" marB="0" anchor="ctr">
                    <a:solidFill>
                      <a:srgbClr val="676ABF"/>
                    </a:solidFill>
                  </a:tcPr>
                </a:tc>
                <a:extLst>
                  <a:ext uri="{0D108BD9-81ED-4DB2-BD59-A6C34878D82A}">
                    <a16:rowId xmlns:a16="http://schemas.microsoft.com/office/drawing/2014/main" val="2745023658"/>
                  </a:ext>
                </a:extLst>
              </a:tr>
              <a:tr h="0">
                <a:tc>
                  <a:txBody>
                    <a:bodyPr/>
                    <a:lstStyle/>
                    <a:p>
                      <a:pPr>
                        <a:lnSpc>
                          <a:spcPct val="107000"/>
                        </a:lnSpc>
                        <a:spcAft>
                          <a:spcPts val="0"/>
                        </a:spcAft>
                      </a:pPr>
                      <a:r>
                        <a:rPr lang="en-GB" sz="1200" b="1" dirty="0">
                          <a:solidFill>
                            <a:schemeClr val="bg1"/>
                          </a:solidFill>
                          <a:effectLst/>
                          <a:latin typeface="Heebo" pitchFamily="2" charset="-79"/>
                          <a:cs typeface="Heebo" pitchFamily="2" charset="-79"/>
                        </a:rPr>
                        <a:t>Food grown on the best farmland in poor countries is sold to richer countries.</a:t>
                      </a:r>
                      <a:endParaRPr lang="en-GB" sz="1200" b="1" dirty="0">
                        <a:solidFill>
                          <a:schemeClr val="bg1"/>
                        </a:solidFill>
                        <a:effectLst/>
                        <a:latin typeface="Heebo" pitchFamily="2" charset="-79"/>
                        <a:ea typeface="Calibri" panose="020F0502020204030204" pitchFamily="34" charset="0"/>
                        <a:cs typeface="Heebo" pitchFamily="2" charset="-79"/>
                      </a:endParaRPr>
                    </a:p>
                  </a:txBody>
                  <a:tcPr marL="68580" marR="68580" marT="0" marB="0" anchor="ctr">
                    <a:solidFill>
                      <a:srgbClr val="676ABF"/>
                    </a:solidFill>
                  </a:tcPr>
                </a:tc>
                <a:tc>
                  <a:txBody>
                    <a:bodyPr/>
                    <a:lstStyle/>
                    <a:p>
                      <a:pPr>
                        <a:lnSpc>
                          <a:spcPct val="107000"/>
                        </a:lnSpc>
                        <a:spcAft>
                          <a:spcPts val="0"/>
                        </a:spcAft>
                      </a:pPr>
                      <a:endParaRPr lang="en-GB" sz="1200" b="1" dirty="0">
                        <a:solidFill>
                          <a:schemeClr val="bg1"/>
                        </a:solidFill>
                        <a:effectLst/>
                        <a:latin typeface="Heebo" pitchFamily="2" charset="-79"/>
                        <a:cs typeface="Heebo" pitchFamily="2" charset="-79"/>
                      </a:endParaRPr>
                    </a:p>
                    <a:p>
                      <a:pPr>
                        <a:lnSpc>
                          <a:spcPct val="107000"/>
                        </a:lnSpc>
                        <a:spcAft>
                          <a:spcPts val="0"/>
                        </a:spcAft>
                      </a:pPr>
                      <a:r>
                        <a:rPr lang="en-GB" sz="1200" b="1" dirty="0">
                          <a:solidFill>
                            <a:schemeClr val="bg1"/>
                          </a:solidFill>
                          <a:effectLst/>
                          <a:latin typeface="Heebo" pitchFamily="2" charset="-79"/>
                          <a:cs typeface="Heebo" pitchFamily="2" charset="-79"/>
                        </a:rPr>
                        <a:t>Climate change means regular floods or drought in poorer countries – and increasingly in richer countries.</a:t>
                      </a:r>
                    </a:p>
                    <a:p>
                      <a:pPr>
                        <a:lnSpc>
                          <a:spcPct val="107000"/>
                        </a:lnSpc>
                        <a:spcAft>
                          <a:spcPts val="0"/>
                        </a:spcAft>
                      </a:pPr>
                      <a:r>
                        <a:rPr lang="en-GB" sz="1200" b="1" dirty="0">
                          <a:solidFill>
                            <a:schemeClr val="bg1"/>
                          </a:solidFill>
                          <a:effectLst/>
                          <a:latin typeface="Heebo" pitchFamily="2" charset="-79"/>
                          <a:cs typeface="Heebo" pitchFamily="2" charset="-79"/>
                        </a:rPr>
                        <a:t> </a:t>
                      </a:r>
                      <a:endParaRPr lang="en-GB" sz="1200" b="1" dirty="0">
                        <a:solidFill>
                          <a:schemeClr val="bg1"/>
                        </a:solidFill>
                        <a:effectLst/>
                        <a:latin typeface="Heebo" pitchFamily="2" charset="-79"/>
                        <a:ea typeface="Calibri" panose="020F0502020204030204" pitchFamily="34" charset="0"/>
                        <a:cs typeface="Heebo" pitchFamily="2" charset="-79"/>
                      </a:endParaRPr>
                    </a:p>
                  </a:txBody>
                  <a:tcPr marL="68580" marR="68580" marT="0" marB="0" anchor="ctr">
                    <a:solidFill>
                      <a:srgbClr val="676ABF"/>
                    </a:solidFill>
                  </a:tcPr>
                </a:tc>
                <a:extLst>
                  <a:ext uri="{0D108BD9-81ED-4DB2-BD59-A6C34878D82A}">
                    <a16:rowId xmlns:a16="http://schemas.microsoft.com/office/drawing/2014/main" val="36420650"/>
                  </a:ext>
                </a:extLst>
              </a:tr>
              <a:tr h="0">
                <a:tc>
                  <a:txBody>
                    <a:bodyPr/>
                    <a:lstStyle/>
                    <a:p>
                      <a:pPr>
                        <a:lnSpc>
                          <a:spcPct val="107000"/>
                        </a:lnSpc>
                        <a:spcAft>
                          <a:spcPts val="0"/>
                        </a:spcAft>
                      </a:pPr>
                      <a:r>
                        <a:rPr lang="en-GB" sz="1200" b="1" dirty="0">
                          <a:solidFill>
                            <a:schemeClr val="bg1"/>
                          </a:solidFill>
                          <a:effectLst/>
                          <a:latin typeface="Heebo" pitchFamily="2" charset="-79"/>
                          <a:cs typeface="Heebo" pitchFamily="2" charset="-79"/>
                        </a:rPr>
                        <a:t>People in poorer countries are not paid enough for what they grow.</a:t>
                      </a:r>
                      <a:endParaRPr lang="en-GB" sz="1200" b="1" dirty="0">
                        <a:solidFill>
                          <a:schemeClr val="bg1"/>
                        </a:solidFill>
                        <a:effectLst/>
                        <a:latin typeface="Heebo" pitchFamily="2" charset="-79"/>
                        <a:ea typeface="Calibri" panose="020F0502020204030204" pitchFamily="34" charset="0"/>
                        <a:cs typeface="Heebo" pitchFamily="2" charset="-79"/>
                      </a:endParaRPr>
                    </a:p>
                  </a:txBody>
                  <a:tcPr marL="68580" marR="68580" marT="0" marB="0" anchor="ctr">
                    <a:solidFill>
                      <a:srgbClr val="676ABF"/>
                    </a:solidFill>
                  </a:tcPr>
                </a:tc>
                <a:tc>
                  <a:txBody>
                    <a:bodyPr/>
                    <a:lstStyle/>
                    <a:p>
                      <a:pPr>
                        <a:lnSpc>
                          <a:spcPct val="107000"/>
                        </a:lnSpc>
                        <a:spcAft>
                          <a:spcPts val="0"/>
                        </a:spcAft>
                      </a:pPr>
                      <a:endParaRPr lang="en-GB" sz="1200" b="1" dirty="0">
                        <a:solidFill>
                          <a:schemeClr val="bg1"/>
                        </a:solidFill>
                        <a:effectLst/>
                        <a:latin typeface="Heebo" pitchFamily="2" charset="-79"/>
                        <a:cs typeface="Heebo" pitchFamily="2" charset="-79"/>
                      </a:endParaRPr>
                    </a:p>
                    <a:p>
                      <a:pPr>
                        <a:lnSpc>
                          <a:spcPct val="107000"/>
                        </a:lnSpc>
                        <a:spcAft>
                          <a:spcPts val="0"/>
                        </a:spcAft>
                      </a:pPr>
                      <a:r>
                        <a:rPr lang="en-GB" sz="1200" b="1" dirty="0">
                          <a:solidFill>
                            <a:schemeClr val="bg1"/>
                          </a:solidFill>
                          <a:effectLst/>
                          <a:latin typeface="Heebo" pitchFamily="2" charset="-79"/>
                          <a:cs typeface="Heebo" pitchFamily="2" charset="-79"/>
                        </a:rPr>
                        <a:t>People in richer countries want to pay less for the things they buy, so wages in poorer countries stay low.</a:t>
                      </a:r>
                    </a:p>
                  </a:txBody>
                  <a:tcPr marL="68580" marR="68580" marT="0" marB="0" anchor="ctr">
                    <a:solidFill>
                      <a:srgbClr val="676ABF"/>
                    </a:solidFill>
                  </a:tcPr>
                </a:tc>
                <a:extLst>
                  <a:ext uri="{0D108BD9-81ED-4DB2-BD59-A6C34878D82A}">
                    <a16:rowId xmlns:a16="http://schemas.microsoft.com/office/drawing/2014/main" val="871624252"/>
                  </a:ext>
                </a:extLst>
              </a:tr>
              <a:tr h="0">
                <a:tc>
                  <a:txBody>
                    <a:bodyPr/>
                    <a:lstStyle/>
                    <a:p>
                      <a:pPr>
                        <a:lnSpc>
                          <a:spcPct val="107000"/>
                        </a:lnSpc>
                        <a:spcAft>
                          <a:spcPts val="0"/>
                        </a:spcAft>
                      </a:pPr>
                      <a:r>
                        <a:rPr lang="en-GB" sz="1200" b="1" dirty="0">
                          <a:solidFill>
                            <a:schemeClr val="bg1"/>
                          </a:solidFill>
                          <a:effectLst/>
                          <a:latin typeface="Heebo" pitchFamily="2" charset="-79"/>
                          <a:cs typeface="Heebo" pitchFamily="2" charset="-79"/>
                        </a:rPr>
                        <a:t>The international trading system is unfair to poorer countries.</a:t>
                      </a:r>
                    </a:p>
                    <a:p>
                      <a:pPr>
                        <a:lnSpc>
                          <a:spcPct val="107000"/>
                        </a:lnSpc>
                        <a:spcAft>
                          <a:spcPts val="0"/>
                        </a:spcAft>
                      </a:pPr>
                      <a:r>
                        <a:rPr lang="en-GB" sz="1200" b="1" dirty="0">
                          <a:solidFill>
                            <a:schemeClr val="bg1"/>
                          </a:solidFill>
                          <a:effectLst/>
                          <a:latin typeface="Heebo" pitchFamily="2" charset="-79"/>
                          <a:cs typeface="Heebo" pitchFamily="2" charset="-79"/>
                        </a:rPr>
                        <a:t> </a:t>
                      </a:r>
                    </a:p>
                  </a:txBody>
                  <a:tcPr marL="68580" marR="68580" marT="0" marB="0" anchor="ctr">
                    <a:solidFill>
                      <a:srgbClr val="676ABF"/>
                    </a:solidFill>
                  </a:tcPr>
                </a:tc>
                <a:tc>
                  <a:txBody>
                    <a:bodyPr/>
                    <a:lstStyle/>
                    <a:p>
                      <a:pPr>
                        <a:lnSpc>
                          <a:spcPct val="107000"/>
                        </a:lnSpc>
                        <a:spcAft>
                          <a:spcPts val="0"/>
                        </a:spcAft>
                      </a:pPr>
                      <a:endParaRPr lang="en-GB" sz="1200" b="1" dirty="0">
                        <a:solidFill>
                          <a:schemeClr val="bg1"/>
                        </a:solidFill>
                        <a:effectLst/>
                        <a:latin typeface="Heebo" pitchFamily="2" charset="-79"/>
                        <a:cs typeface="Heebo" pitchFamily="2" charset="-79"/>
                      </a:endParaRPr>
                    </a:p>
                    <a:p>
                      <a:pPr>
                        <a:lnSpc>
                          <a:spcPct val="107000"/>
                        </a:lnSpc>
                        <a:spcAft>
                          <a:spcPts val="0"/>
                        </a:spcAft>
                      </a:pPr>
                      <a:r>
                        <a:rPr lang="en-GB" sz="1200" b="1" dirty="0">
                          <a:solidFill>
                            <a:schemeClr val="bg1"/>
                          </a:solidFill>
                          <a:effectLst/>
                          <a:latin typeface="Heebo" pitchFamily="2" charset="-79"/>
                          <a:cs typeface="Heebo" pitchFamily="2" charset="-79"/>
                        </a:rPr>
                        <a:t>People are too poor to buy enough food – increasingly in richer countries as well as poorer ones.</a:t>
                      </a:r>
                    </a:p>
                    <a:p>
                      <a:pPr>
                        <a:lnSpc>
                          <a:spcPct val="107000"/>
                        </a:lnSpc>
                        <a:spcAft>
                          <a:spcPts val="0"/>
                        </a:spcAft>
                      </a:pPr>
                      <a:r>
                        <a:rPr lang="en-GB" sz="1200" b="1" dirty="0">
                          <a:solidFill>
                            <a:schemeClr val="bg1"/>
                          </a:solidFill>
                          <a:effectLst/>
                          <a:latin typeface="Heebo" pitchFamily="2" charset="-79"/>
                          <a:cs typeface="Heebo" pitchFamily="2" charset="-79"/>
                        </a:rPr>
                        <a:t> </a:t>
                      </a:r>
                      <a:endParaRPr lang="en-GB" sz="1200" b="1" dirty="0">
                        <a:solidFill>
                          <a:schemeClr val="bg1"/>
                        </a:solidFill>
                        <a:effectLst/>
                        <a:latin typeface="Heebo" pitchFamily="2" charset="-79"/>
                        <a:ea typeface="Calibri" panose="020F0502020204030204" pitchFamily="34" charset="0"/>
                        <a:cs typeface="Heebo" pitchFamily="2" charset="-79"/>
                      </a:endParaRPr>
                    </a:p>
                  </a:txBody>
                  <a:tcPr marL="68580" marR="68580" marT="0" marB="0" anchor="ctr">
                    <a:solidFill>
                      <a:srgbClr val="676ABF"/>
                    </a:solidFill>
                  </a:tcPr>
                </a:tc>
                <a:extLst>
                  <a:ext uri="{0D108BD9-81ED-4DB2-BD59-A6C34878D82A}">
                    <a16:rowId xmlns:a16="http://schemas.microsoft.com/office/drawing/2014/main" val="3062087666"/>
                  </a:ext>
                </a:extLst>
              </a:tr>
              <a:tr h="0">
                <a:tc>
                  <a:txBody>
                    <a:bodyPr/>
                    <a:lstStyle/>
                    <a:p>
                      <a:pPr>
                        <a:lnSpc>
                          <a:spcPct val="107000"/>
                        </a:lnSpc>
                        <a:spcAft>
                          <a:spcPts val="0"/>
                        </a:spcAft>
                      </a:pPr>
                      <a:r>
                        <a:rPr lang="en-GB" sz="1200" b="1" dirty="0">
                          <a:solidFill>
                            <a:schemeClr val="bg1"/>
                          </a:solidFill>
                          <a:effectLst/>
                          <a:latin typeface="Heebo" pitchFamily="2" charset="-79"/>
                          <a:cs typeface="Heebo" pitchFamily="2" charset="-79"/>
                        </a:rPr>
                        <a:t>About one-third of the food we produce just goes to waste.</a:t>
                      </a:r>
                    </a:p>
                    <a:p>
                      <a:pPr>
                        <a:lnSpc>
                          <a:spcPct val="107000"/>
                        </a:lnSpc>
                        <a:spcAft>
                          <a:spcPts val="0"/>
                        </a:spcAft>
                      </a:pPr>
                      <a:r>
                        <a:rPr lang="en-GB" sz="1200" b="1" dirty="0">
                          <a:solidFill>
                            <a:schemeClr val="bg1"/>
                          </a:solidFill>
                          <a:effectLst/>
                          <a:latin typeface="Heebo" pitchFamily="2" charset="-79"/>
                          <a:cs typeface="Heebo" pitchFamily="2" charset="-79"/>
                        </a:rPr>
                        <a:t> </a:t>
                      </a:r>
                      <a:endParaRPr lang="en-GB" sz="1200" b="1" dirty="0">
                        <a:solidFill>
                          <a:schemeClr val="bg1"/>
                        </a:solidFill>
                        <a:effectLst/>
                        <a:latin typeface="Heebo" pitchFamily="2" charset="-79"/>
                        <a:ea typeface="Calibri" panose="020F0502020204030204" pitchFamily="34" charset="0"/>
                        <a:cs typeface="Heebo" pitchFamily="2" charset="-79"/>
                      </a:endParaRPr>
                    </a:p>
                  </a:txBody>
                  <a:tcPr marL="68580" marR="68580" marT="0" marB="0" anchor="ctr">
                    <a:solidFill>
                      <a:srgbClr val="676ABF"/>
                    </a:solidFill>
                  </a:tcPr>
                </a:tc>
                <a:tc>
                  <a:txBody>
                    <a:bodyPr/>
                    <a:lstStyle/>
                    <a:p>
                      <a:pPr>
                        <a:lnSpc>
                          <a:spcPct val="107000"/>
                        </a:lnSpc>
                        <a:spcAft>
                          <a:spcPts val="0"/>
                        </a:spcAft>
                      </a:pPr>
                      <a:r>
                        <a:rPr lang="en-GB" sz="1200" b="1" dirty="0">
                          <a:solidFill>
                            <a:schemeClr val="bg1"/>
                          </a:solidFill>
                          <a:effectLst/>
                          <a:latin typeface="Heebo" pitchFamily="2" charset="-79"/>
                          <a:cs typeface="Heebo" pitchFamily="2" charset="-79"/>
                        </a:rPr>
                        <a:t>The way we produce food is causing damage to the environment and making climate change worse.</a:t>
                      </a:r>
                    </a:p>
                    <a:p>
                      <a:pPr>
                        <a:lnSpc>
                          <a:spcPct val="107000"/>
                        </a:lnSpc>
                        <a:spcAft>
                          <a:spcPts val="0"/>
                        </a:spcAft>
                      </a:pPr>
                      <a:r>
                        <a:rPr lang="en-GB" sz="1200" b="1" dirty="0">
                          <a:solidFill>
                            <a:schemeClr val="bg1"/>
                          </a:solidFill>
                          <a:effectLst/>
                          <a:latin typeface="Heebo" pitchFamily="2" charset="-79"/>
                          <a:cs typeface="Heebo" pitchFamily="2" charset="-79"/>
                        </a:rPr>
                        <a:t> </a:t>
                      </a:r>
                      <a:endParaRPr lang="en-GB" sz="1200" b="1" dirty="0">
                        <a:solidFill>
                          <a:schemeClr val="bg1"/>
                        </a:solidFill>
                        <a:effectLst/>
                        <a:latin typeface="Heebo" pitchFamily="2" charset="-79"/>
                        <a:ea typeface="Calibri" panose="020F0502020204030204" pitchFamily="34" charset="0"/>
                        <a:cs typeface="Heebo" pitchFamily="2" charset="-79"/>
                      </a:endParaRPr>
                    </a:p>
                  </a:txBody>
                  <a:tcPr marL="68580" marR="68580" marT="0" marB="0" anchor="ctr">
                    <a:solidFill>
                      <a:srgbClr val="676ABF"/>
                    </a:solidFill>
                  </a:tcPr>
                </a:tc>
                <a:extLst>
                  <a:ext uri="{0D108BD9-81ED-4DB2-BD59-A6C34878D82A}">
                    <a16:rowId xmlns:a16="http://schemas.microsoft.com/office/drawing/2014/main" val="2667682285"/>
                  </a:ext>
                </a:extLst>
              </a:tr>
            </a:tbl>
          </a:graphicData>
        </a:graphic>
      </p:graphicFrame>
    </p:spTree>
    <p:extLst>
      <p:ext uri="{BB962C8B-B14F-4D97-AF65-F5344CB8AC3E}">
        <p14:creationId xmlns:p14="http://schemas.microsoft.com/office/powerpoint/2010/main" val="2558685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6176732" y="1715285"/>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368862" y="4459381"/>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18</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0439" y="275993"/>
            <a:ext cx="636904"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91900" y="3667640"/>
            <a:ext cx="1840667" cy="1840667"/>
          </a:xfrm>
          <a:prstGeom prst="rect">
            <a:avLst/>
          </a:prstGeom>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285023" y="-1025646"/>
            <a:ext cx="1840667" cy="1840667"/>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693915" y="993546"/>
            <a:ext cx="1591108" cy="1591108"/>
          </a:xfrm>
          <a:prstGeom prst="rect">
            <a:avLst/>
          </a:prstGeom>
        </p:spPr>
      </p:pic>
      <p:sp>
        <p:nvSpPr>
          <p:cNvPr id="21" name="Content Placeholder 2">
            <a:extLst>
              <a:ext uri="{FF2B5EF4-FFF2-40B4-BE49-F238E27FC236}">
                <a16:creationId xmlns:a16="http://schemas.microsoft.com/office/drawing/2014/main" id="{DA969D5A-D705-B74F-AB77-1AA2E91E465C}"/>
              </a:ext>
            </a:extLst>
          </p:cNvPr>
          <p:cNvSpPr txBox="1">
            <a:spLocks/>
          </p:cNvSpPr>
          <p:nvPr/>
        </p:nvSpPr>
        <p:spPr>
          <a:xfrm>
            <a:off x="251520" y="1560124"/>
            <a:ext cx="8640959"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rgbClr val="DF3AA7"/>
                </a:solidFill>
                <a:latin typeface="Heebo" pitchFamily="2" charset="-79"/>
                <a:cs typeface="Heebo" pitchFamily="2" charset="-79"/>
              </a:rPr>
              <a:t>Why are people hungry?</a:t>
            </a:r>
          </a:p>
          <a:p>
            <a:pPr marL="0" indent="0" algn="ctr">
              <a:buNone/>
            </a:pPr>
            <a:endParaRPr lang="en-GB" sz="2400" b="1" dirty="0">
              <a:solidFill>
                <a:srgbClr val="DF3AA7"/>
              </a:solidFill>
              <a:latin typeface="Heebo" pitchFamily="2" charset="-79"/>
              <a:cs typeface="Heebo" pitchFamily="2" charset="-79"/>
            </a:endParaRPr>
          </a:p>
          <a:p>
            <a:pPr marL="0" indent="0" algn="ctr">
              <a:buNone/>
            </a:pPr>
            <a:r>
              <a:rPr lang="en-GB" sz="2400" b="1" dirty="0">
                <a:solidFill>
                  <a:srgbClr val="DF3AA7"/>
                </a:solidFill>
                <a:latin typeface="Heebo" pitchFamily="2" charset="-79"/>
                <a:cs typeface="Heebo" pitchFamily="2" charset="-79"/>
              </a:rPr>
              <a:t>What needs to change?</a:t>
            </a:r>
          </a:p>
          <a:p>
            <a:pPr marL="0" indent="0" algn="ctr">
              <a:buNone/>
            </a:pPr>
            <a:endParaRPr lang="en-GB" sz="2400" b="1" dirty="0">
              <a:solidFill>
                <a:srgbClr val="DF3AA7"/>
              </a:solidFill>
              <a:latin typeface="Heebo" pitchFamily="2" charset="-79"/>
              <a:cs typeface="Heebo" pitchFamily="2" charset="-79"/>
            </a:endParaRPr>
          </a:p>
          <a:p>
            <a:pPr marL="0" indent="0" algn="ctr">
              <a:buNone/>
            </a:pPr>
            <a:r>
              <a:rPr lang="en-GB" sz="2400" b="1" dirty="0">
                <a:solidFill>
                  <a:srgbClr val="DF3AA7"/>
                </a:solidFill>
                <a:latin typeface="Heebo" pitchFamily="2" charset="-79"/>
                <a:cs typeface="Heebo" pitchFamily="2" charset="-79"/>
              </a:rPr>
              <a:t>What local actions can have a global impact?</a:t>
            </a:r>
          </a:p>
          <a:p>
            <a:pPr marL="0" indent="0" algn="ctr">
              <a:buNone/>
            </a:pPr>
            <a:r>
              <a:rPr lang="en-GB" sz="2400" b="1" dirty="0">
                <a:solidFill>
                  <a:srgbClr val="DF3AA7"/>
                </a:solidFill>
                <a:latin typeface="Heebo" pitchFamily="2" charset="-79"/>
                <a:cs typeface="Heebo" pitchFamily="2" charset="-79"/>
              </a:rPr>
              <a:t> </a:t>
            </a:r>
          </a:p>
          <a:p>
            <a:pPr marL="0" indent="0" algn="ctr">
              <a:buNone/>
            </a:pPr>
            <a:r>
              <a:rPr lang="en-GB" sz="2400" b="1" dirty="0">
                <a:solidFill>
                  <a:srgbClr val="DF3AA7"/>
                </a:solidFill>
                <a:latin typeface="Heebo" pitchFamily="2" charset="-79"/>
                <a:cs typeface="Heebo" pitchFamily="2" charset="-79"/>
              </a:rPr>
              <a:t>What can we do as consumers?</a:t>
            </a:r>
          </a:p>
        </p:txBody>
      </p:sp>
      <p:sp>
        <p:nvSpPr>
          <p:cNvPr id="26" name="Freeform 5">
            <a:extLst>
              <a:ext uri="{FF2B5EF4-FFF2-40B4-BE49-F238E27FC236}">
                <a16:creationId xmlns:a16="http://schemas.microsoft.com/office/drawing/2014/main" id="{5F1FAA6C-67C7-DB4A-B319-B2615609BCDC}"/>
              </a:ext>
            </a:extLst>
          </p:cNvPr>
          <p:cNvSpPr>
            <a:spLocks/>
          </p:cNvSpPr>
          <p:nvPr/>
        </p:nvSpPr>
        <p:spPr bwMode="auto">
          <a:xfrm>
            <a:off x="5962384" y="-434257"/>
            <a:ext cx="3610912" cy="3215234"/>
          </a:xfrm>
          <a:custGeom>
            <a:avLst/>
            <a:gdLst>
              <a:gd name="T0" fmla="*/ 11550 w 17248"/>
              <a:gd name="T1" fmla="*/ 0 h 15358"/>
              <a:gd name="T2" fmla="*/ 13862 w 17248"/>
              <a:gd name="T3" fmla="*/ 3282 h 15358"/>
              <a:gd name="T4" fmla="*/ 15260 w 17248"/>
              <a:gd name="T5" fmla="*/ 2297 h 15358"/>
              <a:gd name="T6" fmla="*/ 17248 w 17248"/>
              <a:gd name="T7" fmla="*/ 5118 h 15358"/>
              <a:gd name="T8" fmla="*/ 14835 w 17248"/>
              <a:gd name="T9" fmla="*/ 13052 h 15358"/>
              <a:gd name="T10" fmla="*/ 7181 w 17248"/>
              <a:gd name="T11" fmla="*/ 15358 h 15358"/>
              <a:gd name="T12" fmla="*/ 4867 w 17248"/>
              <a:gd name="T13" fmla="*/ 12076 h 15358"/>
              <a:gd name="T14" fmla="*/ 3469 w 17248"/>
              <a:gd name="T15" fmla="*/ 13061 h 15358"/>
              <a:gd name="T16" fmla="*/ 0 w 17248"/>
              <a:gd name="T17" fmla="*/ 8138 h 15358"/>
              <a:gd name="T18" fmla="*/ 3238 w 17248"/>
              <a:gd name="T19" fmla="*/ 1553 h 15358"/>
              <a:gd name="T20" fmla="*/ 11550 w 17248"/>
              <a:gd name="T21" fmla="*/ 0 h 15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48" h="15358">
                <a:moveTo>
                  <a:pt x="11550" y="0"/>
                </a:moveTo>
                <a:lnTo>
                  <a:pt x="13862" y="3282"/>
                </a:lnTo>
                <a:lnTo>
                  <a:pt x="15260" y="2297"/>
                </a:lnTo>
                <a:lnTo>
                  <a:pt x="17248" y="5118"/>
                </a:lnTo>
                <a:lnTo>
                  <a:pt x="14835" y="13052"/>
                </a:lnTo>
                <a:lnTo>
                  <a:pt x="7181" y="15358"/>
                </a:lnTo>
                <a:lnTo>
                  <a:pt x="4867" y="12076"/>
                </a:lnTo>
                <a:lnTo>
                  <a:pt x="3469" y="13061"/>
                </a:lnTo>
                <a:lnTo>
                  <a:pt x="0" y="8138"/>
                </a:lnTo>
                <a:lnTo>
                  <a:pt x="3238" y="1553"/>
                </a:lnTo>
                <a:lnTo>
                  <a:pt x="11550" y="0"/>
                </a:lnTo>
                <a:close/>
              </a:path>
            </a:pathLst>
          </a:custGeom>
          <a:pattFill prst="dkUpDiag">
            <a:fgClr>
              <a:srgbClr val="676ABF"/>
            </a:fgClr>
            <a:bgClr>
              <a:schemeClr val="bg1"/>
            </a:bgClr>
          </a:pattFill>
          <a:ln>
            <a:noFill/>
          </a:ln>
        </p:spPr>
        <p:txBody>
          <a:bodyPr vert="horz" wrap="square" lIns="91440" tIns="45720" rIns="91440" bIns="45720" numCol="1" anchor="t" anchorCtr="0" compatLnSpc="1">
            <a:prstTxWarp prst="textNoShape">
              <a:avLst/>
            </a:prstTxWarp>
          </a:bodyPr>
          <a:lstStyle/>
          <a:p>
            <a:endParaRPr lang="en-US"/>
          </a:p>
        </p:txBody>
      </p:sp>
      <p:pic>
        <p:nvPicPr>
          <p:cNvPr id="27" name="Picture Placeholder 10">
            <a:extLst>
              <a:ext uri="{FF2B5EF4-FFF2-40B4-BE49-F238E27FC236}">
                <a16:creationId xmlns:a16="http://schemas.microsoft.com/office/drawing/2014/main" id="{8537D4AF-421F-EE41-B016-AAFD9167E0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0695" y="117541"/>
            <a:ext cx="3545593" cy="1986456"/>
          </a:xfrm>
          <a:custGeom>
            <a:avLst/>
            <a:gdLst/>
            <a:ahLst/>
            <a:cxnLst/>
            <a:rect l="l" t="t" r="r" b="b"/>
            <a:pathLst>
              <a:path w="3401590" h="3028850">
                <a:moveTo>
                  <a:pt x="2277851" y="0"/>
                </a:moveTo>
                <a:lnTo>
                  <a:pt x="2733815" y="647264"/>
                </a:lnTo>
                <a:lnTo>
                  <a:pt x="3009524" y="453006"/>
                </a:lnTo>
                <a:lnTo>
                  <a:pt x="3401590" y="1009354"/>
                </a:lnTo>
                <a:lnTo>
                  <a:pt x="2925707" y="2574069"/>
                </a:lnTo>
                <a:lnTo>
                  <a:pt x="1416212" y="3028850"/>
                </a:lnTo>
                <a:lnTo>
                  <a:pt x="959853" y="2381586"/>
                </a:lnTo>
                <a:lnTo>
                  <a:pt x="684144" y="2575844"/>
                </a:lnTo>
                <a:lnTo>
                  <a:pt x="0" y="1604948"/>
                </a:lnTo>
                <a:lnTo>
                  <a:pt x="638587" y="306277"/>
                </a:lnTo>
                <a:close/>
              </a:path>
            </a:pathLst>
          </a:custGeom>
        </p:spPr>
      </p:pic>
      <p:pic>
        <p:nvPicPr>
          <p:cNvPr id="25" name="Picture 24">
            <a:extLst>
              <a:ext uri="{FF2B5EF4-FFF2-40B4-BE49-F238E27FC236}">
                <a16:creationId xmlns:a16="http://schemas.microsoft.com/office/drawing/2014/main" id="{65868688-1CFB-434A-8710-E48067E1EA7C}"/>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8056579" y="2720096"/>
            <a:ext cx="1840667" cy="1840667"/>
          </a:xfrm>
          <a:prstGeom prst="rect">
            <a:avLst/>
          </a:prstGeom>
        </p:spPr>
      </p:pic>
    </p:spTree>
    <p:extLst>
      <p:ext uri="{BB962C8B-B14F-4D97-AF65-F5344CB8AC3E}">
        <p14:creationId xmlns:p14="http://schemas.microsoft.com/office/powerpoint/2010/main" val="2967126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Take it further</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19</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0439" y="275993"/>
            <a:ext cx="636904"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5989208" y="-1992358"/>
            <a:ext cx="4078351" cy="4078351"/>
          </a:xfrm>
          <a:prstGeom prst="rect">
            <a:avLst/>
          </a:prstGeom>
        </p:spPr>
      </p:pic>
      <p:sp>
        <p:nvSpPr>
          <p:cNvPr id="25" name="Content Placeholder 2">
            <a:extLst>
              <a:ext uri="{FF2B5EF4-FFF2-40B4-BE49-F238E27FC236}">
                <a16:creationId xmlns:a16="http://schemas.microsoft.com/office/drawing/2014/main" id="{59FBAC55-F7D0-E84F-B54B-384E122864D1}"/>
              </a:ext>
            </a:extLst>
          </p:cNvPr>
          <p:cNvSpPr txBox="1">
            <a:spLocks/>
          </p:cNvSpPr>
          <p:nvPr/>
        </p:nvSpPr>
        <p:spPr>
          <a:xfrm>
            <a:off x="151843" y="1113038"/>
            <a:ext cx="8640959"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400" dirty="0">
              <a:solidFill>
                <a:schemeClr val="tx1">
                  <a:lumMod val="85000"/>
                  <a:lumOff val="15000"/>
                </a:schemeClr>
              </a:solidFill>
              <a:latin typeface="Heebo" pitchFamily="2" charset="-79"/>
              <a:cs typeface="Heebo" pitchFamily="2" charset="-79"/>
            </a:endParaRPr>
          </a:p>
          <a:p>
            <a:pPr>
              <a:spcBef>
                <a:spcPts val="0"/>
              </a:spcBef>
            </a:pPr>
            <a:r>
              <a:rPr lang="en-GB" sz="1400" dirty="0">
                <a:latin typeface="Heebo" pitchFamily="2" charset="-79"/>
                <a:cs typeface="Heebo" pitchFamily="2" charset="-79"/>
              </a:rPr>
              <a:t>Find out more about where your food comes from and who produced it. </a:t>
            </a:r>
            <a:r>
              <a:rPr lang="en-GB" sz="1400" i="1" dirty="0">
                <a:latin typeface="Heebo" pitchFamily="2" charset="-79"/>
                <a:cs typeface="Heebo" pitchFamily="2" charset="-79"/>
              </a:rPr>
              <a:t>Food Tales</a:t>
            </a:r>
            <a:r>
              <a:rPr lang="en-GB" sz="1400" dirty="0">
                <a:latin typeface="Heebo" pitchFamily="2" charset="-79"/>
                <a:cs typeface="Heebo" pitchFamily="2" charset="-79"/>
              </a:rPr>
              <a:t> from the World’s Largest Lesson</a:t>
            </a:r>
            <a:r>
              <a:rPr lang="en-GB" sz="1400" i="1" dirty="0">
                <a:latin typeface="Heebo" pitchFamily="2" charset="-79"/>
                <a:cs typeface="Heebo" pitchFamily="2" charset="-79"/>
              </a:rPr>
              <a:t> </a:t>
            </a:r>
            <a:r>
              <a:rPr lang="en-GB" sz="1400" dirty="0">
                <a:latin typeface="Heebo" pitchFamily="2" charset="-79"/>
                <a:cs typeface="Heebo" pitchFamily="2" charset="-79"/>
              </a:rPr>
              <a:t>has ideas for investigating food and waste. </a:t>
            </a:r>
            <a:r>
              <a:rPr lang="en-GB" sz="1400" u="sng"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http://worldslargestlesson.globalgoals.org/</a:t>
            </a:r>
            <a:endParaRPr lang="en-GB" sz="1400" u="sng" dirty="0">
              <a:solidFill>
                <a:srgbClr val="DF3AA7"/>
              </a:solidFill>
              <a:latin typeface="Heebo" pitchFamily="2" charset="-79"/>
              <a:cs typeface="Heebo" pitchFamily="2" charset="-79"/>
            </a:endParaRPr>
          </a:p>
          <a:p>
            <a:pPr marL="0" indent="0">
              <a:spcBef>
                <a:spcPts val="0"/>
              </a:spcBef>
              <a:buNone/>
            </a:pPr>
            <a:endParaRPr lang="en-GB" sz="1400" dirty="0">
              <a:latin typeface="Heebo" pitchFamily="2" charset="-79"/>
              <a:cs typeface="Heebo" pitchFamily="2" charset="-79"/>
            </a:endParaRPr>
          </a:p>
          <a:p>
            <a:pPr>
              <a:spcBef>
                <a:spcPts val="0"/>
              </a:spcBef>
            </a:pPr>
            <a:r>
              <a:rPr lang="en-GB" sz="1400" i="1" dirty="0">
                <a:latin typeface="Heebo" pitchFamily="2" charset="-79"/>
                <a:cs typeface="Heebo" pitchFamily="2" charset="-79"/>
              </a:rPr>
              <a:t>Food for Thought</a:t>
            </a:r>
            <a:r>
              <a:rPr lang="en-GB" sz="1400" dirty="0">
                <a:latin typeface="Heebo" pitchFamily="2" charset="-79"/>
                <a:cs typeface="Heebo" pitchFamily="2" charset="-79"/>
              </a:rPr>
              <a:t> from Oxfam Education, has resources for learning, thinking and taking action for a fairer food system. For younger pupils there is </a:t>
            </a:r>
            <a:r>
              <a:rPr lang="en-GB" sz="1400" i="1" dirty="0">
                <a:latin typeface="Heebo" pitchFamily="2" charset="-79"/>
                <a:cs typeface="Heebo" pitchFamily="2" charset="-79"/>
              </a:rPr>
              <a:t>Our food, Our world</a:t>
            </a:r>
            <a:r>
              <a:rPr lang="en-GB" sz="1400" dirty="0">
                <a:latin typeface="Heebo" pitchFamily="2" charset="-79"/>
                <a:cs typeface="Heebo" pitchFamily="2" charset="-79"/>
              </a:rPr>
              <a:t>.  </a:t>
            </a:r>
            <a:r>
              <a:rPr lang="en-GB" sz="1400" u="sng"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www.oxfam.org.uk/education</a:t>
            </a:r>
            <a:r>
              <a:rPr lang="en-GB" sz="1400" dirty="0">
                <a:solidFill>
                  <a:srgbClr val="DF3AA7"/>
                </a:solidFill>
                <a:latin typeface="Heebo" pitchFamily="2" charset="-79"/>
                <a:cs typeface="Heebo" pitchFamily="2" charset="-79"/>
              </a:rPr>
              <a:t> </a:t>
            </a:r>
          </a:p>
          <a:p>
            <a:pPr marL="0" indent="0">
              <a:spcBef>
                <a:spcPts val="0"/>
              </a:spcBef>
              <a:buNone/>
            </a:pPr>
            <a:endParaRPr lang="en-GB" sz="1400" dirty="0">
              <a:latin typeface="Heebo" pitchFamily="2" charset="-79"/>
              <a:cs typeface="Heebo" pitchFamily="2" charset="-79"/>
            </a:endParaRPr>
          </a:p>
          <a:p>
            <a:pPr>
              <a:spcBef>
                <a:spcPts val="0"/>
              </a:spcBef>
            </a:pPr>
            <a:r>
              <a:rPr lang="en-GB" sz="1400" dirty="0">
                <a:latin typeface="Heebo" pitchFamily="2" charset="-79"/>
                <a:cs typeface="Heebo" pitchFamily="2" charset="-79"/>
              </a:rPr>
              <a:t>Take a whole-setting approach to sustainable food with Keep Scotland </a:t>
            </a:r>
            <a:r>
              <a:rPr lang="en-GB" sz="1400" dirty="0" err="1">
                <a:latin typeface="Heebo" pitchFamily="2" charset="-79"/>
                <a:cs typeface="Heebo" pitchFamily="2" charset="-79"/>
              </a:rPr>
              <a:t>Beautiful’s</a:t>
            </a:r>
            <a:r>
              <a:rPr lang="en-GB" sz="1400" dirty="0">
                <a:latin typeface="Heebo" pitchFamily="2" charset="-79"/>
                <a:cs typeface="Heebo" pitchFamily="2" charset="-79"/>
              </a:rPr>
              <a:t> </a:t>
            </a:r>
            <a:r>
              <a:rPr lang="en-GB" sz="1400" dirty="0">
                <a:latin typeface="Heebo" pitchFamily="2" charset="-79"/>
                <a:cs typeface="Heebo" pitchFamily="2" charset="-79"/>
                <a:hlinkClick r:id="rId7">
                  <a:extLst>
                    <a:ext uri="{A12FA001-AC4F-418D-AE19-62706E023703}">
                      <ahyp:hlinkClr xmlns:ahyp="http://schemas.microsoft.com/office/drawing/2018/hyperlinkcolor" val="tx"/>
                    </a:ext>
                  </a:extLst>
                </a:hlinkClick>
              </a:rPr>
              <a:t>‘</a:t>
            </a:r>
            <a:r>
              <a:rPr lang="en-GB" sz="1400" dirty="0">
                <a:solidFill>
                  <a:srgbClr val="DF3AA7"/>
                </a:solidFill>
                <a:latin typeface="Heebo" pitchFamily="2" charset="-79"/>
                <a:cs typeface="Heebo" pitchFamily="2" charset="-79"/>
                <a:hlinkClick r:id="rId7">
                  <a:extLst>
                    <a:ext uri="{A12FA001-AC4F-418D-AE19-62706E023703}">
                      <ahyp:hlinkClr xmlns:ahyp="http://schemas.microsoft.com/office/drawing/2018/hyperlinkcolor" val="tx"/>
                    </a:ext>
                  </a:extLst>
                </a:hlinkClick>
              </a:rPr>
              <a:t>Food &amp; the Environment</a:t>
            </a:r>
            <a:r>
              <a:rPr lang="en-GB" sz="1400" dirty="0">
                <a:latin typeface="Heebo" pitchFamily="2" charset="-79"/>
                <a:cs typeface="Heebo" pitchFamily="2" charset="-79"/>
              </a:rPr>
              <a:t> resources.</a:t>
            </a:r>
          </a:p>
          <a:p>
            <a:pPr marL="0" indent="0">
              <a:spcBef>
                <a:spcPts val="0"/>
              </a:spcBef>
              <a:buNone/>
            </a:pPr>
            <a:endParaRPr lang="en-GB" sz="1400" dirty="0">
              <a:latin typeface="Heebo" pitchFamily="2" charset="-79"/>
              <a:cs typeface="Heebo" pitchFamily="2" charset="-79"/>
            </a:endParaRPr>
          </a:p>
          <a:p>
            <a:pPr>
              <a:spcBef>
                <a:spcPts val="0"/>
              </a:spcBef>
            </a:pPr>
            <a:r>
              <a:rPr lang="en-GB" sz="1400" dirty="0">
                <a:latin typeface="Heebo" pitchFamily="2" charset="-79"/>
                <a:cs typeface="Heebo" pitchFamily="2" charset="-79"/>
              </a:rPr>
              <a:t>Look at food &amp; food production issues from a Scottish perspective with Education Scotland’s </a:t>
            </a:r>
            <a:r>
              <a:rPr lang="en-GB" sz="1400" dirty="0">
                <a:latin typeface="Heebo" pitchFamily="2" charset="-79"/>
                <a:cs typeface="Heebo" pitchFamily="2" charset="-79"/>
                <a:hlinkClick r:id="rId8">
                  <a:extLst>
                    <a:ext uri="{A12FA001-AC4F-418D-AE19-62706E023703}">
                      <ahyp:hlinkClr xmlns:ahyp="http://schemas.microsoft.com/office/drawing/2018/hyperlinkcolor" val="tx"/>
                    </a:ext>
                  </a:extLst>
                </a:hlinkClick>
              </a:rPr>
              <a:t>‘</a:t>
            </a:r>
            <a:r>
              <a:rPr lang="en-GB" sz="1400" dirty="0">
                <a:solidFill>
                  <a:srgbClr val="DF3AA7"/>
                </a:solidFill>
                <a:latin typeface="Heebo" pitchFamily="2" charset="-79"/>
                <a:cs typeface="Heebo" pitchFamily="2" charset="-79"/>
                <a:hlinkClick r:id="rId8">
                  <a:extLst>
                    <a:ext uri="{A12FA001-AC4F-418D-AE19-62706E023703}">
                      <ahyp:hlinkClr xmlns:ahyp="http://schemas.microsoft.com/office/drawing/2018/hyperlinkcolor" val="tx"/>
                    </a:ext>
                  </a:extLst>
                </a:hlinkClick>
              </a:rPr>
              <a:t>Food for Thought’ resources</a:t>
            </a:r>
            <a:r>
              <a:rPr lang="en-GB" sz="1400" dirty="0">
                <a:latin typeface="Heebo" pitchFamily="2" charset="-79"/>
                <a:cs typeface="Heebo" pitchFamily="2" charset="-79"/>
              </a:rPr>
              <a:t>.</a:t>
            </a:r>
          </a:p>
          <a:p>
            <a:pPr marL="0" indent="0">
              <a:spcBef>
                <a:spcPts val="0"/>
              </a:spcBef>
              <a:buNone/>
            </a:pPr>
            <a:endParaRPr lang="en-GB" sz="1400" dirty="0">
              <a:latin typeface="Heebo" pitchFamily="2" charset="-79"/>
              <a:cs typeface="Heebo" pitchFamily="2" charset="-79"/>
            </a:endParaRPr>
          </a:p>
          <a:p>
            <a:pPr>
              <a:spcBef>
                <a:spcPts val="0"/>
              </a:spcBef>
            </a:pPr>
            <a:r>
              <a:rPr lang="en-GB" sz="1400" dirty="0">
                <a:latin typeface="Heebo" pitchFamily="2" charset="-79"/>
                <a:cs typeface="Heebo" pitchFamily="2" charset="-79"/>
              </a:rPr>
              <a:t>Experience Scottish food production at first hand with help from the </a:t>
            </a:r>
            <a:r>
              <a:rPr lang="en-GB" sz="1400" dirty="0">
                <a:solidFill>
                  <a:srgbClr val="DF3AA7"/>
                </a:solidFill>
                <a:latin typeface="Heebo" pitchFamily="2" charset="-79"/>
                <a:cs typeface="Heebo" pitchFamily="2" charset="-79"/>
                <a:hlinkClick r:id="rId9">
                  <a:extLst>
                    <a:ext uri="{A12FA001-AC4F-418D-AE19-62706E023703}">
                      <ahyp:hlinkClr xmlns:ahyp="http://schemas.microsoft.com/office/drawing/2018/hyperlinkcolor" val="tx"/>
                    </a:ext>
                  </a:extLst>
                </a:hlinkClick>
              </a:rPr>
              <a:t>Royal Highland Education Trust</a:t>
            </a:r>
            <a:r>
              <a:rPr lang="en-GB" sz="1400" dirty="0">
                <a:latin typeface="Heebo" pitchFamily="2" charset="-79"/>
                <a:cs typeface="Heebo" pitchFamily="2" charset="-79"/>
              </a:rPr>
              <a:t>.</a:t>
            </a:r>
          </a:p>
        </p:txBody>
      </p:sp>
      <p:pic>
        <p:nvPicPr>
          <p:cNvPr id="18" name="Picture 17">
            <a:extLst>
              <a:ext uri="{FF2B5EF4-FFF2-40B4-BE49-F238E27FC236}">
                <a16:creationId xmlns:a16="http://schemas.microsoft.com/office/drawing/2014/main" id="{49F0E693-79DF-E042-B388-BDB9D340401A}"/>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476888" y="2787774"/>
            <a:ext cx="3251189" cy="3251189"/>
          </a:xfrm>
          <a:prstGeom prst="rect">
            <a:avLst/>
          </a:prstGeom>
        </p:spPr>
      </p:pic>
    </p:spTree>
    <p:extLst>
      <p:ext uri="{BB962C8B-B14F-4D97-AF65-F5344CB8AC3E}">
        <p14:creationId xmlns:p14="http://schemas.microsoft.com/office/powerpoint/2010/main" val="1438511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EB96E7B-1B8A-8F47-8336-0B86E6CB7108}"/>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6025022" y="-801044"/>
            <a:ext cx="4116059" cy="4116059"/>
          </a:xfrm>
          <a:prstGeom prst="rect">
            <a:avLst/>
          </a:prstGeom>
        </p:spPr>
      </p:pic>
      <p:sp>
        <p:nvSpPr>
          <p:cNvPr id="6" name="Rectangle 5"/>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a:t>
            </a:fld>
            <a:endParaRPr lang="en-US" sz="1100" dirty="0">
              <a:solidFill>
                <a:schemeClr val="bg1"/>
              </a:solidFill>
            </a:endParaRPr>
          </a:p>
        </p:txBody>
      </p:sp>
      <p:sp>
        <p:nvSpPr>
          <p:cNvPr id="12" name="TextBox 11"/>
          <p:cNvSpPr txBox="1"/>
          <p:nvPr/>
        </p:nvSpPr>
        <p:spPr>
          <a:xfrm>
            <a:off x="6010170" y="2073272"/>
            <a:ext cx="3627596" cy="705258"/>
          </a:xfrm>
          <a:prstGeom prst="rect">
            <a:avLst/>
          </a:prstGeom>
          <a:noFill/>
        </p:spPr>
        <p:txBody>
          <a:bodyPr wrap="square" rtlCol="0">
            <a:spAutoFit/>
          </a:bodyPr>
          <a:lstStyle/>
          <a:p>
            <a:pPr>
              <a:lnSpc>
                <a:spcPct val="150000"/>
              </a:lnSpc>
            </a:pPr>
            <a:r>
              <a:rPr lang="en-GB" sz="1400" b="1" dirty="0">
                <a:solidFill>
                  <a:schemeClr val="tx1">
                    <a:lumMod val="75000"/>
                    <a:lumOff val="25000"/>
                  </a:schemeClr>
                </a:solidFill>
                <a:latin typeface="Heebo" pitchFamily="2" charset="-79"/>
                <a:cs typeface="Heebo" pitchFamily="2" charset="-79"/>
              </a:rPr>
              <a:t>The Sustainable Development Goals </a:t>
            </a:r>
          </a:p>
          <a:p>
            <a:pPr>
              <a:lnSpc>
                <a:spcPct val="150000"/>
              </a:lnSpc>
            </a:pPr>
            <a:r>
              <a:rPr lang="en-GB" sz="1400" b="1" dirty="0">
                <a:solidFill>
                  <a:schemeClr val="tx1">
                    <a:lumMod val="75000"/>
                    <a:lumOff val="25000"/>
                  </a:schemeClr>
                </a:solidFill>
                <a:latin typeface="Heebo" pitchFamily="2" charset="-79"/>
                <a:cs typeface="Heebo" pitchFamily="2" charset="-79"/>
              </a:rPr>
              <a:t>are our global targets for 2030…</a:t>
            </a:r>
          </a:p>
        </p:txBody>
      </p:sp>
      <p:grpSp>
        <p:nvGrpSpPr>
          <p:cNvPr id="21" name="Group 20"/>
          <p:cNvGrpSpPr/>
          <p:nvPr/>
        </p:nvGrpSpPr>
        <p:grpSpPr>
          <a:xfrm>
            <a:off x="8485464" y="4862363"/>
            <a:ext cx="506136" cy="234319"/>
            <a:chOff x="8497453" y="4862363"/>
            <a:chExt cx="506136" cy="234319"/>
          </a:xfrm>
        </p:grpSpPr>
        <p:sp>
          <p:nvSpPr>
            <p:cNvPr id="22" name="Chevron 21"/>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hevron 22"/>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Chevron 23"/>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TextBox 24">
            <a:extLst>
              <a:ext uri="{FF2B5EF4-FFF2-40B4-BE49-F238E27FC236}">
                <a16:creationId xmlns:a16="http://schemas.microsoft.com/office/drawing/2014/main" id="{E19D5085-634C-654D-8D01-47B395F2BD89}"/>
              </a:ext>
            </a:extLst>
          </p:cNvPr>
          <p:cNvSpPr txBox="1"/>
          <p:nvPr/>
        </p:nvSpPr>
        <p:spPr>
          <a:xfrm>
            <a:off x="609600" y="308470"/>
            <a:ext cx="5715000" cy="584775"/>
          </a:xfrm>
          <a:prstGeom prst="rect">
            <a:avLst/>
          </a:prstGeom>
          <a:noFill/>
        </p:spPr>
        <p:txBody>
          <a:bodyPr wrap="square" rtlCol="0">
            <a:spAutoFit/>
          </a:bodyPr>
          <a:lstStyle/>
          <a:p>
            <a:r>
              <a:rPr lang="en-US" sz="3200" b="1" dirty="0">
                <a:solidFill>
                  <a:schemeClr val="tx1">
                    <a:lumMod val="75000"/>
                    <a:lumOff val="25000"/>
                  </a:schemeClr>
                </a:solidFill>
                <a:latin typeface="Heebo" pitchFamily="2" charset="-79"/>
                <a:ea typeface="Roboto Cn" pitchFamily="2" charset="0"/>
                <a:cs typeface="Heebo" pitchFamily="2" charset="-79"/>
              </a:rPr>
              <a:t>Introduction</a:t>
            </a:r>
          </a:p>
        </p:txBody>
      </p:sp>
      <p:sp>
        <p:nvSpPr>
          <p:cNvPr id="26" name="TextBox 25">
            <a:extLst>
              <a:ext uri="{FF2B5EF4-FFF2-40B4-BE49-F238E27FC236}">
                <a16:creationId xmlns:a16="http://schemas.microsoft.com/office/drawing/2014/main" id="{5A6AF517-8ACE-D847-8527-3B121E02AA86}"/>
              </a:ext>
            </a:extLst>
          </p:cNvPr>
          <p:cNvSpPr txBox="1"/>
          <p:nvPr/>
        </p:nvSpPr>
        <p:spPr>
          <a:xfrm>
            <a:off x="609600" y="770751"/>
            <a:ext cx="4343400" cy="276999"/>
          </a:xfrm>
          <a:prstGeom prst="rect">
            <a:avLst/>
          </a:prstGeom>
          <a:noFill/>
        </p:spPr>
        <p:txBody>
          <a:bodyPr wrap="square" rtlCol="0">
            <a:spAutoFit/>
          </a:bodyPr>
          <a:lstStyle/>
          <a:p>
            <a:r>
              <a:rPr lang="en-US" sz="1200" b="1" dirty="0">
                <a:solidFill>
                  <a:srgbClr val="676ABF"/>
                </a:solidFill>
                <a:latin typeface="Heebo" pitchFamily="2" charset="-79"/>
                <a:cs typeface="Heebo" pitchFamily="2" charset="-79"/>
              </a:rPr>
              <a:t>What are the SDGs?</a:t>
            </a:r>
          </a:p>
        </p:txBody>
      </p:sp>
      <p:sp>
        <p:nvSpPr>
          <p:cNvPr id="27" name="Freeform 5">
            <a:extLst>
              <a:ext uri="{FF2B5EF4-FFF2-40B4-BE49-F238E27FC236}">
                <a16:creationId xmlns:a16="http://schemas.microsoft.com/office/drawing/2014/main" id="{D908EDB1-FB69-D047-ABF5-D71BE37F1D93}"/>
              </a:ext>
            </a:extLst>
          </p:cNvPr>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7">
            <a:extLst>
              <a:ext uri="{FF2B5EF4-FFF2-40B4-BE49-F238E27FC236}">
                <a16:creationId xmlns:a16="http://schemas.microsoft.com/office/drawing/2014/main" id="{230A3E32-BF43-EB40-82D4-FEC0FF92341C}"/>
              </a:ext>
            </a:extLst>
          </p:cNvPr>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xtBox 28">
            <a:extLst>
              <a:ext uri="{FF2B5EF4-FFF2-40B4-BE49-F238E27FC236}">
                <a16:creationId xmlns:a16="http://schemas.microsoft.com/office/drawing/2014/main" id="{5C3D79CB-FDD6-9446-9D16-445172E0AAF5}"/>
              </a:ext>
            </a:extLst>
          </p:cNvPr>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a:t>
            </a:fld>
            <a:endParaRPr lang="en-US" sz="1100" dirty="0">
              <a:solidFill>
                <a:schemeClr val="bg1"/>
              </a:solidFill>
            </a:endParaRPr>
          </a:p>
        </p:txBody>
      </p:sp>
      <p:grpSp>
        <p:nvGrpSpPr>
          <p:cNvPr id="30" name="Group 29">
            <a:extLst>
              <a:ext uri="{FF2B5EF4-FFF2-40B4-BE49-F238E27FC236}">
                <a16:creationId xmlns:a16="http://schemas.microsoft.com/office/drawing/2014/main" id="{229F4BE2-5724-6E49-B193-AF8E09BD5CFA}"/>
              </a:ext>
            </a:extLst>
          </p:cNvPr>
          <p:cNvGrpSpPr/>
          <p:nvPr/>
        </p:nvGrpSpPr>
        <p:grpSpPr>
          <a:xfrm>
            <a:off x="8485464" y="4862363"/>
            <a:ext cx="506136" cy="234319"/>
            <a:chOff x="8497453" y="4862363"/>
            <a:chExt cx="506136" cy="234319"/>
          </a:xfrm>
        </p:grpSpPr>
        <p:sp>
          <p:nvSpPr>
            <p:cNvPr id="31" name="Chevron 30">
              <a:extLst>
                <a:ext uri="{FF2B5EF4-FFF2-40B4-BE49-F238E27FC236}">
                  <a16:creationId xmlns:a16="http://schemas.microsoft.com/office/drawing/2014/main" id="{8A76BB1A-C1FF-A74E-9C95-608374ECA423}"/>
                </a:ext>
              </a:extLst>
            </p:cNvPr>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hevron 31">
              <a:extLst>
                <a:ext uri="{FF2B5EF4-FFF2-40B4-BE49-F238E27FC236}">
                  <a16:creationId xmlns:a16="http://schemas.microsoft.com/office/drawing/2014/main" id="{C968A916-0F9F-584A-8A0F-8F21A1FDB809}"/>
                </a:ext>
              </a:extLst>
            </p:cNvPr>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Chevron 32">
              <a:extLst>
                <a:ext uri="{FF2B5EF4-FFF2-40B4-BE49-F238E27FC236}">
                  <a16:creationId xmlns:a16="http://schemas.microsoft.com/office/drawing/2014/main" id="{360CBBCF-2309-5042-85F1-74555C94E17C}"/>
                </a:ext>
              </a:extLst>
            </p:cNvPr>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4" name="Picture 33">
            <a:extLst>
              <a:ext uri="{FF2B5EF4-FFF2-40B4-BE49-F238E27FC236}">
                <a16:creationId xmlns:a16="http://schemas.microsoft.com/office/drawing/2014/main" id="{BC57BF55-A48A-BA48-9BA6-39FE566F40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13" name="Picture 12">
            <a:extLst>
              <a:ext uri="{FF2B5EF4-FFF2-40B4-BE49-F238E27FC236}">
                <a16:creationId xmlns:a16="http://schemas.microsoft.com/office/drawing/2014/main" id="{A8CBE820-E8F2-8E4A-AB88-2E01911FBA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510031"/>
            <a:ext cx="5642622" cy="3856507"/>
          </a:xfrm>
          <a:prstGeom prst="rect">
            <a:avLst/>
          </a:prstGeom>
        </p:spPr>
      </p:pic>
      <p:sp>
        <p:nvSpPr>
          <p:cNvPr id="36" name="TextBox 35">
            <a:extLst>
              <a:ext uri="{FF2B5EF4-FFF2-40B4-BE49-F238E27FC236}">
                <a16:creationId xmlns:a16="http://schemas.microsoft.com/office/drawing/2014/main" id="{672F3A84-1993-0A45-B786-0F4D5AE1BA5B}"/>
              </a:ext>
            </a:extLst>
          </p:cNvPr>
          <p:cNvSpPr txBox="1"/>
          <p:nvPr/>
        </p:nvSpPr>
        <p:spPr>
          <a:xfrm>
            <a:off x="6765321" y="3551334"/>
            <a:ext cx="3627596" cy="388568"/>
          </a:xfrm>
          <a:prstGeom prst="rect">
            <a:avLst/>
          </a:prstGeom>
          <a:noFill/>
        </p:spPr>
        <p:txBody>
          <a:bodyPr wrap="square" rtlCol="0">
            <a:spAutoFit/>
          </a:bodyPr>
          <a:lstStyle/>
          <a:p>
            <a:pPr>
              <a:lnSpc>
                <a:spcPct val="150000"/>
              </a:lnSpc>
            </a:pPr>
            <a:r>
              <a:rPr lang="en-GB" sz="1400" b="1" dirty="0">
                <a:solidFill>
                  <a:srgbClr val="676ABF"/>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Watch this YouTube video</a:t>
            </a:r>
            <a:endParaRPr lang="en-GB" sz="1400" b="1" dirty="0">
              <a:solidFill>
                <a:srgbClr val="676ABF"/>
              </a:solidFill>
              <a:latin typeface="Heebo" pitchFamily="2" charset="-79"/>
              <a:cs typeface="Heebo" pitchFamily="2" charset="-79"/>
            </a:endParaRPr>
          </a:p>
        </p:txBody>
      </p:sp>
      <p:pic>
        <p:nvPicPr>
          <p:cNvPr id="16" name="Graphic 15" descr="Play">
            <a:hlinkClick r:id="rId6"/>
            <a:extLst>
              <a:ext uri="{FF2B5EF4-FFF2-40B4-BE49-F238E27FC236}">
                <a16:creationId xmlns:a16="http://schemas.microsoft.com/office/drawing/2014/main" id="{FE3FC485-5F51-E347-A8AC-D1ABF5F798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12160" y="3315015"/>
            <a:ext cx="877634" cy="877634"/>
          </a:xfrm>
          <a:prstGeom prst="rect">
            <a:avLst/>
          </a:prstGeom>
        </p:spPr>
      </p:pic>
      <p:pic>
        <p:nvPicPr>
          <p:cNvPr id="18" name="Graphic 17" descr="Cursor">
            <a:hlinkClick r:id="rId6"/>
            <a:extLst>
              <a:ext uri="{FF2B5EF4-FFF2-40B4-BE49-F238E27FC236}">
                <a16:creationId xmlns:a16="http://schemas.microsoft.com/office/drawing/2014/main" id="{1BCEE7E4-1A56-E04F-9321-E31DA8AF56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88224" y="3943232"/>
            <a:ext cx="788758" cy="788758"/>
          </a:xfrm>
          <a:prstGeom prst="rect">
            <a:avLst/>
          </a:prstGeom>
        </p:spPr>
      </p:pic>
    </p:spTree>
    <p:extLst>
      <p:ext uri="{BB962C8B-B14F-4D97-AF65-F5344CB8AC3E}">
        <p14:creationId xmlns:p14="http://schemas.microsoft.com/office/powerpoint/2010/main" val="23060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0" fill="hold"/>
                                        <p:tgtEl>
                                          <p:spTgt spid="35"/>
                                        </p:tgtEl>
                                        <p:attrNameLst>
                                          <p:attrName>r</p:attrName>
                                        </p:attrNameLst>
                                      </p:cBhvr>
                                    </p:animRot>
                                  </p:childTnLst>
                                </p:cTn>
                              </p:par>
                              <p:par>
                                <p:cTn id="7" presetID="6" presetClass="emph" presetSubtype="0" repeatCount="indefinite" fill="hold" nodeType="withEffect">
                                  <p:stCondLst>
                                    <p:cond delay="0"/>
                                  </p:stCondLst>
                                  <p:childTnLst>
                                    <p:animScale>
                                      <p:cBhvr>
                                        <p:cTn id="8" dur="1000" fill="hold"/>
                                        <p:tgtEl>
                                          <p:spTgt spid="18"/>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Want more?</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20</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0439" y="275993"/>
            <a:ext cx="636904"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5292235" y="-2756842"/>
            <a:ext cx="4754559" cy="4754559"/>
          </a:xfrm>
          <a:prstGeom prst="rect">
            <a:avLst/>
          </a:prstGeom>
        </p:spPr>
      </p:pic>
      <p:sp>
        <p:nvSpPr>
          <p:cNvPr id="18" name="Content Placeholder 2">
            <a:extLst>
              <a:ext uri="{FF2B5EF4-FFF2-40B4-BE49-F238E27FC236}">
                <a16:creationId xmlns:a16="http://schemas.microsoft.com/office/drawing/2014/main" id="{EA7FDCE2-AD8C-AF49-9434-F5BD385B38E5}"/>
              </a:ext>
            </a:extLst>
          </p:cNvPr>
          <p:cNvSpPr txBox="1">
            <a:spLocks/>
          </p:cNvSpPr>
          <p:nvPr/>
        </p:nvSpPr>
        <p:spPr>
          <a:xfrm>
            <a:off x="152400" y="1293128"/>
            <a:ext cx="8969093"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400" dirty="0">
              <a:solidFill>
                <a:schemeClr val="tx1">
                  <a:lumMod val="85000"/>
                  <a:lumOff val="15000"/>
                </a:schemeClr>
              </a:solidFill>
              <a:latin typeface="Heebo" pitchFamily="2" charset="-79"/>
              <a:cs typeface="Heebo" pitchFamily="2" charset="-79"/>
            </a:endParaRPr>
          </a:p>
          <a:p>
            <a:pPr marL="0" indent="0">
              <a:buNone/>
            </a:pPr>
            <a:r>
              <a:rPr lang="en-GB" sz="2400" b="1" dirty="0">
                <a:solidFill>
                  <a:schemeClr val="tx1">
                    <a:lumMod val="85000"/>
                    <a:lumOff val="15000"/>
                  </a:schemeClr>
                </a:solidFill>
                <a:latin typeface="Heebo" pitchFamily="2" charset="-79"/>
                <a:cs typeface="Heebo" pitchFamily="2" charset="-79"/>
              </a:rPr>
              <a:t>Check out these additional resources for this goal:</a:t>
            </a:r>
          </a:p>
          <a:p>
            <a:pPr marL="0" indent="0">
              <a:buNone/>
            </a:pPr>
            <a:endParaRPr lang="en-GB" sz="1800" b="1" dirty="0">
              <a:solidFill>
                <a:schemeClr val="tx1">
                  <a:lumMod val="85000"/>
                  <a:lumOff val="15000"/>
                </a:schemeClr>
              </a:solidFill>
              <a:latin typeface="Heebo" pitchFamily="2" charset="-79"/>
              <a:cs typeface="Heebo" pitchFamily="2" charset="-79"/>
            </a:endParaRPr>
          </a:p>
          <a:p>
            <a:pPr marL="0" indent="0">
              <a:buNone/>
            </a:pPr>
            <a:r>
              <a:rPr lang="en-GB" sz="1800"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worldslargestlesson.globalgoals.org/global-goals/no-hunger/</a:t>
            </a:r>
            <a:endParaRPr lang="en-GB" sz="1800" dirty="0">
              <a:solidFill>
                <a:srgbClr val="DF3AA7"/>
              </a:solidFill>
              <a:latin typeface="Heebo" pitchFamily="2" charset="-79"/>
              <a:cs typeface="Heebo" pitchFamily="2" charset="-79"/>
            </a:endParaRPr>
          </a:p>
          <a:p>
            <a:pPr marL="0" indent="0">
              <a:buNone/>
            </a:pPr>
            <a:r>
              <a:rPr lang="en-GB" sz="1800"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teachglobalambassadors.org/curriculum-areas</a:t>
            </a:r>
            <a:r>
              <a:rPr lang="en-GB" sz="1800" dirty="0">
                <a:solidFill>
                  <a:srgbClr val="DF3AA7"/>
                </a:solidFill>
                <a:latin typeface="Heebo" pitchFamily="2" charset="-79"/>
                <a:cs typeface="Heebo" pitchFamily="2" charset="-79"/>
              </a:rPr>
              <a:t> </a:t>
            </a:r>
          </a:p>
          <a:p>
            <a:pPr marL="0" indent="0">
              <a:buNone/>
            </a:pPr>
            <a:r>
              <a:rPr lang="en-GB" sz="1800" dirty="0">
                <a:solidFill>
                  <a:srgbClr val="DF3AA7"/>
                </a:solidFill>
                <a:latin typeface="Heebo" pitchFamily="2" charset="-79"/>
                <a:cs typeface="Heebo" pitchFamily="2" charset="-79"/>
                <a:hlinkClick r:id="rId7">
                  <a:extLst>
                    <a:ext uri="{A12FA001-AC4F-418D-AE19-62706E023703}">
                      <ahyp:hlinkClr xmlns:ahyp="http://schemas.microsoft.com/office/drawing/2018/hyperlinkcolor" val="tx"/>
                    </a:ext>
                  </a:extLst>
                </a:hlinkClick>
              </a:rPr>
              <a:t>worldpoverty.io/</a:t>
            </a:r>
            <a:endParaRPr lang="en-GB" sz="1800" dirty="0">
              <a:solidFill>
                <a:srgbClr val="DF3AA7"/>
              </a:solidFill>
              <a:latin typeface="Heebo" pitchFamily="2" charset="-79"/>
              <a:cs typeface="Heebo" pitchFamily="2" charset="-79"/>
            </a:endParaRPr>
          </a:p>
          <a:p>
            <a:pPr marL="0" indent="0">
              <a:buNone/>
            </a:pPr>
            <a:r>
              <a:rPr lang="en-GB" sz="1800" dirty="0">
                <a:solidFill>
                  <a:srgbClr val="DF3AA7"/>
                </a:solidFill>
                <a:latin typeface="Heebo" pitchFamily="2" charset="-79"/>
                <a:cs typeface="Heebo" pitchFamily="2" charset="-79"/>
                <a:hlinkClick r:id="rId8">
                  <a:extLst>
                    <a:ext uri="{A12FA001-AC4F-418D-AE19-62706E023703}">
                      <ahyp:hlinkClr xmlns:ahyp="http://schemas.microsoft.com/office/drawing/2018/hyperlinkcolor" val="tx"/>
                    </a:ext>
                  </a:extLst>
                </a:hlinkClick>
              </a:rPr>
              <a:t>fao.org/save-food/resources/keyfindings/en</a:t>
            </a:r>
            <a:r>
              <a:rPr lang="en-GB" sz="1800" dirty="0">
                <a:solidFill>
                  <a:srgbClr val="DF3AA7"/>
                </a:solidFill>
                <a:latin typeface="Heebo" pitchFamily="2" charset="-79"/>
                <a:cs typeface="Heebo" pitchFamily="2" charset="-79"/>
              </a:rPr>
              <a:t> </a:t>
            </a:r>
          </a:p>
          <a:p>
            <a:pPr marL="0" indent="0">
              <a:buNone/>
            </a:pPr>
            <a:r>
              <a:rPr lang="en-GB" sz="1800" dirty="0">
                <a:solidFill>
                  <a:srgbClr val="DF3AA7"/>
                </a:solidFill>
                <a:latin typeface="Heebo" pitchFamily="2" charset="-79"/>
                <a:cs typeface="Heebo" pitchFamily="2" charset="-79"/>
                <a:hlinkClick r:id="rId9">
                  <a:extLst>
                    <a:ext uri="{A12FA001-AC4F-418D-AE19-62706E023703}">
                      <ahyp:hlinkClr xmlns:ahyp="http://schemas.microsoft.com/office/drawing/2018/hyperlinkcolor" val="tx"/>
                    </a:ext>
                  </a:extLst>
                </a:hlinkClick>
              </a:rPr>
              <a:t>stv.tv/news/scotland/1413196-scottish-food-bank-use-more-than-doubles-in-five-years/</a:t>
            </a:r>
            <a:r>
              <a:rPr lang="en-GB" sz="1800" dirty="0">
                <a:solidFill>
                  <a:srgbClr val="DF3AA7"/>
                </a:solidFill>
                <a:latin typeface="Heebo" pitchFamily="2" charset="-79"/>
                <a:cs typeface="Heebo" pitchFamily="2" charset="-79"/>
              </a:rPr>
              <a:t> </a:t>
            </a:r>
          </a:p>
          <a:p>
            <a:pPr marL="0" indent="0">
              <a:buNone/>
            </a:pPr>
            <a:r>
              <a:rPr lang="en-GB" sz="1800" dirty="0">
                <a:solidFill>
                  <a:srgbClr val="DF3AA7"/>
                </a:solidFill>
                <a:latin typeface="Heebo" pitchFamily="2" charset="-79"/>
                <a:cs typeface="Heebo" pitchFamily="2" charset="-79"/>
                <a:hlinkClick r:id="rId10">
                  <a:extLst>
                    <a:ext uri="{A12FA001-AC4F-418D-AE19-62706E023703}">
                      <ahyp:hlinkClr xmlns:ahyp="http://schemas.microsoft.com/office/drawing/2018/hyperlinkcolor" val="tx"/>
                    </a:ext>
                  </a:extLst>
                </a:hlinkClick>
              </a:rPr>
              <a:t>gov.scot/Resource/0045/00453219.pdf</a:t>
            </a:r>
            <a:r>
              <a:rPr lang="en-GB" sz="1800" dirty="0">
                <a:solidFill>
                  <a:srgbClr val="DF3AA7"/>
                </a:solidFill>
                <a:latin typeface="Heebo" pitchFamily="2" charset="-79"/>
                <a:cs typeface="Heebo" pitchFamily="2" charset="-79"/>
              </a:rPr>
              <a:t> </a:t>
            </a:r>
          </a:p>
          <a:p>
            <a:pPr marL="0" indent="0">
              <a:buNone/>
            </a:pPr>
            <a:endParaRPr lang="en-GB" sz="1800" dirty="0">
              <a:solidFill>
                <a:schemeClr val="tx1">
                  <a:lumMod val="85000"/>
                  <a:lumOff val="15000"/>
                </a:schemeClr>
              </a:solidFill>
              <a:latin typeface="Heebo" pitchFamily="2" charset="-79"/>
              <a:cs typeface="Heebo" pitchFamily="2" charset="-79"/>
            </a:endParaRPr>
          </a:p>
        </p:txBody>
      </p:sp>
      <p:pic>
        <p:nvPicPr>
          <p:cNvPr id="19" name="Graphic 18" descr="Cursor">
            <a:hlinkClick r:id="rId11"/>
            <a:extLst>
              <a:ext uri="{FF2B5EF4-FFF2-40B4-BE49-F238E27FC236}">
                <a16:creationId xmlns:a16="http://schemas.microsoft.com/office/drawing/2014/main" id="{07DC674C-5739-5F4D-B6C9-1B0ED802CB8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92235" y="4223878"/>
            <a:ext cx="705258" cy="705258"/>
          </a:xfrm>
          <a:prstGeom prst="rect">
            <a:avLst/>
          </a:prstGeom>
        </p:spPr>
      </p:pic>
      <p:pic>
        <p:nvPicPr>
          <p:cNvPr id="24" name="Graphic 23" descr="Cursor">
            <a:hlinkClick r:id="rId11"/>
            <a:extLst>
              <a:ext uri="{FF2B5EF4-FFF2-40B4-BE49-F238E27FC236}">
                <a16:creationId xmlns:a16="http://schemas.microsoft.com/office/drawing/2014/main" id="{6D7CE3C1-09E2-774E-8C40-285AD81440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1187513">
            <a:off x="5154565" y="2814114"/>
            <a:ext cx="705258" cy="705258"/>
          </a:xfrm>
          <a:prstGeom prst="rect">
            <a:avLst/>
          </a:prstGeom>
        </p:spPr>
      </p:pic>
      <p:pic>
        <p:nvPicPr>
          <p:cNvPr id="14" name="Graphic 13" descr="Lightbulb">
            <a:extLst>
              <a:ext uri="{FF2B5EF4-FFF2-40B4-BE49-F238E27FC236}">
                <a16:creationId xmlns:a16="http://schemas.microsoft.com/office/drawing/2014/main" id="{403F5997-FBB5-614B-AACD-F7108BA65EB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78907" y="2165958"/>
            <a:ext cx="1485912" cy="1485912"/>
          </a:xfrm>
          <a:prstGeom prst="rect">
            <a:avLst/>
          </a:prstGeom>
        </p:spPr>
      </p:pic>
    </p:spTree>
    <p:extLst>
      <p:ext uri="{BB962C8B-B14F-4D97-AF65-F5344CB8AC3E}">
        <p14:creationId xmlns:p14="http://schemas.microsoft.com/office/powerpoint/2010/main" val="376160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19"/>
                                        </p:tgtEl>
                                        <p:attrNameLst>
                                          <p:attrName>r</p:attrName>
                                        </p:attrNameLst>
                                      </p:cBhvr>
                                    </p:animRot>
                                    <p:animRot by="-240000">
                                      <p:cBhvr>
                                        <p:cTn id="14" dur="200" fill="hold">
                                          <p:stCondLst>
                                            <p:cond delay="200"/>
                                          </p:stCondLst>
                                        </p:cTn>
                                        <p:tgtEl>
                                          <p:spTgt spid="19"/>
                                        </p:tgtEl>
                                        <p:attrNameLst>
                                          <p:attrName>r</p:attrName>
                                        </p:attrNameLst>
                                      </p:cBhvr>
                                    </p:animRot>
                                    <p:animRot by="240000">
                                      <p:cBhvr>
                                        <p:cTn id="15" dur="200" fill="hold">
                                          <p:stCondLst>
                                            <p:cond delay="400"/>
                                          </p:stCondLst>
                                        </p:cTn>
                                        <p:tgtEl>
                                          <p:spTgt spid="19"/>
                                        </p:tgtEl>
                                        <p:attrNameLst>
                                          <p:attrName>r</p:attrName>
                                        </p:attrNameLst>
                                      </p:cBhvr>
                                    </p:animRot>
                                    <p:animRot by="-240000">
                                      <p:cBhvr>
                                        <p:cTn id="16" dur="200" fill="hold">
                                          <p:stCondLst>
                                            <p:cond delay="600"/>
                                          </p:stCondLst>
                                        </p:cTn>
                                        <p:tgtEl>
                                          <p:spTgt spid="19"/>
                                        </p:tgtEl>
                                        <p:attrNameLst>
                                          <p:attrName>r</p:attrName>
                                        </p:attrNameLst>
                                      </p:cBhvr>
                                    </p:animRot>
                                    <p:animRot by="120000">
                                      <p:cBhvr>
                                        <p:cTn id="17" dur="200" fill="hold">
                                          <p:stCondLst>
                                            <p:cond delay="800"/>
                                          </p:stCondLst>
                                        </p:cTn>
                                        <p:tgtEl>
                                          <p:spTgt spid="19"/>
                                        </p:tgtEl>
                                        <p:attrNameLst>
                                          <p:attrName>r</p:attrName>
                                        </p:attrNameLst>
                                      </p:cBhvr>
                                    </p:animRot>
                                  </p:childTnLst>
                                </p:cTn>
                              </p:par>
                            </p:childTnLst>
                          </p:cTn>
                        </p:par>
                        <p:par>
                          <p:cTn id="18" fill="hold">
                            <p:stCondLst>
                              <p:cond delay="2000"/>
                            </p:stCondLst>
                            <p:childTnLst>
                              <p:par>
                                <p:cTn id="19" presetID="27" presetClass="emph" presetSubtype="0" repeatCount="indefinite" fill="remove" nodeType="afterEffect">
                                  <p:stCondLst>
                                    <p:cond delay="0"/>
                                  </p:stCondLst>
                                  <p:childTnLst>
                                    <p:animClr clrSpc="rgb" dir="cw">
                                      <p:cBhvr override="childStyle">
                                        <p:cTn id="20" dur="250" autoRev="1" fill="remove"/>
                                        <p:tgtEl>
                                          <p:spTgt spid="14"/>
                                        </p:tgtEl>
                                        <p:attrNameLst>
                                          <p:attrName>style.color</p:attrName>
                                        </p:attrNameLst>
                                      </p:cBhvr>
                                      <p:to>
                                        <a:schemeClr val="accent1"/>
                                      </p:to>
                                    </p:animClr>
                                    <p:animClr clrSpc="rgb" dir="cw">
                                      <p:cBhvr>
                                        <p:cTn id="21" dur="250" autoRev="1" fill="remove"/>
                                        <p:tgtEl>
                                          <p:spTgt spid="14"/>
                                        </p:tgtEl>
                                        <p:attrNameLst>
                                          <p:attrName>fillcolor</p:attrName>
                                        </p:attrNameLst>
                                      </p:cBhvr>
                                      <p:to>
                                        <a:schemeClr val="accent1"/>
                                      </p:to>
                                    </p:animClr>
                                    <p:set>
                                      <p:cBhvr>
                                        <p:cTn id="22" dur="250" autoRev="1" fill="remove"/>
                                        <p:tgtEl>
                                          <p:spTgt spid="14"/>
                                        </p:tgtEl>
                                        <p:attrNameLst>
                                          <p:attrName>fill.type</p:attrName>
                                        </p:attrNameLst>
                                      </p:cBhvr>
                                      <p:to>
                                        <p:strVal val="solid"/>
                                      </p:to>
                                    </p:set>
                                    <p:set>
                                      <p:cBhvr>
                                        <p:cTn id="23" dur="250" autoRev="1" fill="remove"/>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a:spLocks/>
          </p:cNvSpPr>
          <p:nvPr/>
        </p:nvSpPr>
        <p:spPr bwMode="auto">
          <a:xfrm>
            <a:off x="0" y="361950"/>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85800" y="308470"/>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Goal 3: Good Health</a:t>
            </a:r>
          </a:p>
        </p:txBody>
      </p:sp>
      <p:sp>
        <p:nvSpPr>
          <p:cNvPr id="5" name="TextBox 4"/>
          <p:cNvSpPr txBox="1"/>
          <p:nvPr/>
        </p:nvSpPr>
        <p:spPr>
          <a:xfrm>
            <a:off x="685800" y="742950"/>
            <a:ext cx="4343400" cy="276999"/>
          </a:xfrm>
          <a:prstGeom prst="rect">
            <a:avLst/>
          </a:prstGeom>
          <a:noFill/>
        </p:spPr>
        <p:txBody>
          <a:bodyPr wrap="square" rtlCol="0">
            <a:spAutoFit/>
          </a:bodyPr>
          <a:lstStyle/>
          <a:p>
            <a:r>
              <a:rPr lang="en-US" sz="1200" dirty="0">
                <a:solidFill>
                  <a:srgbClr val="DF3AA7"/>
                </a:solidFill>
              </a:rPr>
              <a:t>Understanding the SDGs</a:t>
            </a:r>
          </a:p>
        </p:txBody>
      </p:sp>
      <p:sp>
        <p:nvSpPr>
          <p:cNvPr id="8" name="TextBox 7"/>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21</a:t>
            </a:fld>
            <a:endParaRPr lang="en-US" sz="1100" dirty="0">
              <a:solidFill>
                <a:schemeClr val="bg1"/>
              </a:solidFill>
            </a:endParaRPr>
          </a:p>
        </p:txBody>
      </p:sp>
      <p:sp>
        <p:nvSpPr>
          <p:cNvPr id="17" name="TextBox 16"/>
          <p:cNvSpPr txBox="1"/>
          <p:nvPr/>
        </p:nvSpPr>
        <p:spPr>
          <a:xfrm>
            <a:off x="1081936" y="3391578"/>
            <a:ext cx="6442392" cy="1246495"/>
          </a:xfrm>
          <a:prstGeom prst="rect">
            <a:avLst/>
          </a:prstGeom>
          <a:noFill/>
        </p:spPr>
        <p:txBody>
          <a:bodyPr wrap="square" rtlCol="0">
            <a:spAutoFit/>
          </a:bodyPr>
          <a:lstStyle/>
          <a:p>
            <a:pPr algn="ctr">
              <a:lnSpc>
                <a:spcPct val="150000"/>
              </a:lnSpc>
            </a:pPr>
            <a:r>
              <a:rPr lang="en-US" dirty="0">
                <a:solidFill>
                  <a:schemeClr val="tx1">
                    <a:lumMod val="85000"/>
                    <a:lumOff val="15000"/>
                  </a:schemeClr>
                </a:solidFill>
                <a:latin typeface="Heebo Medium" pitchFamily="2" charset="-79"/>
                <a:cs typeface="Heebo Medium" pitchFamily="2" charset="-79"/>
              </a:rPr>
              <a:t>This goals aims to:</a:t>
            </a:r>
          </a:p>
          <a:p>
            <a:pPr algn="ctr"/>
            <a:r>
              <a:rPr lang="en-GB" sz="2400" b="1" dirty="0">
                <a:solidFill>
                  <a:schemeClr val="tx1">
                    <a:lumMod val="85000"/>
                    <a:lumOff val="15000"/>
                  </a:schemeClr>
                </a:solidFill>
              </a:rPr>
              <a:t>Ensure healthy lives and promote well-being for all at all ages</a:t>
            </a:r>
          </a:p>
        </p:txBody>
      </p:sp>
      <p:sp>
        <p:nvSpPr>
          <p:cNvPr id="20" name="Rectangle 19">
            <a:extLst>
              <a:ext uri="{FF2B5EF4-FFF2-40B4-BE49-F238E27FC236}">
                <a16:creationId xmlns:a16="http://schemas.microsoft.com/office/drawing/2014/main" id="{6144FA8B-7C48-5847-8969-D3F4CEBB4A15}"/>
              </a:ext>
            </a:extLst>
          </p:cNvPr>
          <p:cNvSpPr/>
          <p:nvPr/>
        </p:nvSpPr>
        <p:spPr>
          <a:xfrm>
            <a:off x="8022634" y="4814949"/>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0A9E04B7-76A7-A942-AEF0-B6AAB7F3F6B3}"/>
              </a:ext>
            </a:extLst>
          </p:cNvPr>
          <p:cNvSpPr>
            <a:spLocks/>
          </p:cNvSpPr>
          <p:nvPr/>
        </p:nvSpPr>
        <p:spPr bwMode="auto">
          <a:xfrm>
            <a:off x="7033810" y="4809253"/>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Box 22">
            <a:extLst>
              <a:ext uri="{FF2B5EF4-FFF2-40B4-BE49-F238E27FC236}">
                <a16:creationId xmlns:a16="http://schemas.microsoft.com/office/drawing/2014/main" id="{B9E79B9D-09D1-1D40-8B98-3651009719F7}"/>
              </a:ext>
            </a:extLst>
          </p:cNvPr>
          <p:cNvSpPr txBox="1"/>
          <p:nvPr/>
        </p:nvSpPr>
        <p:spPr>
          <a:xfrm>
            <a:off x="7345875" y="4863620"/>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21</a:t>
            </a:fld>
            <a:endParaRPr lang="en-US" sz="1100" dirty="0">
              <a:solidFill>
                <a:schemeClr val="bg1"/>
              </a:solidFill>
            </a:endParaRPr>
          </a:p>
        </p:txBody>
      </p:sp>
      <p:pic>
        <p:nvPicPr>
          <p:cNvPr id="24" name="Picture 23">
            <a:extLst>
              <a:ext uri="{FF2B5EF4-FFF2-40B4-BE49-F238E27FC236}">
                <a16:creationId xmlns:a16="http://schemas.microsoft.com/office/drawing/2014/main" id="{12F6A832-21A2-7C40-8BBA-694E8FEFB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grpSp>
        <p:nvGrpSpPr>
          <p:cNvPr id="25" name="Group 24">
            <a:extLst>
              <a:ext uri="{FF2B5EF4-FFF2-40B4-BE49-F238E27FC236}">
                <a16:creationId xmlns:a16="http://schemas.microsoft.com/office/drawing/2014/main" id="{6EBDE948-CEF3-3446-8139-74D5DBCBB0E5}"/>
              </a:ext>
            </a:extLst>
          </p:cNvPr>
          <p:cNvGrpSpPr/>
          <p:nvPr/>
        </p:nvGrpSpPr>
        <p:grpSpPr>
          <a:xfrm>
            <a:off x="8485464" y="4862363"/>
            <a:ext cx="506136" cy="234319"/>
            <a:chOff x="8497453" y="4862363"/>
            <a:chExt cx="506136" cy="234319"/>
          </a:xfrm>
        </p:grpSpPr>
        <p:sp>
          <p:nvSpPr>
            <p:cNvPr id="26" name="Chevron 25">
              <a:extLst>
                <a:ext uri="{FF2B5EF4-FFF2-40B4-BE49-F238E27FC236}">
                  <a16:creationId xmlns:a16="http://schemas.microsoft.com/office/drawing/2014/main" id="{521AECAD-BFAE-BE4C-98F0-AC6638719C3E}"/>
                </a:ext>
              </a:extLst>
            </p:cNvPr>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a:extLst>
                <a:ext uri="{FF2B5EF4-FFF2-40B4-BE49-F238E27FC236}">
                  <a16:creationId xmlns:a16="http://schemas.microsoft.com/office/drawing/2014/main" id="{88D53440-7D9E-5D43-A72E-FB974F9B5350}"/>
                </a:ext>
              </a:extLst>
            </p:cNvPr>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evron 27">
              <a:extLst>
                <a:ext uri="{FF2B5EF4-FFF2-40B4-BE49-F238E27FC236}">
                  <a16:creationId xmlns:a16="http://schemas.microsoft.com/office/drawing/2014/main" id="{0EE3BEB4-43BD-0449-8E1C-33027035619F}"/>
                </a:ext>
              </a:extLst>
            </p:cNvPr>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9" name="Picture 2">
            <a:extLst>
              <a:ext uri="{FF2B5EF4-FFF2-40B4-BE49-F238E27FC236}">
                <a16:creationId xmlns:a16="http://schemas.microsoft.com/office/drawing/2014/main" id="{A308A7F5-78ED-7B40-AC98-586D25903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76863" y="1131590"/>
            <a:ext cx="2252538" cy="225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a:extLst>
              <a:ext uri="{FF2B5EF4-FFF2-40B4-BE49-F238E27FC236}">
                <a16:creationId xmlns:a16="http://schemas.microsoft.com/office/drawing/2014/main" id="{901BF3C1-252E-DC4D-BA90-3ABA7D448B92}"/>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6536104" y="133822"/>
            <a:ext cx="4116059" cy="4116059"/>
          </a:xfrm>
          <a:prstGeom prst="rect">
            <a:avLst/>
          </a:prstGeom>
        </p:spPr>
      </p:pic>
      <p:pic>
        <p:nvPicPr>
          <p:cNvPr id="31" name="Picture 30">
            <a:extLst>
              <a:ext uri="{FF2B5EF4-FFF2-40B4-BE49-F238E27FC236}">
                <a16:creationId xmlns:a16="http://schemas.microsoft.com/office/drawing/2014/main" id="{B59DFE86-79FA-F149-A402-18F225CBA3A3}"/>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484784" y="1089633"/>
            <a:ext cx="4116059" cy="4116059"/>
          </a:xfrm>
          <a:prstGeom prst="rect">
            <a:avLst/>
          </a:prstGeom>
        </p:spPr>
      </p:pic>
    </p:spTree>
    <p:extLst>
      <p:ext uri="{BB962C8B-B14F-4D97-AF65-F5344CB8AC3E}">
        <p14:creationId xmlns:p14="http://schemas.microsoft.com/office/powerpoint/2010/main" val="352139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8007619" y="-519561"/>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634612" y="4746657"/>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22</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2747" y="275993"/>
            <a:ext cx="632288"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868111" y="-962807"/>
            <a:ext cx="1840667" cy="1840667"/>
          </a:xfrm>
          <a:prstGeom prst="rect">
            <a:avLst/>
          </a:prstGeom>
        </p:spPr>
      </p:pic>
      <p:pic>
        <p:nvPicPr>
          <p:cNvPr id="22" name="Picture 21">
            <a:extLst>
              <a:ext uri="{FF2B5EF4-FFF2-40B4-BE49-F238E27FC236}">
                <a16:creationId xmlns:a16="http://schemas.microsoft.com/office/drawing/2014/main" id="{55B24653-B800-8B40-8AA7-283CBCBCF3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095940" y="1094383"/>
            <a:ext cx="1840667" cy="1840667"/>
          </a:xfrm>
          <a:prstGeom prst="rect">
            <a:avLst/>
          </a:prstGeom>
        </p:spPr>
      </p:pic>
      <p:pic>
        <p:nvPicPr>
          <p:cNvPr id="23" name="Picture 22">
            <a:extLst>
              <a:ext uri="{FF2B5EF4-FFF2-40B4-BE49-F238E27FC236}">
                <a16:creationId xmlns:a16="http://schemas.microsoft.com/office/drawing/2014/main" id="{367019A7-74A0-8C4E-97CD-645B5A38EC8B}"/>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7688775" y="2633937"/>
            <a:ext cx="1840667" cy="1840667"/>
          </a:xfrm>
          <a:prstGeom prst="rect">
            <a:avLst/>
          </a:prstGeom>
        </p:spPr>
      </p:pic>
      <p:pic>
        <p:nvPicPr>
          <p:cNvPr id="20" name="Picture 2" descr="https://tse2.mm.bing.net/th?id=OIP.F-h0IwR_C9OS_FQQMeViYQHaIM&amp;pid=Api">
            <a:extLst>
              <a:ext uri="{FF2B5EF4-FFF2-40B4-BE49-F238E27FC236}">
                <a16:creationId xmlns:a16="http://schemas.microsoft.com/office/drawing/2014/main" id="{6D510BB8-48B2-2844-B9D5-A4927FCE36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9908" y="1826402"/>
            <a:ext cx="3149497" cy="2721469"/>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570B8628-B937-DB44-BCAC-FFE0DBD8350B}"/>
              </a:ext>
            </a:extLst>
          </p:cNvPr>
          <p:cNvSpPr/>
          <p:nvPr/>
        </p:nvSpPr>
        <p:spPr>
          <a:xfrm>
            <a:off x="407930" y="3563025"/>
            <a:ext cx="3016105" cy="841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rgbClr val="DF3AA7"/>
                </a:solidFill>
                <a:latin typeface="Heebo" pitchFamily="2" charset="-79"/>
                <a:cs typeface="Heebo" pitchFamily="2" charset="-79"/>
              </a:rPr>
              <a:t>Image: Hamlyn Herald | Kindergarten Happenings</a:t>
            </a:r>
          </a:p>
          <a:p>
            <a:pPr algn="ctr"/>
            <a:r>
              <a:rPr lang="en-GB" sz="1000" dirty="0">
                <a:solidFill>
                  <a:srgbClr val="DF3AA7"/>
                </a:solidFill>
                <a:latin typeface="Heebo" pitchFamily="2" charset="-79"/>
                <a:cs typeface="Heebo" pitchFamily="2" charset="-79"/>
                <a:hlinkClick r:id="rId7">
                  <a:extLst>
                    <a:ext uri="{A12FA001-AC4F-418D-AE19-62706E023703}">
                      <ahyp:hlinkClr xmlns:ahyp="http://schemas.microsoft.com/office/drawing/2018/hyperlinkcolor" val="tx"/>
                    </a:ext>
                  </a:extLst>
                </a:hlinkClick>
              </a:rPr>
              <a:t>hhamlyn.wordpress.com</a:t>
            </a:r>
            <a:endParaRPr lang="en-GB" sz="1000" dirty="0">
              <a:solidFill>
                <a:srgbClr val="DF3AA7"/>
              </a:solidFill>
              <a:latin typeface="Heebo" pitchFamily="2" charset="-79"/>
              <a:cs typeface="Heebo" pitchFamily="2" charset="-79"/>
            </a:endParaRPr>
          </a:p>
        </p:txBody>
      </p:sp>
      <p:sp>
        <p:nvSpPr>
          <p:cNvPr id="26" name="Content Placeholder 2">
            <a:extLst>
              <a:ext uri="{FF2B5EF4-FFF2-40B4-BE49-F238E27FC236}">
                <a16:creationId xmlns:a16="http://schemas.microsoft.com/office/drawing/2014/main" id="{8877EB51-B40D-D845-ABCA-B16A1F5FF36C}"/>
              </a:ext>
            </a:extLst>
          </p:cNvPr>
          <p:cNvSpPr txBox="1">
            <a:spLocks/>
          </p:cNvSpPr>
          <p:nvPr/>
        </p:nvSpPr>
        <p:spPr>
          <a:xfrm>
            <a:off x="-511606" y="1305897"/>
            <a:ext cx="8424936" cy="57130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tx1">
                    <a:lumMod val="85000"/>
                    <a:lumOff val="15000"/>
                  </a:schemeClr>
                </a:solidFill>
                <a:latin typeface="Heebo" pitchFamily="2" charset="-79"/>
                <a:cs typeface="Heebo" pitchFamily="2" charset="-79"/>
              </a:rPr>
              <a:t>What does it mean to be healthy in Scotland?</a:t>
            </a:r>
            <a:endParaRPr lang="en-GB" sz="2400" dirty="0">
              <a:solidFill>
                <a:schemeClr val="tx1">
                  <a:lumMod val="85000"/>
                  <a:lumOff val="15000"/>
                </a:schemeClr>
              </a:solidFill>
              <a:latin typeface="Heebo" pitchFamily="2" charset="-79"/>
              <a:cs typeface="Heebo" pitchFamily="2" charset="-79"/>
            </a:endParaRPr>
          </a:p>
        </p:txBody>
      </p:sp>
    </p:spTree>
    <p:extLst>
      <p:ext uri="{BB962C8B-B14F-4D97-AF65-F5344CB8AC3E}">
        <p14:creationId xmlns:p14="http://schemas.microsoft.com/office/powerpoint/2010/main" val="191132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885104" y="1308731"/>
            <a:ext cx="1429868" cy="142986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437125" y="4742407"/>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23</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sp>
        <p:nvSpPr>
          <p:cNvPr id="45" name="Content Placeholder 2">
            <a:extLst>
              <a:ext uri="{FF2B5EF4-FFF2-40B4-BE49-F238E27FC236}">
                <a16:creationId xmlns:a16="http://schemas.microsoft.com/office/drawing/2014/main" id="{876B74C7-3830-B84F-85B0-417C2BDA6C48}"/>
              </a:ext>
            </a:extLst>
          </p:cNvPr>
          <p:cNvSpPr txBox="1">
            <a:spLocks/>
          </p:cNvSpPr>
          <p:nvPr/>
        </p:nvSpPr>
        <p:spPr>
          <a:xfrm>
            <a:off x="263587" y="3045765"/>
            <a:ext cx="4703459" cy="708832"/>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solidFill>
                  <a:srgbClr val="199ADA"/>
                </a:solidFill>
                <a:latin typeface="Heebo" pitchFamily="2" charset="-79"/>
                <a:cs typeface="Heebo" pitchFamily="2" charset="-79"/>
              </a:rPr>
              <a:t>Protecting our right to health</a:t>
            </a:r>
          </a:p>
        </p:txBody>
      </p:sp>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2747" y="275993"/>
            <a:ext cx="632288"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Graphic 30" descr="Line arrow Clockwise curve">
            <a:extLst>
              <a:ext uri="{FF2B5EF4-FFF2-40B4-BE49-F238E27FC236}">
                <a16:creationId xmlns:a16="http://schemas.microsoft.com/office/drawing/2014/main" id="{56E43443-098C-C94B-8FA8-4D20F0F1F6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557825">
            <a:off x="3560364" y="2152211"/>
            <a:ext cx="914400" cy="914400"/>
          </a:xfrm>
          <a:prstGeom prst="rect">
            <a:avLst/>
          </a:prstGeom>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93333" y="4014240"/>
            <a:ext cx="1228752" cy="1228752"/>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52400" y="1018750"/>
            <a:ext cx="1154305" cy="1154305"/>
          </a:xfrm>
          <a:prstGeom prst="rect">
            <a:avLst/>
          </a:prstGeom>
        </p:spPr>
      </p:pic>
      <p:pic>
        <p:nvPicPr>
          <p:cNvPr id="24" name="Picture 23">
            <a:extLst>
              <a:ext uri="{FF2B5EF4-FFF2-40B4-BE49-F238E27FC236}">
                <a16:creationId xmlns:a16="http://schemas.microsoft.com/office/drawing/2014/main" id="{AD08B41E-712C-2B44-9F41-C53A8D06B6F4}"/>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724190" y="-489038"/>
            <a:ext cx="1703887" cy="1703887"/>
          </a:xfrm>
          <a:prstGeom prst="rect">
            <a:avLst/>
          </a:prstGeom>
        </p:spPr>
      </p:pic>
      <p:graphicFrame>
        <p:nvGraphicFramePr>
          <p:cNvPr id="21" name="Diagram 20">
            <a:extLst>
              <a:ext uri="{FF2B5EF4-FFF2-40B4-BE49-F238E27FC236}">
                <a16:creationId xmlns:a16="http://schemas.microsoft.com/office/drawing/2014/main" id="{8FBCA819-E09D-AF42-8B9B-60DF8D95D293}"/>
              </a:ext>
            </a:extLst>
          </p:cNvPr>
          <p:cNvGraphicFramePr/>
          <p:nvPr>
            <p:extLst>
              <p:ext uri="{D42A27DB-BD31-4B8C-83A1-F6EECF244321}">
                <p14:modId xmlns:p14="http://schemas.microsoft.com/office/powerpoint/2010/main" val="1621664842"/>
              </p:ext>
            </p:extLst>
          </p:nvPr>
        </p:nvGraphicFramePr>
        <p:xfrm>
          <a:off x="4206427" y="452629"/>
          <a:ext cx="4920210" cy="41044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502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Take it further</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24</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2747" y="275993"/>
            <a:ext cx="632288"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6374981" y="-2792892"/>
            <a:ext cx="4078351" cy="4078351"/>
          </a:xfrm>
          <a:prstGeom prst="rect">
            <a:avLst/>
          </a:prstGeom>
        </p:spPr>
      </p:pic>
      <p:sp>
        <p:nvSpPr>
          <p:cNvPr id="25" name="Content Placeholder 2">
            <a:extLst>
              <a:ext uri="{FF2B5EF4-FFF2-40B4-BE49-F238E27FC236}">
                <a16:creationId xmlns:a16="http://schemas.microsoft.com/office/drawing/2014/main" id="{59FBAC55-F7D0-E84F-B54B-384E122864D1}"/>
              </a:ext>
            </a:extLst>
          </p:cNvPr>
          <p:cNvSpPr txBox="1">
            <a:spLocks/>
          </p:cNvSpPr>
          <p:nvPr/>
        </p:nvSpPr>
        <p:spPr>
          <a:xfrm>
            <a:off x="300695" y="1390043"/>
            <a:ext cx="8640959"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400" dirty="0">
              <a:solidFill>
                <a:schemeClr val="tx1">
                  <a:lumMod val="85000"/>
                  <a:lumOff val="15000"/>
                </a:schemeClr>
              </a:solidFill>
              <a:latin typeface="Heebo" pitchFamily="2" charset="-79"/>
              <a:cs typeface="Heebo" pitchFamily="2" charset="-79"/>
            </a:endParaRPr>
          </a:p>
          <a:p>
            <a:r>
              <a:rPr lang="en-GB" sz="1600" dirty="0">
                <a:latin typeface="Heebo" pitchFamily="2" charset="-79"/>
                <a:cs typeface="Heebo" pitchFamily="2" charset="-79"/>
              </a:rPr>
              <a:t>Use the </a:t>
            </a:r>
            <a:r>
              <a:rPr lang="en-GB" sz="1600"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Going up in Smoke</a:t>
            </a:r>
            <a:r>
              <a:rPr lang="en-GB" sz="1600" dirty="0">
                <a:solidFill>
                  <a:srgbClr val="DF3AA7"/>
                </a:solidFill>
                <a:latin typeface="Heebo" pitchFamily="2" charset="-79"/>
                <a:cs typeface="Heebo" pitchFamily="2" charset="-79"/>
              </a:rPr>
              <a:t> </a:t>
            </a:r>
            <a:r>
              <a:rPr lang="en-GB" sz="1600" dirty="0">
                <a:latin typeface="Heebo" pitchFamily="2" charset="-79"/>
                <a:cs typeface="Heebo" pitchFamily="2" charset="-79"/>
              </a:rPr>
              <a:t>resource to investigate the impact of the tobacco industry on health &amp; wellbeing, the environment, and inequality with learners. </a:t>
            </a:r>
          </a:p>
          <a:p>
            <a:r>
              <a:rPr lang="en-GB" sz="1600" dirty="0">
                <a:latin typeface="Heebo" pitchFamily="2" charset="-79"/>
                <a:cs typeface="Heebo" pitchFamily="2" charset="-79"/>
              </a:rPr>
              <a:t>Use the </a:t>
            </a:r>
            <a:r>
              <a:rPr lang="en-GB" sz="1600" i="1"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Stop the Spread</a:t>
            </a:r>
            <a:r>
              <a:rPr lang="en-GB" sz="1600"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  STEM challenge</a:t>
            </a:r>
            <a:r>
              <a:rPr lang="en-GB" sz="1600" dirty="0">
                <a:solidFill>
                  <a:srgbClr val="DF3AA7"/>
                </a:solidFill>
                <a:latin typeface="Heebo" pitchFamily="2" charset="-79"/>
                <a:cs typeface="Heebo" pitchFamily="2" charset="-79"/>
              </a:rPr>
              <a:t> </a:t>
            </a:r>
            <a:r>
              <a:rPr lang="en-GB" sz="1600" dirty="0">
                <a:latin typeface="Heebo" pitchFamily="2" charset="-79"/>
                <a:cs typeface="Heebo" pitchFamily="2" charset="-79"/>
              </a:rPr>
              <a:t>from Practical Action. Pupils design, build and test a model of a hand washing device that can capture and dispense water for hand washing and learn about how to stop the spread of infectious diseases. Experience Scottish food production at first hand with help from the </a:t>
            </a:r>
            <a:r>
              <a:rPr lang="en-GB" sz="1600" dirty="0">
                <a:solidFill>
                  <a:srgbClr val="DF3AA7"/>
                </a:solidFill>
                <a:latin typeface="Heebo" pitchFamily="2" charset="-79"/>
                <a:cs typeface="Heebo" pitchFamily="2" charset="-79"/>
                <a:hlinkClick r:id="rId7">
                  <a:extLst>
                    <a:ext uri="{A12FA001-AC4F-418D-AE19-62706E023703}">
                      <ahyp:hlinkClr xmlns:ahyp="http://schemas.microsoft.com/office/drawing/2018/hyperlinkcolor" val="tx"/>
                    </a:ext>
                  </a:extLst>
                </a:hlinkClick>
              </a:rPr>
              <a:t>Royal Highland Education Trust</a:t>
            </a:r>
            <a:r>
              <a:rPr lang="en-GB" sz="1600" dirty="0">
                <a:latin typeface="Heebo" pitchFamily="2" charset="-79"/>
                <a:cs typeface="Heebo" pitchFamily="2" charset="-79"/>
              </a:rPr>
              <a:t>.</a:t>
            </a:r>
          </a:p>
        </p:txBody>
      </p:sp>
      <p:pic>
        <p:nvPicPr>
          <p:cNvPr id="18" name="Picture 17">
            <a:extLst>
              <a:ext uri="{FF2B5EF4-FFF2-40B4-BE49-F238E27FC236}">
                <a16:creationId xmlns:a16="http://schemas.microsoft.com/office/drawing/2014/main" id="{49F0E693-79DF-E042-B388-BDB9D340401A}"/>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1348563" y="3247811"/>
            <a:ext cx="3251189" cy="3251189"/>
          </a:xfrm>
          <a:prstGeom prst="rect">
            <a:avLst/>
          </a:prstGeom>
        </p:spPr>
      </p:pic>
      <p:pic>
        <p:nvPicPr>
          <p:cNvPr id="10" name="Picture 9">
            <a:extLst>
              <a:ext uri="{FF2B5EF4-FFF2-40B4-BE49-F238E27FC236}">
                <a16:creationId xmlns:a16="http://schemas.microsoft.com/office/drawing/2014/main" id="{0D4A0947-CF2C-3B44-B20B-CBBCA635F2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61705">
            <a:off x="2024823" y="3526775"/>
            <a:ext cx="2034945" cy="1275879"/>
          </a:xfrm>
          <a:prstGeom prst="rect">
            <a:avLst/>
          </a:prstGeom>
          <a:effectLst>
            <a:softEdge rad="63500"/>
          </a:effectLst>
        </p:spPr>
      </p:pic>
      <p:pic>
        <p:nvPicPr>
          <p:cNvPr id="12" name="Picture 11">
            <a:extLst>
              <a:ext uri="{FF2B5EF4-FFF2-40B4-BE49-F238E27FC236}">
                <a16:creationId xmlns:a16="http://schemas.microsoft.com/office/drawing/2014/main" id="{99303484-7030-FB46-8D50-7ADD41D1BA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62806">
            <a:off x="3889836" y="3404940"/>
            <a:ext cx="2272080" cy="1409823"/>
          </a:xfrm>
          <a:prstGeom prst="rect">
            <a:avLst/>
          </a:prstGeom>
          <a:effectLst>
            <a:softEdge rad="88900"/>
          </a:effectLst>
        </p:spPr>
      </p:pic>
    </p:spTree>
    <p:extLst>
      <p:ext uri="{BB962C8B-B14F-4D97-AF65-F5344CB8AC3E}">
        <p14:creationId xmlns:p14="http://schemas.microsoft.com/office/powerpoint/2010/main" val="2995367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Want more?</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25</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2747" y="275993"/>
            <a:ext cx="632288"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7182696" y="-2159142"/>
            <a:ext cx="4754559" cy="4754559"/>
          </a:xfrm>
          <a:prstGeom prst="rect">
            <a:avLst/>
          </a:prstGeom>
        </p:spPr>
      </p:pic>
      <p:sp>
        <p:nvSpPr>
          <p:cNvPr id="18" name="Content Placeholder 2">
            <a:extLst>
              <a:ext uri="{FF2B5EF4-FFF2-40B4-BE49-F238E27FC236}">
                <a16:creationId xmlns:a16="http://schemas.microsoft.com/office/drawing/2014/main" id="{EA7FDCE2-AD8C-AF49-9434-F5BD385B38E5}"/>
              </a:ext>
            </a:extLst>
          </p:cNvPr>
          <p:cNvSpPr txBox="1">
            <a:spLocks/>
          </p:cNvSpPr>
          <p:nvPr/>
        </p:nvSpPr>
        <p:spPr>
          <a:xfrm>
            <a:off x="181526" y="1043141"/>
            <a:ext cx="7512967"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solidFill>
                  <a:schemeClr val="tx1">
                    <a:lumMod val="85000"/>
                    <a:lumOff val="15000"/>
                  </a:schemeClr>
                </a:solidFill>
                <a:latin typeface="Heebo" pitchFamily="2" charset="-79"/>
                <a:cs typeface="Heebo" pitchFamily="2" charset="-79"/>
              </a:rPr>
              <a:t>Check out these additional resources for this goal:</a:t>
            </a:r>
          </a:p>
          <a:p>
            <a:pPr marL="0" indent="0">
              <a:buNone/>
            </a:pPr>
            <a:endParaRPr lang="en-GB" sz="1800" b="1" dirty="0">
              <a:solidFill>
                <a:schemeClr val="tx1">
                  <a:lumMod val="85000"/>
                  <a:lumOff val="15000"/>
                </a:schemeClr>
              </a:solidFill>
              <a:latin typeface="Heebo" pitchFamily="2" charset="-79"/>
              <a:cs typeface="Heebo" pitchFamily="2" charset="-79"/>
            </a:endParaRPr>
          </a:p>
          <a:p>
            <a:pPr marL="0" indent="0">
              <a:buNone/>
            </a:pPr>
            <a:r>
              <a:rPr lang="en-GB" sz="1600"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worldslargestlesson.globalgoals.org/global-goals/good-health/</a:t>
            </a:r>
            <a:endParaRPr lang="en-GB" sz="1600" dirty="0">
              <a:solidFill>
                <a:srgbClr val="DF3AA7"/>
              </a:solidFill>
              <a:latin typeface="Heebo" pitchFamily="2" charset="-79"/>
              <a:cs typeface="Heebo" pitchFamily="2" charset="-79"/>
            </a:endParaRPr>
          </a:p>
          <a:p>
            <a:pPr marL="0" indent="0">
              <a:buNone/>
            </a:pPr>
            <a:r>
              <a:rPr lang="en-GB" sz="1600"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teachglobalambassadors.org/curriculum-areas</a:t>
            </a:r>
            <a:r>
              <a:rPr lang="en-GB" sz="1600" dirty="0">
                <a:solidFill>
                  <a:srgbClr val="DF3AA7"/>
                </a:solidFill>
                <a:latin typeface="Heebo" pitchFamily="2" charset="-79"/>
                <a:cs typeface="Heebo" pitchFamily="2" charset="-79"/>
              </a:rPr>
              <a:t> </a:t>
            </a:r>
          </a:p>
          <a:p>
            <a:pPr marL="0" indent="0">
              <a:buNone/>
            </a:pPr>
            <a:r>
              <a:rPr lang="en-GB" sz="1600" dirty="0">
                <a:solidFill>
                  <a:srgbClr val="DF3AA7"/>
                </a:solidFill>
                <a:latin typeface="Heebo" pitchFamily="2" charset="-79"/>
                <a:cs typeface="Heebo" pitchFamily="2" charset="-79"/>
                <a:hlinkClick r:id="rId7">
                  <a:extLst>
                    <a:ext uri="{A12FA001-AC4F-418D-AE19-62706E023703}">
                      <ahyp:hlinkClr xmlns:ahyp="http://schemas.microsoft.com/office/drawing/2018/hyperlinkcolor" val="tx"/>
                    </a:ext>
                  </a:extLst>
                </a:hlinkClick>
              </a:rPr>
              <a:t>who.int/gho/mortality_burden_disease/life_tables/situation_trends/en/</a:t>
            </a:r>
            <a:endParaRPr lang="en-GB" sz="1600" dirty="0">
              <a:solidFill>
                <a:srgbClr val="DF3AA7"/>
              </a:solidFill>
              <a:latin typeface="Heebo" pitchFamily="2" charset="-79"/>
              <a:cs typeface="Heebo" pitchFamily="2" charset="-79"/>
            </a:endParaRPr>
          </a:p>
          <a:p>
            <a:pPr marL="0" indent="0">
              <a:buNone/>
            </a:pPr>
            <a:r>
              <a:rPr lang="en-GB" sz="1600" dirty="0">
                <a:solidFill>
                  <a:srgbClr val="DF3AA7"/>
                </a:solidFill>
                <a:latin typeface="Heebo" pitchFamily="2" charset="-79"/>
                <a:cs typeface="Heebo" pitchFamily="2" charset="-79"/>
                <a:hlinkClick r:id="rId8">
                  <a:extLst>
                    <a:ext uri="{A12FA001-AC4F-418D-AE19-62706E023703}">
                      <ahyp:hlinkClr xmlns:ahyp="http://schemas.microsoft.com/office/drawing/2018/hyperlinkcolor" val="tx"/>
                    </a:ext>
                  </a:extLst>
                </a:hlinkClick>
              </a:rPr>
              <a:t>worldpoverty.io/</a:t>
            </a:r>
            <a:endParaRPr lang="en-GB" sz="1600" dirty="0">
              <a:solidFill>
                <a:srgbClr val="DF3AA7"/>
              </a:solidFill>
              <a:latin typeface="Heebo" pitchFamily="2" charset="-79"/>
              <a:cs typeface="Heebo" pitchFamily="2" charset="-79"/>
            </a:endParaRPr>
          </a:p>
          <a:p>
            <a:pPr marL="0" indent="0">
              <a:buNone/>
            </a:pPr>
            <a:r>
              <a:rPr lang="en-GB" sz="1600" dirty="0">
                <a:solidFill>
                  <a:srgbClr val="DF3AA7"/>
                </a:solidFill>
                <a:latin typeface="Heebo" pitchFamily="2" charset="-79"/>
                <a:cs typeface="Heebo" pitchFamily="2" charset="-79"/>
                <a:hlinkClick r:id="rId9">
                  <a:extLst>
                    <a:ext uri="{A12FA001-AC4F-418D-AE19-62706E023703}">
                      <ahyp:hlinkClr xmlns:ahyp="http://schemas.microsoft.com/office/drawing/2018/hyperlinkcolor" val="tx"/>
                    </a:ext>
                  </a:extLst>
                </a:hlinkClick>
              </a:rPr>
              <a:t>ourworldindata.org/life-expectancy#the-interactive-world-map-of-life-expectancy</a:t>
            </a:r>
            <a:r>
              <a:rPr lang="en-GB" sz="1600" dirty="0">
                <a:solidFill>
                  <a:srgbClr val="DF3AA7"/>
                </a:solidFill>
                <a:latin typeface="Heebo" pitchFamily="2" charset="-79"/>
                <a:cs typeface="Heebo" pitchFamily="2" charset="-79"/>
              </a:rPr>
              <a:t> </a:t>
            </a:r>
          </a:p>
          <a:p>
            <a:pPr marL="0" indent="0">
              <a:buNone/>
            </a:pPr>
            <a:r>
              <a:rPr lang="en-GB" sz="1600" dirty="0">
                <a:solidFill>
                  <a:srgbClr val="DF3AA7"/>
                </a:solidFill>
                <a:latin typeface="Heebo" pitchFamily="2" charset="-79"/>
                <a:cs typeface="Heebo" pitchFamily="2" charset="-79"/>
                <a:hlinkClick r:id="rId10">
                  <a:extLst>
                    <a:ext uri="{A12FA001-AC4F-418D-AE19-62706E023703}">
                      <ahyp:hlinkClr xmlns:ahyp="http://schemas.microsoft.com/office/drawing/2018/hyperlinkcolor" val="tx"/>
                    </a:ext>
                  </a:extLst>
                </a:hlinkClick>
              </a:rPr>
              <a:t>place2be.org.uk/what-we-do/school-resources.aspx</a:t>
            </a:r>
            <a:endParaRPr lang="en-GB" sz="1600" dirty="0">
              <a:solidFill>
                <a:srgbClr val="DF3AA7"/>
              </a:solidFill>
              <a:latin typeface="Heebo" pitchFamily="2" charset="-79"/>
              <a:cs typeface="Heebo" pitchFamily="2" charset="-79"/>
            </a:endParaRPr>
          </a:p>
          <a:p>
            <a:pPr marL="0" indent="0">
              <a:buNone/>
            </a:pPr>
            <a:r>
              <a:rPr lang="en-GB" sz="1600" dirty="0">
                <a:solidFill>
                  <a:srgbClr val="DF3AA7"/>
                </a:solidFill>
                <a:latin typeface="Heebo" pitchFamily="2" charset="-79"/>
                <a:cs typeface="Heebo" pitchFamily="2" charset="-79"/>
                <a:hlinkClick r:id="rId11">
                  <a:extLst>
                    <a:ext uri="{A12FA001-AC4F-418D-AE19-62706E023703}">
                      <ahyp:hlinkClr xmlns:ahyp="http://schemas.microsoft.com/office/drawing/2018/hyperlinkcolor" val="tx"/>
                    </a:ext>
                  </a:extLst>
                </a:hlinkClick>
              </a:rPr>
              <a:t>healthyschools.scot/</a:t>
            </a:r>
            <a:endParaRPr lang="en-GB" sz="1600" dirty="0">
              <a:solidFill>
                <a:srgbClr val="DF3AA7"/>
              </a:solidFill>
              <a:latin typeface="Heebo" pitchFamily="2" charset="-79"/>
              <a:cs typeface="Heebo" pitchFamily="2" charset="-79"/>
            </a:endParaRPr>
          </a:p>
          <a:p>
            <a:pPr marL="0" indent="0">
              <a:buNone/>
            </a:pPr>
            <a:r>
              <a:rPr lang="en-GB" sz="1600" dirty="0">
                <a:solidFill>
                  <a:srgbClr val="DF3AA7"/>
                </a:solidFill>
                <a:latin typeface="Heebo" pitchFamily="2" charset="-79"/>
                <a:cs typeface="Heebo" pitchFamily="2" charset="-79"/>
                <a:hlinkClick r:id="rId12">
                  <a:extLst>
                    <a:ext uri="{A12FA001-AC4F-418D-AE19-62706E023703}">
                      <ahyp:hlinkClr xmlns:ahyp="http://schemas.microsoft.com/office/drawing/2018/hyperlinkcolor" val="tx"/>
                    </a:ext>
                  </a:extLst>
                </a:hlinkClick>
              </a:rPr>
              <a:t>education.gov.scot/improvement/practice-exemplars/Embedding%20health%20and%20wellbeing%20across%20a%20learning%20community</a:t>
            </a:r>
            <a:r>
              <a:rPr lang="en-GB" sz="1600" dirty="0">
                <a:solidFill>
                  <a:srgbClr val="DF3AA7"/>
                </a:solidFill>
                <a:latin typeface="Heebo" pitchFamily="2" charset="-79"/>
                <a:cs typeface="Heebo" pitchFamily="2" charset="-79"/>
              </a:rPr>
              <a:t>  </a:t>
            </a:r>
          </a:p>
          <a:p>
            <a:pPr marL="0" indent="0">
              <a:buNone/>
            </a:pPr>
            <a:endParaRPr lang="en-GB" sz="1800" dirty="0">
              <a:solidFill>
                <a:schemeClr val="tx1">
                  <a:lumMod val="85000"/>
                  <a:lumOff val="15000"/>
                </a:schemeClr>
              </a:solidFill>
              <a:latin typeface="Heebo" pitchFamily="2" charset="-79"/>
              <a:cs typeface="Heebo" pitchFamily="2" charset="-79"/>
            </a:endParaRPr>
          </a:p>
        </p:txBody>
      </p:sp>
      <p:pic>
        <p:nvPicPr>
          <p:cNvPr id="19" name="Graphic 18" descr="Cursor">
            <a:hlinkClick r:id="rId13"/>
            <a:extLst>
              <a:ext uri="{FF2B5EF4-FFF2-40B4-BE49-F238E27FC236}">
                <a16:creationId xmlns:a16="http://schemas.microsoft.com/office/drawing/2014/main" id="{07DC674C-5739-5F4D-B6C9-1B0ED802CB8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9236957">
            <a:off x="6099335" y="1563293"/>
            <a:ext cx="705258" cy="705258"/>
          </a:xfrm>
          <a:prstGeom prst="rect">
            <a:avLst/>
          </a:prstGeom>
        </p:spPr>
      </p:pic>
      <p:pic>
        <p:nvPicPr>
          <p:cNvPr id="24" name="Graphic 23" descr="Cursor">
            <a:hlinkClick r:id="rId13"/>
            <a:extLst>
              <a:ext uri="{FF2B5EF4-FFF2-40B4-BE49-F238E27FC236}">
                <a16:creationId xmlns:a16="http://schemas.microsoft.com/office/drawing/2014/main" id="{6D7CE3C1-09E2-774E-8C40-285AD814405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9925682">
            <a:off x="5123211" y="3259497"/>
            <a:ext cx="705258" cy="705258"/>
          </a:xfrm>
          <a:prstGeom prst="rect">
            <a:avLst/>
          </a:prstGeom>
        </p:spPr>
      </p:pic>
      <p:pic>
        <p:nvPicPr>
          <p:cNvPr id="14" name="Graphic 13" descr="Lightbulb">
            <a:extLst>
              <a:ext uri="{FF2B5EF4-FFF2-40B4-BE49-F238E27FC236}">
                <a16:creationId xmlns:a16="http://schemas.microsoft.com/office/drawing/2014/main" id="{403F5997-FBB5-614B-AACD-F7108BA65EB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424022" y="2529048"/>
            <a:ext cx="1485912" cy="1485912"/>
          </a:xfrm>
          <a:prstGeom prst="rect">
            <a:avLst/>
          </a:prstGeom>
        </p:spPr>
      </p:pic>
    </p:spTree>
    <p:extLst>
      <p:ext uri="{BB962C8B-B14F-4D97-AF65-F5344CB8AC3E}">
        <p14:creationId xmlns:p14="http://schemas.microsoft.com/office/powerpoint/2010/main" val="103236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19"/>
                                        </p:tgtEl>
                                        <p:attrNameLst>
                                          <p:attrName>r</p:attrName>
                                        </p:attrNameLst>
                                      </p:cBhvr>
                                    </p:animRot>
                                    <p:animRot by="-240000">
                                      <p:cBhvr>
                                        <p:cTn id="14" dur="200" fill="hold">
                                          <p:stCondLst>
                                            <p:cond delay="200"/>
                                          </p:stCondLst>
                                        </p:cTn>
                                        <p:tgtEl>
                                          <p:spTgt spid="19"/>
                                        </p:tgtEl>
                                        <p:attrNameLst>
                                          <p:attrName>r</p:attrName>
                                        </p:attrNameLst>
                                      </p:cBhvr>
                                    </p:animRot>
                                    <p:animRot by="240000">
                                      <p:cBhvr>
                                        <p:cTn id="15" dur="200" fill="hold">
                                          <p:stCondLst>
                                            <p:cond delay="400"/>
                                          </p:stCondLst>
                                        </p:cTn>
                                        <p:tgtEl>
                                          <p:spTgt spid="19"/>
                                        </p:tgtEl>
                                        <p:attrNameLst>
                                          <p:attrName>r</p:attrName>
                                        </p:attrNameLst>
                                      </p:cBhvr>
                                    </p:animRot>
                                    <p:animRot by="-240000">
                                      <p:cBhvr>
                                        <p:cTn id="16" dur="200" fill="hold">
                                          <p:stCondLst>
                                            <p:cond delay="600"/>
                                          </p:stCondLst>
                                        </p:cTn>
                                        <p:tgtEl>
                                          <p:spTgt spid="19"/>
                                        </p:tgtEl>
                                        <p:attrNameLst>
                                          <p:attrName>r</p:attrName>
                                        </p:attrNameLst>
                                      </p:cBhvr>
                                    </p:animRot>
                                    <p:animRot by="120000">
                                      <p:cBhvr>
                                        <p:cTn id="17" dur="200" fill="hold">
                                          <p:stCondLst>
                                            <p:cond delay="800"/>
                                          </p:stCondLst>
                                        </p:cTn>
                                        <p:tgtEl>
                                          <p:spTgt spid="19"/>
                                        </p:tgtEl>
                                        <p:attrNameLst>
                                          <p:attrName>r</p:attrName>
                                        </p:attrNameLst>
                                      </p:cBhvr>
                                    </p:animRot>
                                  </p:childTnLst>
                                </p:cTn>
                              </p:par>
                            </p:childTnLst>
                          </p:cTn>
                        </p:par>
                        <p:par>
                          <p:cTn id="18" fill="hold">
                            <p:stCondLst>
                              <p:cond delay="2000"/>
                            </p:stCondLst>
                            <p:childTnLst>
                              <p:par>
                                <p:cTn id="19" presetID="27" presetClass="emph" presetSubtype="0" repeatCount="indefinite" fill="remove" nodeType="afterEffect">
                                  <p:stCondLst>
                                    <p:cond delay="0"/>
                                  </p:stCondLst>
                                  <p:childTnLst>
                                    <p:animClr clrSpc="rgb" dir="cw">
                                      <p:cBhvr override="childStyle">
                                        <p:cTn id="20" dur="250" autoRev="1" fill="remove"/>
                                        <p:tgtEl>
                                          <p:spTgt spid="14"/>
                                        </p:tgtEl>
                                        <p:attrNameLst>
                                          <p:attrName>style.color</p:attrName>
                                        </p:attrNameLst>
                                      </p:cBhvr>
                                      <p:to>
                                        <a:schemeClr val="accent1"/>
                                      </p:to>
                                    </p:animClr>
                                    <p:animClr clrSpc="rgb" dir="cw">
                                      <p:cBhvr>
                                        <p:cTn id="21" dur="250" autoRev="1" fill="remove"/>
                                        <p:tgtEl>
                                          <p:spTgt spid="14"/>
                                        </p:tgtEl>
                                        <p:attrNameLst>
                                          <p:attrName>fillcolor</p:attrName>
                                        </p:attrNameLst>
                                      </p:cBhvr>
                                      <p:to>
                                        <a:schemeClr val="accent1"/>
                                      </p:to>
                                    </p:animClr>
                                    <p:set>
                                      <p:cBhvr>
                                        <p:cTn id="22" dur="250" autoRev="1" fill="remove"/>
                                        <p:tgtEl>
                                          <p:spTgt spid="14"/>
                                        </p:tgtEl>
                                        <p:attrNameLst>
                                          <p:attrName>fill.type</p:attrName>
                                        </p:attrNameLst>
                                      </p:cBhvr>
                                      <p:to>
                                        <p:strVal val="solid"/>
                                      </p:to>
                                    </p:set>
                                    <p:set>
                                      <p:cBhvr>
                                        <p:cTn id="23" dur="250" autoRev="1" fill="remove"/>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a:spLocks/>
          </p:cNvSpPr>
          <p:nvPr/>
        </p:nvSpPr>
        <p:spPr bwMode="auto">
          <a:xfrm>
            <a:off x="0" y="361950"/>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85800" y="308470"/>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Goal 4: Quality Education</a:t>
            </a:r>
          </a:p>
        </p:txBody>
      </p:sp>
      <p:sp>
        <p:nvSpPr>
          <p:cNvPr id="5" name="TextBox 4"/>
          <p:cNvSpPr txBox="1"/>
          <p:nvPr/>
        </p:nvSpPr>
        <p:spPr>
          <a:xfrm>
            <a:off x="685800" y="742950"/>
            <a:ext cx="4343400" cy="276999"/>
          </a:xfrm>
          <a:prstGeom prst="rect">
            <a:avLst/>
          </a:prstGeom>
          <a:noFill/>
        </p:spPr>
        <p:txBody>
          <a:bodyPr wrap="square" rtlCol="0">
            <a:spAutoFit/>
          </a:bodyPr>
          <a:lstStyle/>
          <a:p>
            <a:r>
              <a:rPr lang="en-US" sz="1200" dirty="0">
                <a:solidFill>
                  <a:srgbClr val="DF3AA7"/>
                </a:solidFill>
              </a:rPr>
              <a:t>Understanding the SDGs</a:t>
            </a:r>
          </a:p>
        </p:txBody>
      </p:sp>
      <p:sp>
        <p:nvSpPr>
          <p:cNvPr id="8" name="TextBox 7"/>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26</a:t>
            </a:fld>
            <a:endParaRPr lang="en-US" sz="1100" dirty="0">
              <a:solidFill>
                <a:schemeClr val="bg1"/>
              </a:solidFill>
            </a:endParaRPr>
          </a:p>
        </p:txBody>
      </p:sp>
      <p:sp>
        <p:nvSpPr>
          <p:cNvPr id="17" name="TextBox 16"/>
          <p:cNvSpPr txBox="1"/>
          <p:nvPr/>
        </p:nvSpPr>
        <p:spPr>
          <a:xfrm>
            <a:off x="1081936" y="3391578"/>
            <a:ext cx="6442392" cy="1246495"/>
          </a:xfrm>
          <a:prstGeom prst="rect">
            <a:avLst/>
          </a:prstGeom>
          <a:noFill/>
        </p:spPr>
        <p:txBody>
          <a:bodyPr wrap="square" rtlCol="0">
            <a:spAutoFit/>
          </a:bodyPr>
          <a:lstStyle/>
          <a:p>
            <a:pPr algn="ctr">
              <a:lnSpc>
                <a:spcPct val="150000"/>
              </a:lnSpc>
            </a:pPr>
            <a:r>
              <a:rPr lang="en-US" dirty="0">
                <a:solidFill>
                  <a:schemeClr val="tx1">
                    <a:lumMod val="85000"/>
                    <a:lumOff val="15000"/>
                  </a:schemeClr>
                </a:solidFill>
                <a:latin typeface="Heebo Medium" pitchFamily="2" charset="-79"/>
                <a:cs typeface="Heebo Medium" pitchFamily="2" charset="-79"/>
              </a:rPr>
              <a:t>This goals aims to:</a:t>
            </a:r>
          </a:p>
          <a:p>
            <a:pPr algn="ctr"/>
            <a:r>
              <a:rPr lang="en-GB" sz="2400" b="1" dirty="0">
                <a:solidFill>
                  <a:schemeClr val="tx1">
                    <a:lumMod val="85000"/>
                    <a:lumOff val="15000"/>
                  </a:schemeClr>
                </a:solidFill>
              </a:rPr>
              <a:t>Ensure inclusive &amp; equitable quality education &amp; promote lifelong learning opportunities for all </a:t>
            </a:r>
            <a:endParaRPr lang="en-GB" sz="2400" dirty="0">
              <a:solidFill>
                <a:schemeClr val="tx1">
                  <a:lumMod val="85000"/>
                  <a:lumOff val="15000"/>
                </a:schemeClr>
              </a:solidFill>
            </a:endParaRPr>
          </a:p>
        </p:txBody>
      </p:sp>
      <p:sp>
        <p:nvSpPr>
          <p:cNvPr id="20" name="Rectangle 19">
            <a:extLst>
              <a:ext uri="{FF2B5EF4-FFF2-40B4-BE49-F238E27FC236}">
                <a16:creationId xmlns:a16="http://schemas.microsoft.com/office/drawing/2014/main" id="{6144FA8B-7C48-5847-8969-D3F4CEBB4A15}"/>
              </a:ext>
            </a:extLst>
          </p:cNvPr>
          <p:cNvSpPr/>
          <p:nvPr/>
        </p:nvSpPr>
        <p:spPr>
          <a:xfrm>
            <a:off x="8022634" y="4814949"/>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0A9E04B7-76A7-A942-AEF0-B6AAB7F3F6B3}"/>
              </a:ext>
            </a:extLst>
          </p:cNvPr>
          <p:cNvSpPr>
            <a:spLocks/>
          </p:cNvSpPr>
          <p:nvPr/>
        </p:nvSpPr>
        <p:spPr bwMode="auto">
          <a:xfrm>
            <a:off x="7033810" y="4809253"/>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Box 22">
            <a:extLst>
              <a:ext uri="{FF2B5EF4-FFF2-40B4-BE49-F238E27FC236}">
                <a16:creationId xmlns:a16="http://schemas.microsoft.com/office/drawing/2014/main" id="{B9E79B9D-09D1-1D40-8B98-3651009719F7}"/>
              </a:ext>
            </a:extLst>
          </p:cNvPr>
          <p:cNvSpPr txBox="1"/>
          <p:nvPr/>
        </p:nvSpPr>
        <p:spPr>
          <a:xfrm>
            <a:off x="7345875" y="4863620"/>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26</a:t>
            </a:fld>
            <a:endParaRPr lang="en-US" sz="1100" dirty="0">
              <a:solidFill>
                <a:schemeClr val="bg1"/>
              </a:solidFill>
            </a:endParaRPr>
          </a:p>
        </p:txBody>
      </p:sp>
      <p:pic>
        <p:nvPicPr>
          <p:cNvPr id="24" name="Picture 23">
            <a:extLst>
              <a:ext uri="{FF2B5EF4-FFF2-40B4-BE49-F238E27FC236}">
                <a16:creationId xmlns:a16="http://schemas.microsoft.com/office/drawing/2014/main" id="{12F6A832-21A2-7C40-8BBA-694E8FEFB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grpSp>
        <p:nvGrpSpPr>
          <p:cNvPr id="25" name="Group 24">
            <a:extLst>
              <a:ext uri="{FF2B5EF4-FFF2-40B4-BE49-F238E27FC236}">
                <a16:creationId xmlns:a16="http://schemas.microsoft.com/office/drawing/2014/main" id="{6EBDE948-CEF3-3446-8139-74D5DBCBB0E5}"/>
              </a:ext>
            </a:extLst>
          </p:cNvPr>
          <p:cNvGrpSpPr/>
          <p:nvPr/>
        </p:nvGrpSpPr>
        <p:grpSpPr>
          <a:xfrm>
            <a:off x="8485464" y="4862363"/>
            <a:ext cx="506136" cy="234319"/>
            <a:chOff x="8497453" y="4862363"/>
            <a:chExt cx="506136" cy="234319"/>
          </a:xfrm>
        </p:grpSpPr>
        <p:sp>
          <p:nvSpPr>
            <p:cNvPr id="26" name="Chevron 25">
              <a:extLst>
                <a:ext uri="{FF2B5EF4-FFF2-40B4-BE49-F238E27FC236}">
                  <a16:creationId xmlns:a16="http://schemas.microsoft.com/office/drawing/2014/main" id="{521AECAD-BFAE-BE4C-98F0-AC6638719C3E}"/>
                </a:ext>
              </a:extLst>
            </p:cNvPr>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a:extLst>
                <a:ext uri="{FF2B5EF4-FFF2-40B4-BE49-F238E27FC236}">
                  <a16:creationId xmlns:a16="http://schemas.microsoft.com/office/drawing/2014/main" id="{88D53440-7D9E-5D43-A72E-FB974F9B5350}"/>
                </a:ext>
              </a:extLst>
            </p:cNvPr>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evron 27">
              <a:extLst>
                <a:ext uri="{FF2B5EF4-FFF2-40B4-BE49-F238E27FC236}">
                  <a16:creationId xmlns:a16="http://schemas.microsoft.com/office/drawing/2014/main" id="{0EE3BEB4-43BD-0449-8E1C-33027035619F}"/>
                </a:ext>
              </a:extLst>
            </p:cNvPr>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9" name="Picture 2">
            <a:extLst>
              <a:ext uri="{FF2B5EF4-FFF2-40B4-BE49-F238E27FC236}">
                <a16:creationId xmlns:a16="http://schemas.microsoft.com/office/drawing/2014/main" id="{A308A7F5-78ED-7B40-AC98-586D25903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76863" y="1163769"/>
            <a:ext cx="2252538" cy="2188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a:extLst>
              <a:ext uri="{FF2B5EF4-FFF2-40B4-BE49-F238E27FC236}">
                <a16:creationId xmlns:a16="http://schemas.microsoft.com/office/drawing/2014/main" id="{901BF3C1-252E-DC4D-BA90-3ABA7D448B92}"/>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6536104" y="133822"/>
            <a:ext cx="4116059" cy="4116059"/>
          </a:xfrm>
          <a:prstGeom prst="rect">
            <a:avLst/>
          </a:prstGeom>
        </p:spPr>
      </p:pic>
      <p:pic>
        <p:nvPicPr>
          <p:cNvPr id="31" name="Picture 30">
            <a:extLst>
              <a:ext uri="{FF2B5EF4-FFF2-40B4-BE49-F238E27FC236}">
                <a16:creationId xmlns:a16="http://schemas.microsoft.com/office/drawing/2014/main" id="{B59DFE86-79FA-F149-A402-18F225CBA3A3}"/>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484784" y="1089633"/>
            <a:ext cx="4116059" cy="4116059"/>
          </a:xfrm>
          <a:prstGeom prst="rect">
            <a:avLst/>
          </a:prstGeom>
        </p:spPr>
      </p:pic>
    </p:spTree>
    <p:extLst>
      <p:ext uri="{BB962C8B-B14F-4D97-AF65-F5344CB8AC3E}">
        <p14:creationId xmlns:p14="http://schemas.microsoft.com/office/powerpoint/2010/main" val="123023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8007619" y="-519561"/>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634612" y="4746657"/>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27</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2747" y="285026"/>
            <a:ext cx="632288" cy="61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868111" y="-962807"/>
            <a:ext cx="1840667" cy="1840667"/>
          </a:xfrm>
          <a:prstGeom prst="rect">
            <a:avLst/>
          </a:prstGeom>
        </p:spPr>
      </p:pic>
      <p:pic>
        <p:nvPicPr>
          <p:cNvPr id="22" name="Picture 21">
            <a:extLst>
              <a:ext uri="{FF2B5EF4-FFF2-40B4-BE49-F238E27FC236}">
                <a16:creationId xmlns:a16="http://schemas.microsoft.com/office/drawing/2014/main" id="{55B24653-B800-8B40-8AA7-283CBCBCF3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095940" y="1094383"/>
            <a:ext cx="1840667" cy="1840667"/>
          </a:xfrm>
          <a:prstGeom prst="rect">
            <a:avLst/>
          </a:prstGeom>
        </p:spPr>
      </p:pic>
      <p:pic>
        <p:nvPicPr>
          <p:cNvPr id="23" name="Picture 22">
            <a:extLst>
              <a:ext uri="{FF2B5EF4-FFF2-40B4-BE49-F238E27FC236}">
                <a16:creationId xmlns:a16="http://schemas.microsoft.com/office/drawing/2014/main" id="{367019A7-74A0-8C4E-97CD-645B5A38EC8B}"/>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7688775" y="2633937"/>
            <a:ext cx="1840667" cy="1840667"/>
          </a:xfrm>
          <a:prstGeom prst="rect">
            <a:avLst/>
          </a:prstGeom>
        </p:spPr>
      </p:pic>
      <p:pic>
        <p:nvPicPr>
          <p:cNvPr id="21" name="Picture 6" descr="Image result for bangladesh boat school">
            <a:extLst>
              <a:ext uri="{FF2B5EF4-FFF2-40B4-BE49-F238E27FC236}">
                <a16:creationId xmlns:a16="http://schemas.microsoft.com/office/drawing/2014/main" id="{3D5C6703-F1EE-DC44-8652-097F807886F4}"/>
              </a:ext>
            </a:extLst>
          </p:cNvPr>
          <p:cNvPicPr>
            <a:picLocks noChangeAspect="1" noChangeArrowheads="1"/>
          </p:cNvPicPr>
          <p:nvPr/>
        </p:nvPicPr>
        <p:blipFill>
          <a:blip r:embed="rId6" cstate="print"/>
          <a:srcRect/>
          <a:stretch>
            <a:fillRect/>
          </a:stretch>
        </p:blipFill>
        <p:spPr bwMode="auto">
          <a:xfrm rot="401109">
            <a:off x="4667185" y="925198"/>
            <a:ext cx="3767140" cy="2501616"/>
          </a:xfrm>
          <a:prstGeom prst="rect">
            <a:avLst/>
          </a:prstGeom>
          <a:noFill/>
        </p:spPr>
      </p:pic>
      <p:pic>
        <p:nvPicPr>
          <p:cNvPr id="24" name="Picture 2" descr="Image result for bangladesh boat">
            <a:extLst>
              <a:ext uri="{FF2B5EF4-FFF2-40B4-BE49-F238E27FC236}">
                <a16:creationId xmlns:a16="http://schemas.microsoft.com/office/drawing/2014/main" id="{819AE9AB-2FC2-B640-AB17-0EC6E43EF3CA}"/>
              </a:ext>
            </a:extLst>
          </p:cNvPr>
          <p:cNvPicPr>
            <a:picLocks noChangeAspect="1" noChangeArrowheads="1"/>
          </p:cNvPicPr>
          <p:nvPr/>
        </p:nvPicPr>
        <p:blipFill>
          <a:blip r:embed="rId7" cstate="print"/>
          <a:srcRect/>
          <a:stretch>
            <a:fillRect/>
          </a:stretch>
        </p:blipFill>
        <p:spPr bwMode="auto">
          <a:xfrm rot="20990524">
            <a:off x="893762" y="1488633"/>
            <a:ext cx="4001893" cy="2225031"/>
          </a:xfrm>
          <a:prstGeom prst="rect">
            <a:avLst/>
          </a:prstGeom>
          <a:noFill/>
        </p:spPr>
      </p:pic>
      <p:sp>
        <p:nvSpPr>
          <p:cNvPr id="27" name="TextBox 26">
            <a:extLst>
              <a:ext uri="{FF2B5EF4-FFF2-40B4-BE49-F238E27FC236}">
                <a16:creationId xmlns:a16="http://schemas.microsoft.com/office/drawing/2014/main" id="{DC71F905-7601-FA49-8E32-FAF78CEC5D30}"/>
              </a:ext>
            </a:extLst>
          </p:cNvPr>
          <p:cNvSpPr txBox="1"/>
          <p:nvPr/>
        </p:nvSpPr>
        <p:spPr>
          <a:xfrm>
            <a:off x="5069376" y="3975377"/>
            <a:ext cx="5238797" cy="1334981"/>
          </a:xfrm>
          <a:prstGeom prst="rect">
            <a:avLst/>
          </a:prstGeom>
          <a:noFill/>
        </p:spPr>
        <p:txBody>
          <a:bodyPr wrap="square" rtlCol="0">
            <a:spAutoFit/>
          </a:bodyPr>
          <a:lstStyle/>
          <a:p>
            <a:r>
              <a:rPr lang="en-GB" sz="2000" b="1" dirty="0">
                <a:solidFill>
                  <a:srgbClr val="676ABF"/>
                </a:solidFill>
                <a:latin typeface="Heebo" pitchFamily="2" charset="-79"/>
                <a:cs typeface="Heebo" pitchFamily="2" charset="-79"/>
                <a:hlinkClick r:id="rId8">
                  <a:extLst>
                    <a:ext uri="{A12FA001-AC4F-418D-AE19-62706E023703}">
                      <ahyp:hlinkClr xmlns:ahyp="http://schemas.microsoft.com/office/drawing/2018/hyperlinkcolor" val="tx"/>
                    </a:ext>
                  </a:extLst>
                </a:hlinkClick>
              </a:rPr>
              <a:t>Watch this video</a:t>
            </a:r>
            <a:endParaRPr lang="en-GB" sz="2000" b="1" dirty="0">
              <a:solidFill>
                <a:srgbClr val="676ABF"/>
              </a:solidFill>
              <a:latin typeface="Heebo" pitchFamily="2" charset="-79"/>
              <a:cs typeface="Heebo" pitchFamily="2" charset="-79"/>
            </a:endParaRPr>
          </a:p>
          <a:p>
            <a:pPr marL="457200" indent="-457200">
              <a:buFont typeface="Arial" panose="020B0604020202020204" pitchFamily="34" charset="0"/>
              <a:buChar char="•"/>
            </a:pPr>
            <a:endParaRPr lang="en-GB" dirty="0">
              <a:latin typeface="Heebo" pitchFamily="2" charset="-79"/>
              <a:cs typeface="Heebo" pitchFamily="2" charset="-79"/>
            </a:endParaRPr>
          </a:p>
          <a:p>
            <a:pPr marL="457200" indent="-457200">
              <a:buFont typeface="Arial" panose="020B0604020202020204" pitchFamily="34" charset="0"/>
              <a:buChar char="•"/>
            </a:pPr>
            <a:endParaRPr lang="en-GB" dirty="0">
              <a:latin typeface="Heebo" pitchFamily="2" charset="-79"/>
              <a:cs typeface="Heebo" pitchFamily="2" charset="-79"/>
            </a:endParaRPr>
          </a:p>
          <a:p>
            <a:pPr>
              <a:lnSpc>
                <a:spcPct val="150000"/>
              </a:lnSpc>
            </a:pPr>
            <a:endParaRPr lang="en-US" dirty="0">
              <a:solidFill>
                <a:schemeClr val="tx1">
                  <a:lumMod val="75000"/>
                  <a:lumOff val="25000"/>
                </a:schemeClr>
              </a:solidFill>
              <a:latin typeface="Heebo" pitchFamily="2" charset="-79"/>
              <a:cs typeface="Heebo" pitchFamily="2" charset="-79"/>
            </a:endParaRPr>
          </a:p>
        </p:txBody>
      </p:sp>
      <p:pic>
        <p:nvPicPr>
          <p:cNvPr id="28" name="Graphic 27" descr="Play">
            <a:hlinkClick r:id="rId9"/>
            <a:extLst>
              <a:ext uri="{FF2B5EF4-FFF2-40B4-BE49-F238E27FC236}">
                <a16:creationId xmlns:a16="http://schemas.microsoft.com/office/drawing/2014/main" id="{56B756C1-93F1-354D-A8AE-1E12532620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46053" y="3742552"/>
            <a:ext cx="877634" cy="877634"/>
          </a:xfrm>
          <a:prstGeom prst="rect">
            <a:avLst/>
          </a:prstGeom>
        </p:spPr>
      </p:pic>
      <p:pic>
        <p:nvPicPr>
          <p:cNvPr id="29" name="Graphic 28" descr="Cursor">
            <a:hlinkClick r:id="rId9"/>
            <a:extLst>
              <a:ext uri="{FF2B5EF4-FFF2-40B4-BE49-F238E27FC236}">
                <a16:creationId xmlns:a16="http://schemas.microsoft.com/office/drawing/2014/main" id="{806B912B-F108-7649-B2F9-0C2E3B145C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205095" y="4318958"/>
            <a:ext cx="705258" cy="705258"/>
          </a:xfrm>
          <a:prstGeom prst="rect">
            <a:avLst/>
          </a:prstGeom>
        </p:spPr>
      </p:pic>
    </p:spTree>
    <p:extLst>
      <p:ext uri="{BB962C8B-B14F-4D97-AF65-F5344CB8AC3E}">
        <p14:creationId xmlns:p14="http://schemas.microsoft.com/office/powerpoint/2010/main" val="233649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0000" fill="hold"/>
                                        <p:tgtEl>
                                          <p:spTgt spid="6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6" presetClass="emph" presetSubtype="0" repeatCount="indefinite" fill="hold" nodeType="withEffect">
                                  <p:stCondLst>
                                    <p:cond delay="0"/>
                                  </p:stCondLst>
                                  <p:childTnLst>
                                    <p:animScale>
                                      <p:cBhvr>
                                        <p:cTn id="18" dur="1000" fill="hold"/>
                                        <p:tgtEl>
                                          <p:spTgt spid="29"/>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6956707" y="592137"/>
            <a:ext cx="1429868" cy="142986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437125" y="4742407"/>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28</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sp>
        <p:nvSpPr>
          <p:cNvPr id="45" name="Content Placeholder 2">
            <a:extLst>
              <a:ext uri="{FF2B5EF4-FFF2-40B4-BE49-F238E27FC236}">
                <a16:creationId xmlns:a16="http://schemas.microsoft.com/office/drawing/2014/main" id="{876B74C7-3830-B84F-85B0-417C2BDA6C48}"/>
              </a:ext>
            </a:extLst>
          </p:cNvPr>
          <p:cNvSpPr txBox="1">
            <a:spLocks/>
          </p:cNvSpPr>
          <p:nvPr/>
        </p:nvSpPr>
        <p:spPr>
          <a:xfrm>
            <a:off x="1248416" y="1548370"/>
            <a:ext cx="7895584" cy="708832"/>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400" dirty="0">
              <a:solidFill>
                <a:schemeClr val="tx1">
                  <a:lumMod val="75000"/>
                  <a:lumOff val="25000"/>
                </a:schemeClr>
              </a:solidFill>
              <a:latin typeface="Heebo" pitchFamily="2" charset="-79"/>
              <a:cs typeface="Heebo" pitchFamily="2" charset="-79"/>
            </a:endParaRPr>
          </a:p>
          <a:p>
            <a:pPr marL="0" indent="0">
              <a:buNone/>
            </a:pPr>
            <a:r>
              <a:rPr lang="en-GB" sz="2400" b="1" dirty="0">
                <a:solidFill>
                  <a:srgbClr val="DF3AA7"/>
                </a:solidFill>
                <a:latin typeface="Heebo" pitchFamily="2" charset="-79"/>
                <a:cs typeface="Heebo" pitchFamily="2" charset="-79"/>
              </a:rPr>
              <a:t>Discuss:</a:t>
            </a:r>
          </a:p>
          <a:p>
            <a:r>
              <a:rPr lang="en-GB" sz="2400" dirty="0">
                <a:solidFill>
                  <a:schemeClr val="tx1">
                    <a:lumMod val="75000"/>
                    <a:lumOff val="25000"/>
                  </a:schemeClr>
                </a:solidFill>
                <a:latin typeface="Heebo" pitchFamily="2" charset="-79"/>
                <a:cs typeface="Heebo" pitchFamily="2" charset="-79"/>
              </a:rPr>
              <a:t>What are the similarities between the learning of the young people in the clip and your learning?</a:t>
            </a:r>
          </a:p>
          <a:p>
            <a:r>
              <a:rPr lang="en-GB" sz="2400" dirty="0">
                <a:solidFill>
                  <a:schemeClr val="tx1">
                    <a:lumMod val="75000"/>
                    <a:lumOff val="25000"/>
                  </a:schemeClr>
                </a:solidFill>
                <a:latin typeface="Heebo" pitchFamily="2" charset="-79"/>
                <a:cs typeface="Heebo" pitchFamily="2" charset="-79"/>
              </a:rPr>
              <a:t>What are the differences?</a:t>
            </a:r>
          </a:p>
          <a:p>
            <a:pPr marL="0" indent="0">
              <a:buNone/>
            </a:pPr>
            <a:endParaRPr lang="en-GB" sz="2400" dirty="0">
              <a:solidFill>
                <a:schemeClr val="tx1">
                  <a:lumMod val="75000"/>
                  <a:lumOff val="25000"/>
                </a:schemeClr>
              </a:solidFill>
              <a:latin typeface="Heebo" pitchFamily="2" charset="-79"/>
              <a:cs typeface="Heebo" pitchFamily="2" charset="-79"/>
            </a:endParaRPr>
          </a:p>
          <a:p>
            <a:pPr marL="0" indent="0">
              <a:buNone/>
            </a:pPr>
            <a:endParaRPr lang="en-GB" sz="2400" b="1" dirty="0">
              <a:solidFill>
                <a:schemeClr val="tx1">
                  <a:lumMod val="75000"/>
                  <a:lumOff val="25000"/>
                </a:schemeClr>
              </a:solidFill>
              <a:latin typeface="Heebo" pitchFamily="2" charset="-79"/>
              <a:cs typeface="Heebo" pitchFamily="2" charset="-79"/>
            </a:endParaRPr>
          </a:p>
        </p:txBody>
      </p:sp>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2747" y="285026"/>
            <a:ext cx="632288" cy="61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Graphic 30" descr="Line arrow Clockwise curve">
            <a:extLst>
              <a:ext uri="{FF2B5EF4-FFF2-40B4-BE49-F238E27FC236}">
                <a16:creationId xmlns:a16="http://schemas.microsoft.com/office/drawing/2014/main" id="{56E43443-098C-C94B-8FA8-4D20F0F1F6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557825">
            <a:off x="61123" y="2449634"/>
            <a:ext cx="1336857" cy="1336857"/>
          </a:xfrm>
          <a:prstGeom prst="rect">
            <a:avLst/>
          </a:prstGeom>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93333" y="4014240"/>
            <a:ext cx="1228752" cy="1228752"/>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52400" y="1018750"/>
            <a:ext cx="1154305" cy="1154305"/>
          </a:xfrm>
          <a:prstGeom prst="rect">
            <a:avLst/>
          </a:prstGeom>
        </p:spPr>
      </p:pic>
      <p:pic>
        <p:nvPicPr>
          <p:cNvPr id="24" name="Picture 23">
            <a:extLst>
              <a:ext uri="{FF2B5EF4-FFF2-40B4-BE49-F238E27FC236}">
                <a16:creationId xmlns:a16="http://schemas.microsoft.com/office/drawing/2014/main" id="{AD08B41E-712C-2B44-9F41-C53A8D06B6F4}"/>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724190" y="-489038"/>
            <a:ext cx="1703887" cy="1703887"/>
          </a:xfrm>
          <a:prstGeom prst="rect">
            <a:avLst/>
          </a:prstGeom>
        </p:spPr>
      </p:pic>
    </p:spTree>
    <p:extLst>
      <p:ext uri="{BB962C8B-B14F-4D97-AF65-F5344CB8AC3E}">
        <p14:creationId xmlns:p14="http://schemas.microsoft.com/office/powerpoint/2010/main" val="382370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descr="Thought bubble">
            <a:extLst>
              <a:ext uri="{FF2B5EF4-FFF2-40B4-BE49-F238E27FC236}">
                <a16:creationId xmlns:a16="http://schemas.microsoft.com/office/drawing/2014/main" id="{E75926D8-F324-E44C-8628-6F5C4CEB13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8288" y="653074"/>
            <a:ext cx="8066370" cy="6001132"/>
          </a:xfrm>
          <a:prstGeom prst="rect">
            <a:avLst/>
          </a:prstGeom>
        </p:spPr>
      </p:pic>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5" cstate="print">
            <a:alphaModFix amt="30000"/>
            <a:extLst>
              <a:ext uri="{28A0092B-C50C-407E-A947-70E740481C1C}">
                <a14:useLocalDpi xmlns:a14="http://schemas.microsoft.com/office/drawing/2010/main" val="0"/>
              </a:ext>
            </a:extLst>
          </a:blip>
          <a:stretch>
            <a:fillRect/>
          </a:stretch>
        </p:blipFill>
        <p:spPr>
          <a:xfrm>
            <a:off x="1885104" y="1308731"/>
            <a:ext cx="1429868" cy="142986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5" cstate="print">
            <a:alphaModFix amt="30000"/>
            <a:extLst>
              <a:ext uri="{28A0092B-C50C-407E-A947-70E740481C1C}">
                <a14:useLocalDpi xmlns:a14="http://schemas.microsoft.com/office/drawing/2010/main" val="0"/>
              </a:ext>
            </a:extLst>
          </a:blip>
          <a:stretch>
            <a:fillRect/>
          </a:stretch>
        </p:blipFill>
        <p:spPr>
          <a:xfrm>
            <a:off x="3437125" y="4742407"/>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29</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sp>
        <p:nvSpPr>
          <p:cNvPr id="45" name="Content Placeholder 2">
            <a:extLst>
              <a:ext uri="{FF2B5EF4-FFF2-40B4-BE49-F238E27FC236}">
                <a16:creationId xmlns:a16="http://schemas.microsoft.com/office/drawing/2014/main" id="{876B74C7-3830-B84F-85B0-417C2BDA6C48}"/>
              </a:ext>
            </a:extLst>
          </p:cNvPr>
          <p:cNvSpPr txBox="1">
            <a:spLocks/>
          </p:cNvSpPr>
          <p:nvPr/>
        </p:nvSpPr>
        <p:spPr>
          <a:xfrm>
            <a:off x="938502" y="3781594"/>
            <a:ext cx="4703459" cy="708832"/>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solidFill>
                  <a:srgbClr val="199ADA"/>
                </a:solidFill>
                <a:latin typeface="Heebo" pitchFamily="2" charset="-79"/>
                <a:cs typeface="Heebo" pitchFamily="2" charset="-79"/>
              </a:rPr>
              <a:t>Over to you…</a:t>
            </a:r>
          </a:p>
          <a:p>
            <a:pPr marL="0" indent="0">
              <a:buNone/>
            </a:pPr>
            <a:endParaRPr lang="en-GB" sz="2400" b="1" dirty="0">
              <a:solidFill>
                <a:srgbClr val="199ADA"/>
              </a:solidFill>
              <a:latin typeface="Heebo" pitchFamily="2" charset="-79"/>
              <a:cs typeface="Heebo" pitchFamily="2" charset="-79"/>
            </a:endParaRPr>
          </a:p>
        </p:txBody>
      </p:sp>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22747" y="285026"/>
            <a:ext cx="632288" cy="61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5" cstate="print">
            <a:alphaModFix amt="30000"/>
            <a:extLst>
              <a:ext uri="{28A0092B-C50C-407E-A947-70E740481C1C}">
                <a14:useLocalDpi xmlns:a14="http://schemas.microsoft.com/office/drawing/2010/main" val="0"/>
              </a:ext>
            </a:extLst>
          </a:blip>
          <a:stretch>
            <a:fillRect/>
          </a:stretch>
        </p:blipFill>
        <p:spPr>
          <a:xfrm>
            <a:off x="-193333" y="4014240"/>
            <a:ext cx="1228752" cy="1228752"/>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5" cstate="print">
            <a:alphaModFix amt="30000"/>
            <a:extLst>
              <a:ext uri="{28A0092B-C50C-407E-A947-70E740481C1C}">
                <a14:useLocalDpi xmlns:a14="http://schemas.microsoft.com/office/drawing/2010/main" val="0"/>
              </a:ext>
            </a:extLst>
          </a:blip>
          <a:stretch>
            <a:fillRect/>
          </a:stretch>
        </p:blipFill>
        <p:spPr>
          <a:xfrm>
            <a:off x="152400" y="1018750"/>
            <a:ext cx="1154305" cy="1154305"/>
          </a:xfrm>
          <a:prstGeom prst="rect">
            <a:avLst/>
          </a:prstGeom>
        </p:spPr>
      </p:pic>
      <p:pic>
        <p:nvPicPr>
          <p:cNvPr id="24" name="Picture 23">
            <a:extLst>
              <a:ext uri="{FF2B5EF4-FFF2-40B4-BE49-F238E27FC236}">
                <a16:creationId xmlns:a16="http://schemas.microsoft.com/office/drawing/2014/main" id="{AD08B41E-712C-2B44-9F41-C53A8D06B6F4}"/>
              </a:ext>
            </a:extLst>
          </p:cNvPr>
          <p:cNvPicPr>
            <a:picLocks noChangeAspect="1"/>
          </p:cNvPicPr>
          <p:nvPr/>
        </p:nvPicPr>
        <p:blipFill>
          <a:blip r:embed="rId5" cstate="print">
            <a:alphaModFix amt="30000"/>
            <a:extLst>
              <a:ext uri="{28A0092B-C50C-407E-A947-70E740481C1C}">
                <a14:useLocalDpi xmlns:a14="http://schemas.microsoft.com/office/drawing/2010/main" val="0"/>
              </a:ext>
            </a:extLst>
          </a:blip>
          <a:stretch>
            <a:fillRect/>
          </a:stretch>
        </p:blipFill>
        <p:spPr>
          <a:xfrm>
            <a:off x="3724190" y="-489038"/>
            <a:ext cx="1703887" cy="1703887"/>
          </a:xfrm>
          <a:prstGeom prst="rect">
            <a:avLst/>
          </a:prstGeom>
        </p:spPr>
      </p:pic>
      <p:sp>
        <p:nvSpPr>
          <p:cNvPr id="4" name="Rectangle 3">
            <a:extLst>
              <a:ext uri="{FF2B5EF4-FFF2-40B4-BE49-F238E27FC236}">
                <a16:creationId xmlns:a16="http://schemas.microsoft.com/office/drawing/2014/main" id="{1B2DF9B2-9EFD-EB4A-81B3-6C6BD494CC45}"/>
              </a:ext>
            </a:extLst>
          </p:cNvPr>
          <p:cNvSpPr/>
          <p:nvPr/>
        </p:nvSpPr>
        <p:spPr>
          <a:xfrm>
            <a:off x="3233723" y="2611856"/>
            <a:ext cx="5586473" cy="1015663"/>
          </a:xfrm>
          <a:prstGeom prst="rect">
            <a:avLst/>
          </a:prstGeom>
        </p:spPr>
        <p:txBody>
          <a:bodyPr wrap="square">
            <a:spAutoFit/>
          </a:bodyPr>
          <a:lstStyle/>
          <a:p>
            <a:r>
              <a:rPr lang="en-GB" sz="2000" b="1" dirty="0">
                <a:solidFill>
                  <a:schemeClr val="bg1"/>
                </a:solidFill>
                <a:latin typeface="Heebo" pitchFamily="2" charset="-79"/>
                <a:cs typeface="Heebo" pitchFamily="2" charset="-79"/>
              </a:rPr>
              <a:t>What should YOUR learning look like?</a:t>
            </a:r>
          </a:p>
          <a:p>
            <a:r>
              <a:rPr lang="en-GB" sz="2000" b="1" dirty="0">
                <a:solidFill>
                  <a:schemeClr val="bg1"/>
                </a:solidFill>
                <a:latin typeface="Heebo" pitchFamily="2" charset="-79"/>
                <a:cs typeface="Heebo" pitchFamily="2" charset="-79"/>
              </a:rPr>
              <a:t>What should you learn?</a:t>
            </a:r>
          </a:p>
          <a:p>
            <a:r>
              <a:rPr lang="en-GB" sz="2000" b="1" dirty="0">
                <a:solidFill>
                  <a:schemeClr val="bg1"/>
                </a:solidFill>
                <a:latin typeface="Heebo" pitchFamily="2" charset="-79"/>
                <a:cs typeface="Heebo" pitchFamily="2" charset="-79"/>
              </a:rPr>
              <a:t>What kind of place would you learn in?</a:t>
            </a:r>
          </a:p>
        </p:txBody>
      </p:sp>
      <p:pic>
        <p:nvPicPr>
          <p:cNvPr id="25" name="Graphic 24" descr="Question mark">
            <a:extLst>
              <a:ext uri="{FF2B5EF4-FFF2-40B4-BE49-F238E27FC236}">
                <a16:creationId xmlns:a16="http://schemas.microsoft.com/office/drawing/2014/main" id="{07EB5E61-F15A-B44C-B25B-4C464947F96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865388">
            <a:off x="6524751" y="908803"/>
            <a:ext cx="1434345" cy="1434345"/>
          </a:xfrm>
          <a:prstGeom prst="rect">
            <a:avLst/>
          </a:prstGeom>
        </p:spPr>
      </p:pic>
      <p:pic>
        <p:nvPicPr>
          <p:cNvPr id="26" name="Graphic 25" descr="Question mark">
            <a:extLst>
              <a:ext uri="{FF2B5EF4-FFF2-40B4-BE49-F238E27FC236}">
                <a16:creationId xmlns:a16="http://schemas.microsoft.com/office/drawing/2014/main" id="{6CAF0ACF-DCDB-8943-9CE4-4F4BA12782C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908502">
            <a:off x="5652111" y="377236"/>
            <a:ext cx="1434345" cy="1434345"/>
          </a:xfrm>
          <a:prstGeom prst="rect">
            <a:avLst/>
          </a:prstGeom>
        </p:spPr>
      </p:pic>
      <p:pic>
        <p:nvPicPr>
          <p:cNvPr id="27" name="Graphic 26" descr="Question mark">
            <a:extLst>
              <a:ext uri="{FF2B5EF4-FFF2-40B4-BE49-F238E27FC236}">
                <a16:creationId xmlns:a16="http://schemas.microsoft.com/office/drawing/2014/main" id="{EF5A488A-077E-2941-8DC9-79072558A4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908502">
            <a:off x="7474171" y="451939"/>
            <a:ext cx="1434345" cy="1434345"/>
          </a:xfrm>
          <a:prstGeom prst="rect">
            <a:avLst/>
          </a:prstGeom>
        </p:spPr>
      </p:pic>
    </p:spTree>
    <p:extLst>
      <p:ext uri="{BB962C8B-B14F-4D97-AF65-F5344CB8AC3E}">
        <p14:creationId xmlns:p14="http://schemas.microsoft.com/office/powerpoint/2010/main" val="273060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5"/>
                                        </p:tgtEl>
                                        <p:attrNameLst>
                                          <p:attrName>r</p:attrName>
                                        </p:attrNameLst>
                                      </p:cBhvr>
                                    </p:animRot>
                                    <p:animRot by="-240000">
                                      <p:cBhvr>
                                        <p:cTn id="19" dur="200" fill="hold">
                                          <p:stCondLst>
                                            <p:cond delay="200"/>
                                          </p:stCondLst>
                                        </p:cTn>
                                        <p:tgtEl>
                                          <p:spTgt spid="25"/>
                                        </p:tgtEl>
                                        <p:attrNameLst>
                                          <p:attrName>r</p:attrName>
                                        </p:attrNameLst>
                                      </p:cBhvr>
                                    </p:animRot>
                                    <p:animRot by="240000">
                                      <p:cBhvr>
                                        <p:cTn id="20" dur="200" fill="hold">
                                          <p:stCondLst>
                                            <p:cond delay="400"/>
                                          </p:stCondLst>
                                        </p:cTn>
                                        <p:tgtEl>
                                          <p:spTgt spid="25"/>
                                        </p:tgtEl>
                                        <p:attrNameLst>
                                          <p:attrName>r</p:attrName>
                                        </p:attrNameLst>
                                      </p:cBhvr>
                                    </p:animRot>
                                    <p:animRot by="-240000">
                                      <p:cBhvr>
                                        <p:cTn id="21" dur="200" fill="hold">
                                          <p:stCondLst>
                                            <p:cond delay="600"/>
                                          </p:stCondLst>
                                        </p:cTn>
                                        <p:tgtEl>
                                          <p:spTgt spid="25"/>
                                        </p:tgtEl>
                                        <p:attrNameLst>
                                          <p:attrName>r</p:attrName>
                                        </p:attrNameLst>
                                      </p:cBhvr>
                                    </p:animRot>
                                    <p:animRot by="120000">
                                      <p:cBhvr>
                                        <p:cTn id="22"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p:cNvSpPr>
            <a:spLocks/>
          </p:cNvSpPr>
          <p:nvPr/>
        </p:nvSpPr>
        <p:spPr bwMode="auto">
          <a:xfrm>
            <a:off x="0" y="404841"/>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554064" y="361950"/>
            <a:ext cx="5715000" cy="584775"/>
          </a:xfrm>
          <a:prstGeom prst="rect">
            <a:avLst/>
          </a:prstGeom>
          <a:noFill/>
        </p:spPr>
        <p:txBody>
          <a:bodyPr wrap="square" rtlCol="0">
            <a:spAutoFit/>
          </a:bodyPr>
          <a:lstStyle/>
          <a:p>
            <a:r>
              <a:rPr lang="en-US" sz="3200" b="1" dirty="0">
                <a:solidFill>
                  <a:schemeClr val="tx1">
                    <a:lumMod val="75000"/>
                    <a:lumOff val="25000"/>
                  </a:schemeClr>
                </a:solidFill>
                <a:latin typeface="Heebo" pitchFamily="2" charset="-79"/>
                <a:ea typeface="Roboto Cn" pitchFamily="2" charset="0"/>
                <a:cs typeface="Heebo" pitchFamily="2" charset="-79"/>
              </a:rPr>
              <a:t>Getting started…</a:t>
            </a:r>
          </a:p>
        </p:txBody>
      </p:sp>
      <p:sp>
        <p:nvSpPr>
          <p:cNvPr id="6" name="TextBox 5"/>
          <p:cNvSpPr txBox="1"/>
          <p:nvPr/>
        </p:nvSpPr>
        <p:spPr>
          <a:xfrm>
            <a:off x="554064" y="851116"/>
            <a:ext cx="4343400" cy="276999"/>
          </a:xfrm>
          <a:prstGeom prst="rect">
            <a:avLst/>
          </a:prstGeom>
          <a:noFill/>
        </p:spPr>
        <p:txBody>
          <a:bodyPr wrap="square" rtlCol="0">
            <a:spAutoFit/>
          </a:bodyPr>
          <a:lstStyle/>
          <a:p>
            <a:r>
              <a:rPr lang="en-US" sz="1200" b="1" dirty="0">
                <a:solidFill>
                  <a:srgbClr val="676ABF"/>
                </a:solidFill>
                <a:latin typeface="Heebo" pitchFamily="2" charset="-79"/>
                <a:cs typeface="Heebo" pitchFamily="2" charset="-79"/>
              </a:rPr>
              <a:t>With the SDGs</a:t>
            </a:r>
          </a:p>
        </p:txBody>
      </p:sp>
      <p:sp>
        <p:nvSpPr>
          <p:cNvPr id="7" name="Rectangle 6"/>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a:t>
            </a:fld>
            <a:endParaRPr lang="en-US" sz="1100" dirty="0">
              <a:solidFill>
                <a:schemeClr val="bg1"/>
              </a:solidFill>
            </a:endParaRPr>
          </a:p>
        </p:txBody>
      </p:sp>
      <p:sp>
        <p:nvSpPr>
          <p:cNvPr id="13" name="TextBox 12"/>
          <p:cNvSpPr txBox="1"/>
          <p:nvPr/>
        </p:nvSpPr>
        <p:spPr>
          <a:xfrm>
            <a:off x="106365" y="3798820"/>
            <a:ext cx="5238797" cy="515526"/>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Heebo Medium" pitchFamily="2" charset="-79"/>
                <a:cs typeface="Heebo Medium" pitchFamily="2" charset="-79"/>
              </a:rPr>
              <a:t>Think about what matters to…</a:t>
            </a:r>
          </a:p>
        </p:txBody>
      </p:sp>
      <p:grpSp>
        <p:nvGrpSpPr>
          <p:cNvPr id="15" name="Group 14"/>
          <p:cNvGrpSpPr/>
          <p:nvPr/>
        </p:nvGrpSpPr>
        <p:grpSpPr>
          <a:xfrm>
            <a:off x="7731519" y="1262226"/>
            <a:ext cx="531813" cy="490538"/>
            <a:chOff x="2762250" y="2578101"/>
            <a:chExt cx="531813" cy="490538"/>
          </a:xfrm>
          <a:solidFill>
            <a:schemeClr val="bg1"/>
          </a:solidFill>
        </p:grpSpPr>
        <p:sp>
          <p:nvSpPr>
            <p:cNvPr id="16" name="Freeform 18"/>
            <p:cNvSpPr>
              <a:spLocks/>
            </p:cNvSpPr>
            <p:nvPr/>
          </p:nvSpPr>
          <p:spPr bwMode="auto">
            <a:xfrm>
              <a:off x="2894013" y="2578101"/>
              <a:ext cx="400050" cy="484188"/>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2762250" y="2698751"/>
              <a:ext cx="222250" cy="369888"/>
            </a:xfrm>
            <a:custGeom>
              <a:avLst/>
              <a:gdLst>
                <a:gd name="T0" fmla="*/ 770 w 1404"/>
                <a:gd name="T1" fmla="*/ 66 h 2331"/>
                <a:gd name="T2" fmla="*/ 732 w 1404"/>
                <a:gd name="T3" fmla="*/ 204 h 2331"/>
                <a:gd name="T4" fmla="*/ 662 w 1404"/>
                <a:gd name="T5" fmla="*/ 295 h 2331"/>
                <a:gd name="T6" fmla="*/ 558 w 1404"/>
                <a:gd name="T7" fmla="*/ 350 h 2331"/>
                <a:gd name="T8" fmla="*/ 464 w 1404"/>
                <a:gd name="T9" fmla="*/ 423 h 2331"/>
                <a:gd name="T10" fmla="*/ 386 w 1404"/>
                <a:gd name="T11" fmla="*/ 510 h 2331"/>
                <a:gd name="T12" fmla="*/ 323 w 1404"/>
                <a:gd name="T13" fmla="*/ 610 h 2331"/>
                <a:gd name="T14" fmla="*/ 280 w 1404"/>
                <a:gd name="T15" fmla="*/ 721 h 2331"/>
                <a:gd name="T16" fmla="*/ 257 w 1404"/>
                <a:gd name="T17" fmla="*/ 841 h 2331"/>
                <a:gd name="T18" fmla="*/ 257 w 1404"/>
                <a:gd name="T19" fmla="*/ 967 h 2331"/>
                <a:gd name="T20" fmla="*/ 281 w 1404"/>
                <a:gd name="T21" fmla="*/ 1087 h 2331"/>
                <a:gd name="T22" fmla="*/ 324 w 1404"/>
                <a:gd name="T23" fmla="*/ 1199 h 2331"/>
                <a:gd name="T24" fmla="*/ 388 w 1404"/>
                <a:gd name="T25" fmla="*/ 1299 h 2331"/>
                <a:gd name="T26" fmla="*/ 466 w 1404"/>
                <a:gd name="T27" fmla="*/ 1386 h 2331"/>
                <a:gd name="T28" fmla="*/ 560 w 1404"/>
                <a:gd name="T29" fmla="*/ 1459 h 2331"/>
                <a:gd name="T30" fmla="*/ 665 w 1404"/>
                <a:gd name="T31" fmla="*/ 1514 h 2331"/>
                <a:gd name="T32" fmla="*/ 781 w 1404"/>
                <a:gd name="T33" fmla="*/ 1549 h 2331"/>
                <a:gd name="T34" fmla="*/ 905 w 1404"/>
                <a:gd name="T35" fmla="*/ 1562 h 2331"/>
                <a:gd name="T36" fmla="*/ 1031 w 1404"/>
                <a:gd name="T37" fmla="*/ 1717 h 2331"/>
                <a:gd name="T38" fmla="*/ 1260 w 1404"/>
                <a:gd name="T39" fmla="*/ 1609 h 2331"/>
                <a:gd name="T40" fmla="*/ 1404 w 1404"/>
                <a:gd name="T41" fmla="*/ 1703 h 2331"/>
                <a:gd name="T42" fmla="*/ 776 w 1404"/>
                <a:gd name="T43" fmla="*/ 1807 h 2331"/>
                <a:gd name="T44" fmla="*/ 634 w 1404"/>
                <a:gd name="T45" fmla="*/ 1773 h 2331"/>
                <a:gd name="T46" fmla="*/ 502 w 1404"/>
                <a:gd name="T47" fmla="*/ 1718 h 2331"/>
                <a:gd name="T48" fmla="*/ 380 w 1404"/>
                <a:gd name="T49" fmla="*/ 1644 h 2331"/>
                <a:gd name="T50" fmla="*/ 273 w 1404"/>
                <a:gd name="T51" fmla="*/ 1552 h 2331"/>
                <a:gd name="T52" fmla="*/ 179 w 1404"/>
                <a:gd name="T53" fmla="*/ 1445 h 2331"/>
                <a:gd name="T54" fmla="*/ 104 w 1404"/>
                <a:gd name="T55" fmla="*/ 1325 h 2331"/>
                <a:gd name="T56" fmla="*/ 48 w 1404"/>
                <a:gd name="T57" fmla="*/ 1194 h 2331"/>
                <a:gd name="T58" fmla="*/ 12 w 1404"/>
                <a:gd name="T59" fmla="*/ 1053 h 2331"/>
                <a:gd name="T60" fmla="*/ 0 w 1404"/>
                <a:gd name="T61" fmla="*/ 904 h 2331"/>
                <a:gd name="T62" fmla="*/ 12 w 1404"/>
                <a:gd name="T63" fmla="*/ 753 h 2331"/>
                <a:gd name="T64" fmla="*/ 49 w 1404"/>
                <a:gd name="T65" fmla="*/ 610 h 2331"/>
                <a:gd name="T66" fmla="*/ 107 w 1404"/>
                <a:gd name="T67" fmla="*/ 476 h 2331"/>
                <a:gd name="T68" fmla="*/ 183 w 1404"/>
                <a:gd name="T69" fmla="*/ 355 h 2331"/>
                <a:gd name="T70" fmla="*/ 279 w 1404"/>
                <a:gd name="T71" fmla="*/ 249 h 2331"/>
                <a:gd name="T72" fmla="*/ 389 w 1404"/>
                <a:gd name="T73" fmla="*/ 157 h 2331"/>
                <a:gd name="T74" fmla="*/ 513 w 1404"/>
                <a:gd name="T75" fmla="*/ 84 h 2331"/>
                <a:gd name="T76" fmla="*/ 649 w 1404"/>
                <a:gd name="T77" fmla="*/ 31 h 2331"/>
                <a:gd name="T78" fmla="*/ 794 w 1404"/>
                <a:gd name="T79" fmla="*/ 0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4" h="2331">
                  <a:moveTo>
                    <a:pt x="794" y="0"/>
                  </a:moveTo>
                  <a:lnTo>
                    <a:pt x="770" y="66"/>
                  </a:lnTo>
                  <a:lnTo>
                    <a:pt x="749" y="135"/>
                  </a:lnTo>
                  <a:lnTo>
                    <a:pt x="732" y="204"/>
                  </a:lnTo>
                  <a:lnTo>
                    <a:pt x="718" y="274"/>
                  </a:lnTo>
                  <a:lnTo>
                    <a:pt x="662" y="295"/>
                  </a:lnTo>
                  <a:lnTo>
                    <a:pt x="608" y="320"/>
                  </a:lnTo>
                  <a:lnTo>
                    <a:pt x="558" y="350"/>
                  </a:lnTo>
                  <a:lnTo>
                    <a:pt x="509" y="384"/>
                  </a:lnTo>
                  <a:lnTo>
                    <a:pt x="464" y="423"/>
                  </a:lnTo>
                  <a:lnTo>
                    <a:pt x="423" y="464"/>
                  </a:lnTo>
                  <a:lnTo>
                    <a:pt x="386" y="510"/>
                  </a:lnTo>
                  <a:lnTo>
                    <a:pt x="352" y="558"/>
                  </a:lnTo>
                  <a:lnTo>
                    <a:pt x="323" y="610"/>
                  </a:lnTo>
                  <a:lnTo>
                    <a:pt x="300" y="665"/>
                  </a:lnTo>
                  <a:lnTo>
                    <a:pt x="280" y="721"/>
                  </a:lnTo>
                  <a:lnTo>
                    <a:pt x="266" y="780"/>
                  </a:lnTo>
                  <a:lnTo>
                    <a:pt x="257" y="841"/>
                  </a:lnTo>
                  <a:lnTo>
                    <a:pt x="255" y="904"/>
                  </a:lnTo>
                  <a:lnTo>
                    <a:pt x="257" y="967"/>
                  </a:lnTo>
                  <a:lnTo>
                    <a:pt x="266" y="1028"/>
                  </a:lnTo>
                  <a:lnTo>
                    <a:pt x="281" y="1087"/>
                  </a:lnTo>
                  <a:lnTo>
                    <a:pt x="300" y="1144"/>
                  </a:lnTo>
                  <a:lnTo>
                    <a:pt x="324" y="1199"/>
                  </a:lnTo>
                  <a:lnTo>
                    <a:pt x="353" y="1250"/>
                  </a:lnTo>
                  <a:lnTo>
                    <a:pt x="388" y="1299"/>
                  </a:lnTo>
                  <a:lnTo>
                    <a:pt x="425" y="1345"/>
                  </a:lnTo>
                  <a:lnTo>
                    <a:pt x="466" y="1386"/>
                  </a:lnTo>
                  <a:lnTo>
                    <a:pt x="512" y="1425"/>
                  </a:lnTo>
                  <a:lnTo>
                    <a:pt x="560" y="1459"/>
                  </a:lnTo>
                  <a:lnTo>
                    <a:pt x="611" y="1489"/>
                  </a:lnTo>
                  <a:lnTo>
                    <a:pt x="665" y="1514"/>
                  </a:lnTo>
                  <a:lnTo>
                    <a:pt x="722" y="1534"/>
                  </a:lnTo>
                  <a:lnTo>
                    <a:pt x="781" y="1549"/>
                  </a:lnTo>
                  <a:lnTo>
                    <a:pt x="843" y="1558"/>
                  </a:lnTo>
                  <a:lnTo>
                    <a:pt x="905" y="1562"/>
                  </a:lnTo>
                  <a:lnTo>
                    <a:pt x="1031" y="1564"/>
                  </a:lnTo>
                  <a:lnTo>
                    <a:pt x="1031" y="1717"/>
                  </a:lnTo>
                  <a:lnTo>
                    <a:pt x="1193" y="1555"/>
                  </a:lnTo>
                  <a:lnTo>
                    <a:pt x="1260" y="1609"/>
                  </a:lnTo>
                  <a:lnTo>
                    <a:pt x="1331" y="1658"/>
                  </a:lnTo>
                  <a:lnTo>
                    <a:pt x="1404" y="1703"/>
                  </a:lnTo>
                  <a:lnTo>
                    <a:pt x="776" y="2331"/>
                  </a:lnTo>
                  <a:lnTo>
                    <a:pt x="776" y="1807"/>
                  </a:lnTo>
                  <a:lnTo>
                    <a:pt x="704" y="1792"/>
                  </a:lnTo>
                  <a:lnTo>
                    <a:pt x="634" y="1773"/>
                  </a:lnTo>
                  <a:lnTo>
                    <a:pt x="567" y="1748"/>
                  </a:lnTo>
                  <a:lnTo>
                    <a:pt x="502" y="1718"/>
                  </a:lnTo>
                  <a:lnTo>
                    <a:pt x="439" y="1684"/>
                  </a:lnTo>
                  <a:lnTo>
                    <a:pt x="380" y="1644"/>
                  </a:lnTo>
                  <a:lnTo>
                    <a:pt x="324" y="1601"/>
                  </a:lnTo>
                  <a:lnTo>
                    <a:pt x="273" y="1552"/>
                  </a:lnTo>
                  <a:lnTo>
                    <a:pt x="224" y="1500"/>
                  </a:lnTo>
                  <a:lnTo>
                    <a:pt x="179" y="1445"/>
                  </a:lnTo>
                  <a:lnTo>
                    <a:pt x="140" y="1387"/>
                  </a:lnTo>
                  <a:lnTo>
                    <a:pt x="104" y="1325"/>
                  </a:lnTo>
                  <a:lnTo>
                    <a:pt x="74" y="1261"/>
                  </a:lnTo>
                  <a:lnTo>
                    <a:pt x="48" y="1194"/>
                  </a:lnTo>
                  <a:lnTo>
                    <a:pt x="27" y="1124"/>
                  </a:lnTo>
                  <a:lnTo>
                    <a:pt x="12" y="1053"/>
                  </a:lnTo>
                  <a:lnTo>
                    <a:pt x="3" y="979"/>
                  </a:lnTo>
                  <a:lnTo>
                    <a:pt x="0" y="904"/>
                  </a:lnTo>
                  <a:lnTo>
                    <a:pt x="3" y="828"/>
                  </a:lnTo>
                  <a:lnTo>
                    <a:pt x="12" y="753"/>
                  </a:lnTo>
                  <a:lnTo>
                    <a:pt x="28" y="681"/>
                  </a:lnTo>
                  <a:lnTo>
                    <a:pt x="49" y="610"/>
                  </a:lnTo>
                  <a:lnTo>
                    <a:pt x="75" y="542"/>
                  </a:lnTo>
                  <a:lnTo>
                    <a:pt x="107" y="476"/>
                  </a:lnTo>
                  <a:lnTo>
                    <a:pt x="143" y="414"/>
                  </a:lnTo>
                  <a:lnTo>
                    <a:pt x="183" y="355"/>
                  </a:lnTo>
                  <a:lnTo>
                    <a:pt x="229" y="300"/>
                  </a:lnTo>
                  <a:lnTo>
                    <a:pt x="279" y="249"/>
                  </a:lnTo>
                  <a:lnTo>
                    <a:pt x="332" y="201"/>
                  </a:lnTo>
                  <a:lnTo>
                    <a:pt x="389" y="157"/>
                  </a:lnTo>
                  <a:lnTo>
                    <a:pt x="450" y="118"/>
                  </a:lnTo>
                  <a:lnTo>
                    <a:pt x="513" y="84"/>
                  </a:lnTo>
                  <a:lnTo>
                    <a:pt x="579" y="55"/>
                  </a:lnTo>
                  <a:lnTo>
                    <a:pt x="649" y="31"/>
                  </a:lnTo>
                  <a:lnTo>
                    <a:pt x="720" y="12"/>
                  </a:lnTo>
                  <a:lnTo>
                    <a:pt x="7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Oval 2"/>
          <p:cNvSpPr/>
          <p:nvPr/>
        </p:nvSpPr>
        <p:spPr>
          <a:xfrm>
            <a:off x="7543800" y="1052840"/>
            <a:ext cx="909310" cy="909310"/>
          </a:xfrm>
          <a:custGeom>
            <a:avLst/>
            <a:gdLst/>
            <a:ahLst/>
            <a:cxnLst/>
            <a:rect l="l" t="t" r="r" b="b"/>
            <a:pathLst>
              <a:path w="3417380" h="3417380">
                <a:moveTo>
                  <a:pt x="1708690" y="143118"/>
                </a:moveTo>
                <a:cubicBezTo>
                  <a:pt x="844048" y="143118"/>
                  <a:pt x="143118" y="844048"/>
                  <a:pt x="143118" y="1708690"/>
                </a:cubicBezTo>
                <a:cubicBezTo>
                  <a:pt x="143118" y="2573332"/>
                  <a:pt x="844048" y="3274262"/>
                  <a:pt x="1708690" y="3274262"/>
                </a:cubicBezTo>
                <a:cubicBezTo>
                  <a:pt x="2573332" y="3274262"/>
                  <a:pt x="3274262" y="2573332"/>
                  <a:pt x="3274262" y="1708690"/>
                </a:cubicBezTo>
                <a:cubicBezTo>
                  <a:pt x="3274262" y="844048"/>
                  <a:pt x="2573332" y="143118"/>
                  <a:pt x="1708690" y="143118"/>
                </a:cubicBezTo>
                <a:close/>
                <a:moveTo>
                  <a:pt x="1708690" y="0"/>
                </a:moveTo>
                <a:cubicBezTo>
                  <a:pt x="2652373" y="0"/>
                  <a:pt x="3417380" y="765007"/>
                  <a:pt x="3417380" y="1708690"/>
                </a:cubicBezTo>
                <a:cubicBezTo>
                  <a:pt x="3417380" y="2652373"/>
                  <a:pt x="2652373" y="3417380"/>
                  <a:pt x="1708690" y="3417380"/>
                </a:cubicBezTo>
                <a:cubicBezTo>
                  <a:pt x="765007" y="3417380"/>
                  <a:pt x="0" y="2652373"/>
                  <a:pt x="0" y="1708690"/>
                </a:cubicBezTo>
                <a:cubicBezTo>
                  <a:pt x="0" y="765007"/>
                  <a:pt x="765007" y="0"/>
                  <a:pt x="17086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8485464" y="4862363"/>
            <a:ext cx="506136" cy="234319"/>
            <a:chOff x="8497453" y="4862363"/>
            <a:chExt cx="506136" cy="234319"/>
          </a:xfrm>
        </p:grpSpPr>
        <p:sp>
          <p:nvSpPr>
            <p:cNvPr id="24" name="Chevron 23"/>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2" name="Picture 21">
            <a:extLst>
              <a:ext uri="{FF2B5EF4-FFF2-40B4-BE49-F238E27FC236}">
                <a16:creationId xmlns:a16="http://schemas.microsoft.com/office/drawing/2014/main" id="{87832BA1-8326-B846-85A8-0B1D81A49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graphicFrame>
        <p:nvGraphicFramePr>
          <p:cNvPr id="28" name="Diagram 27">
            <a:extLst>
              <a:ext uri="{FF2B5EF4-FFF2-40B4-BE49-F238E27FC236}">
                <a16:creationId xmlns:a16="http://schemas.microsoft.com/office/drawing/2014/main" id="{1034B243-0138-D54C-987B-705C8645EF5B}"/>
              </a:ext>
            </a:extLst>
          </p:cNvPr>
          <p:cNvGraphicFramePr/>
          <p:nvPr>
            <p:extLst>
              <p:ext uri="{D42A27DB-BD31-4B8C-83A1-F6EECF244321}">
                <p14:modId xmlns:p14="http://schemas.microsoft.com/office/powerpoint/2010/main" val="2040932461"/>
              </p:ext>
            </p:extLst>
          </p:nvPr>
        </p:nvGraphicFramePr>
        <p:xfrm>
          <a:off x="3923928" y="339502"/>
          <a:ext cx="4920210" cy="4104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9" name="Graphic 28" descr="Question mark">
            <a:extLst>
              <a:ext uri="{FF2B5EF4-FFF2-40B4-BE49-F238E27FC236}">
                <a16:creationId xmlns:a16="http://schemas.microsoft.com/office/drawing/2014/main" id="{B41B96E6-D9BD-5046-B3B3-D69C8D44E96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865388">
            <a:off x="1325440" y="2277518"/>
            <a:ext cx="1434345" cy="1434345"/>
          </a:xfrm>
          <a:prstGeom prst="rect">
            <a:avLst/>
          </a:prstGeom>
        </p:spPr>
      </p:pic>
      <p:pic>
        <p:nvPicPr>
          <p:cNvPr id="30" name="Graphic 29" descr="Question mark">
            <a:extLst>
              <a:ext uri="{FF2B5EF4-FFF2-40B4-BE49-F238E27FC236}">
                <a16:creationId xmlns:a16="http://schemas.microsoft.com/office/drawing/2014/main" id="{AB1D7E51-D9DD-D54F-A63C-B5FBD34111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908502">
            <a:off x="452800" y="1728657"/>
            <a:ext cx="1434345" cy="1434345"/>
          </a:xfrm>
          <a:prstGeom prst="rect">
            <a:avLst/>
          </a:prstGeom>
        </p:spPr>
      </p:pic>
      <p:pic>
        <p:nvPicPr>
          <p:cNvPr id="31" name="Graphic 30" descr="Question mark">
            <a:extLst>
              <a:ext uri="{FF2B5EF4-FFF2-40B4-BE49-F238E27FC236}">
                <a16:creationId xmlns:a16="http://schemas.microsoft.com/office/drawing/2014/main" id="{FF6AE8EE-7289-2B44-A7A2-E5CAD33FF97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908502">
            <a:off x="2274860" y="1820654"/>
            <a:ext cx="1434345" cy="1434345"/>
          </a:xfrm>
          <a:prstGeom prst="rect">
            <a:avLst/>
          </a:prstGeom>
        </p:spPr>
      </p:pic>
    </p:spTree>
    <p:extLst>
      <p:ext uri="{BB962C8B-B14F-4D97-AF65-F5344CB8AC3E}">
        <p14:creationId xmlns:p14="http://schemas.microsoft.com/office/powerpoint/2010/main" val="331039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anim calcmode="lin" valueType="num">
                                      <p:cBhvr>
                                        <p:cTn id="8" dur="2000" fill="hold"/>
                                        <p:tgtEl>
                                          <p:spTgt spid="28"/>
                                        </p:tgtEl>
                                        <p:attrNameLst>
                                          <p:attrName>ppt_w</p:attrName>
                                        </p:attrNameLst>
                                      </p:cBhvr>
                                      <p:tavLst>
                                        <p:tav tm="0" fmla="#ppt_w*sin(2.5*pi*$)">
                                          <p:val>
                                            <p:fltVal val="0"/>
                                          </p:val>
                                        </p:tav>
                                        <p:tav tm="100000">
                                          <p:val>
                                            <p:fltVal val="1"/>
                                          </p:val>
                                        </p:tav>
                                      </p:tavLst>
                                    </p:anim>
                                    <p:anim calcmode="lin" valueType="num">
                                      <p:cBhvr>
                                        <p:cTn id="9" dur="2000" fill="hold"/>
                                        <p:tgtEl>
                                          <p:spTgt spid="28"/>
                                        </p:tgtEl>
                                        <p:attrNameLst>
                                          <p:attrName>ppt_h</p:attrName>
                                        </p:attrNameLst>
                                      </p:cBhvr>
                                      <p:tavLst>
                                        <p:tav tm="0">
                                          <p:val>
                                            <p:strVal val="#ppt_h"/>
                                          </p:val>
                                        </p:tav>
                                        <p:tav tm="100000">
                                          <p:val>
                                            <p:strVal val="#ppt_h"/>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1"/>
                                        </p:tgtEl>
                                        <p:attrNameLst>
                                          <p:attrName>r</p:attrName>
                                        </p:attrNameLst>
                                      </p:cBhvr>
                                    </p:animRot>
                                    <p:animRot by="-240000">
                                      <p:cBhvr>
                                        <p:cTn id="12" dur="200" fill="hold">
                                          <p:stCondLst>
                                            <p:cond delay="200"/>
                                          </p:stCondLst>
                                        </p:cTn>
                                        <p:tgtEl>
                                          <p:spTgt spid="31"/>
                                        </p:tgtEl>
                                        <p:attrNameLst>
                                          <p:attrName>r</p:attrName>
                                        </p:attrNameLst>
                                      </p:cBhvr>
                                    </p:animRot>
                                    <p:animRot by="240000">
                                      <p:cBhvr>
                                        <p:cTn id="13" dur="200" fill="hold">
                                          <p:stCondLst>
                                            <p:cond delay="400"/>
                                          </p:stCondLst>
                                        </p:cTn>
                                        <p:tgtEl>
                                          <p:spTgt spid="31"/>
                                        </p:tgtEl>
                                        <p:attrNameLst>
                                          <p:attrName>r</p:attrName>
                                        </p:attrNameLst>
                                      </p:cBhvr>
                                    </p:animRot>
                                    <p:animRot by="-240000">
                                      <p:cBhvr>
                                        <p:cTn id="14" dur="200" fill="hold">
                                          <p:stCondLst>
                                            <p:cond delay="600"/>
                                          </p:stCondLst>
                                        </p:cTn>
                                        <p:tgtEl>
                                          <p:spTgt spid="31"/>
                                        </p:tgtEl>
                                        <p:attrNameLst>
                                          <p:attrName>r</p:attrName>
                                        </p:attrNameLst>
                                      </p:cBhvr>
                                    </p:animRot>
                                    <p:animRot by="120000">
                                      <p:cBhvr>
                                        <p:cTn id="15" dur="200" fill="hold">
                                          <p:stCondLst>
                                            <p:cond delay="800"/>
                                          </p:stCondLst>
                                        </p:cTn>
                                        <p:tgtEl>
                                          <p:spTgt spid="31"/>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0"/>
                                        </p:tgtEl>
                                        <p:attrNameLst>
                                          <p:attrName>r</p:attrName>
                                        </p:attrNameLst>
                                      </p:cBhvr>
                                    </p:animRot>
                                    <p:animRot by="-240000">
                                      <p:cBhvr>
                                        <p:cTn id="18" dur="200" fill="hold">
                                          <p:stCondLst>
                                            <p:cond delay="200"/>
                                          </p:stCondLst>
                                        </p:cTn>
                                        <p:tgtEl>
                                          <p:spTgt spid="30"/>
                                        </p:tgtEl>
                                        <p:attrNameLst>
                                          <p:attrName>r</p:attrName>
                                        </p:attrNameLst>
                                      </p:cBhvr>
                                    </p:animRot>
                                    <p:animRot by="240000">
                                      <p:cBhvr>
                                        <p:cTn id="19" dur="200" fill="hold">
                                          <p:stCondLst>
                                            <p:cond delay="400"/>
                                          </p:stCondLst>
                                        </p:cTn>
                                        <p:tgtEl>
                                          <p:spTgt spid="30"/>
                                        </p:tgtEl>
                                        <p:attrNameLst>
                                          <p:attrName>r</p:attrName>
                                        </p:attrNameLst>
                                      </p:cBhvr>
                                    </p:animRot>
                                    <p:animRot by="-240000">
                                      <p:cBhvr>
                                        <p:cTn id="20" dur="200" fill="hold">
                                          <p:stCondLst>
                                            <p:cond delay="600"/>
                                          </p:stCondLst>
                                        </p:cTn>
                                        <p:tgtEl>
                                          <p:spTgt spid="30"/>
                                        </p:tgtEl>
                                        <p:attrNameLst>
                                          <p:attrName>r</p:attrName>
                                        </p:attrNameLst>
                                      </p:cBhvr>
                                    </p:animRot>
                                    <p:animRot by="120000">
                                      <p:cBhvr>
                                        <p:cTn id="21" dur="200" fill="hold">
                                          <p:stCondLst>
                                            <p:cond delay="800"/>
                                          </p:stCondLst>
                                        </p:cTn>
                                        <p:tgtEl>
                                          <p:spTgt spid="3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29"/>
                                        </p:tgtEl>
                                        <p:attrNameLst>
                                          <p:attrName>r</p:attrName>
                                        </p:attrNameLst>
                                      </p:cBhvr>
                                    </p:animRot>
                                    <p:animRot by="-240000">
                                      <p:cBhvr>
                                        <p:cTn id="24" dur="200" fill="hold">
                                          <p:stCondLst>
                                            <p:cond delay="200"/>
                                          </p:stCondLst>
                                        </p:cTn>
                                        <p:tgtEl>
                                          <p:spTgt spid="29"/>
                                        </p:tgtEl>
                                        <p:attrNameLst>
                                          <p:attrName>r</p:attrName>
                                        </p:attrNameLst>
                                      </p:cBhvr>
                                    </p:animRot>
                                    <p:animRot by="240000">
                                      <p:cBhvr>
                                        <p:cTn id="25" dur="200" fill="hold">
                                          <p:stCondLst>
                                            <p:cond delay="400"/>
                                          </p:stCondLst>
                                        </p:cTn>
                                        <p:tgtEl>
                                          <p:spTgt spid="29"/>
                                        </p:tgtEl>
                                        <p:attrNameLst>
                                          <p:attrName>r</p:attrName>
                                        </p:attrNameLst>
                                      </p:cBhvr>
                                    </p:animRot>
                                    <p:animRot by="-240000">
                                      <p:cBhvr>
                                        <p:cTn id="26" dur="200" fill="hold">
                                          <p:stCondLst>
                                            <p:cond delay="600"/>
                                          </p:stCondLst>
                                        </p:cTn>
                                        <p:tgtEl>
                                          <p:spTgt spid="29"/>
                                        </p:tgtEl>
                                        <p:attrNameLst>
                                          <p:attrName>r</p:attrName>
                                        </p:attrNameLst>
                                      </p:cBhvr>
                                    </p:animRot>
                                    <p:animRot by="120000">
                                      <p:cBhvr>
                                        <p:cTn id="27"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Take it further</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30</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2747" y="285026"/>
            <a:ext cx="632288" cy="61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6374981" y="-2792892"/>
            <a:ext cx="4078351" cy="4078351"/>
          </a:xfrm>
          <a:prstGeom prst="rect">
            <a:avLst/>
          </a:prstGeom>
        </p:spPr>
      </p:pic>
      <p:sp>
        <p:nvSpPr>
          <p:cNvPr id="25" name="Content Placeholder 2">
            <a:extLst>
              <a:ext uri="{FF2B5EF4-FFF2-40B4-BE49-F238E27FC236}">
                <a16:creationId xmlns:a16="http://schemas.microsoft.com/office/drawing/2014/main" id="{59FBAC55-F7D0-E84F-B54B-384E122864D1}"/>
              </a:ext>
            </a:extLst>
          </p:cNvPr>
          <p:cNvSpPr txBox="1">
            <a:spLocks/>
          </p:cNvSpPr>
          <p:nvPr/>
        </p:nvSpPr>
        <p:spPr>
          <a:xfrm>
            <a:off x="1602356" y="1514434"/>
            <a:ext cx="6678212" cy="28637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600" dirty="0"/>
              <a:t>Explore the issues raised in </a:t>
            </a:r>
            <a:r>
              <a:rPr lang="en-GB" sz="1600" i="1" dirty="0"/>
              <a:t>On the Way to School</a:t>
            </a:r>
            <a:r>
              <a:rPr lang="en-GB" sz="1600" dirty="0"/>
              <a:t> using the resources on the </a:t>
            </a:r>
            <a:r>
              <a:rPr lang="en-GB" sz="1600" dirty="0">
                <a:solidFill>
                  <a:srgbClr val="DF3AA7"/>
                </a:solidFill>
                <a:hlinkClick r:id="rId5">
                  <a:extLst>
                    <a:ext uri="{A12FA001-AC4F-418D-AE19-62706E023703}">
                      <ahyp:hlinkClr xmlns:ahyp="http://schemas.microsoft.com/office/drawing/2018/hyperlinkcolor" val="tx"/>
                    </a:ext>
                  </a:extLst>
                </a:hlinkClick>
              </a:rPr>
              <a:t>Oxfam Education website</a:t>
            </a:r>
            <a:r>
              <a:rPr lang="en-GB" sz="1600" dirty="0">
                <a:solidFill>
                  <a:srgbClr val="DF3AA7"/>
                </a:solidFill>
              </a:rPr>
              <a:t>.</a:t>
            </a:r>
          </a:p>
          <a:p>
            <a:r>
              <a:rPr lang="en-GB" sz="1600" dirty="0"/>
              <a:t>Find out more about the annual </a:t>
            </a:r>
            <a:r>
              <a:rPr lang="en-GB" sz="1600" i="1" dirty="0"/>
              <a:t>Send My Friend to School</a:t>
            </a:r>
            <a:r>
              <a:rPr lang="en-GB" sz="1600" dirty="0"/>
              <a:t> campaign which advocates for the right to education for all children. Classroom resources and action ideas can be found on their website </a:t>
            </a:r>
            <a:r>
              <a:rPr lang="en-GB" sz="1600" dirty="0">
                <a:solidFill>
                  <a:srgbClr val="DF3AA7"/>
                </a:solidFill>
                <a:hlinkClick r:id="rId6">
                  <a:extLst>
                    <a:ext uri="{A12FA001-AC4F-418D-AE19-62706E023703}">
                      <ahyp:hlinkClr xmlns:ahyp="http://schemas.microsoft.com/office/drawing/2018/hyperlinkcolor" val="tx"/>
                    </a:ext>
                  </a:extLst>
                </a:hlinkClick>
              </a:rPr>
              <a:t>www.sendmyfriend.org</a:t>
            </a:r>
            <a:r>
              <a:rPr lang="en-GB" sz="1600" dirty="0">
                <a:solidFill>
                  <a:srgbClr val="DF3AA7"/>
                </a:solidFill>
              </a:rPr>
              <a:t>      </a:t>
            </a:r>
          </a:p>
          <a:p>
            <a:r>
              <a:rPr lang="en-GB" sz="1600" dirty="0"/>
              <a:t>Explore the right to education and the way it impacts on life chances with </a:t>
            </a:r>
            <a:r>
              <a:rPr lang="en-GB" sz="1600" dirty="0" err="1"/>
              <a:t>Scotdec’s</a:t>
            </a:r>
            <a:r>
              <a:rPr lang="en-GB" sz="1600" dirty="0"/>
              <a:t> </a:t>
            </a:r>
            <a:r>
              <a:rPr lang="en-GB" sz="1600" i="1" dirty="0">
                <a:solidFill>
                  <a:srgbClr val="DF3AA7"/>
                </a:solidFill>
                <a:hlinkClick r:id="rId7">
                  <a:extLst>
                    <a:ext uri="{A12FA001-AC4F-418D-AE19-62706E023703}">
                      <ahyp:hlinkClr xmlns:ahyp="http://schemas.microsoft.com/office/drawing/2018/hyperlinkcolor" val="tx"/>
                    </a:ext>
                  </a:extLst>
                </a:hlinkClick>
              </a:rPr>
              <a:t>Pants to Poverty</a:t>
            </a:r>
            <a:r>
              <a:rPr lang="en-GB" sz="1600" dirty="0">
                <a:solidFill>
                  <a:srgbClr val="DF3AA7"/>
                </a:solidFill>
                <a:hlinkClick r:id="rId7">
                  <a:extLst>
                    <a:ext uri="{A12FA001-AC4F-418D-AE19-62706E023703}">
                      <ahyp:hlinkClr xmlns:ahyp="http://schemas.microsoft.com/office/drawing/2018/hyperlinkcolor" val="tx"/>
                    </a:ext>
                  </a:extLst>
                </a:hlinkClick>
              </a:rPr>
              <a:t> resource</a:t>
            </a:r>
            <a:endParaRPr lang="en-GB" sz="1600" dirty="0">
              <a:solidFill>
                <a:srgbClr val="DF3AA7"/>
              </a:solidFill>
            </a:endParaRPr>
          </a:p>
          <a:p>
            <a:r>
              <a:rPr lang="en-GB" sz="1600" dirty="0"/>
              <a:t>Explore the issues faced by disadvantaged young people in Scotland when it comes to accessing education; such as young carers, and those with additional needs.</a:t>
            </a:r>
          </a:p>
        </p:txBody>
      </p:sp>
      <p:pic>
        <p:nvPicPr>
          <p:cNvPr id="18" name="Picture 17">
            <a:extLst>
              <a:ext uri="{FF2B5EF4-FFF2-40B4-BE49-F238E27FC236}">
                <a16:creationId xmlns:a16="http://schemas.microsoft.com/office/drawing/2014/main" id="{49F0E693-79DF-E042-B388-BDB9D340401A}"/>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1348563" y="3247811"/>
            <a:ext cx="3251189" cy="3251189"/>
          </a:xfrm>
          <a:prstGeom prst="rect">
            <a:avLst/>
          </a:prstGeom>
        </p:spPr>
      </p:pic>
    </p:spTree>
    <p:extLst>
      <p:ext uri="{BB962C8B-B14F-4D97-AF65-F5344CB8AC3E}">
        <p14:creationId xmlns:p14="http://schemas.microsoft.com/office/powerpoint/2010/main" val="4109857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Want more?</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31</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2747" y="285026"/>
            <a:ext cx="632288" cy="614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7182696" y="-2159142"/>
            <a:ext cx="4754559" cy="4754559"/>
          </a:xfrm>
          <a:prstGeom prst="rect">
            <a:avLst/>
          </a:prstGeom>
        </p:spPr>
      </p:pic>
      <p:sp>
        <p:nvSpPr>
          <p:cNvPr id="18" name="Content Placeholder 2">
            <a:extLst>
              <a:ext uri="{FF2B5EF4-FFF2-40B4-BE49-F238E27FC236}">
                <a16:creationId xmlns:a16="http://schemas.microsoft.com/office/drawing/2014/main" id="{EA7FDCE2-AD8C-AF49-9434-F5BD385B38E5}"/>
              </a:ext>
            </a:extLst>
          </p:cNvPr>
          <p:cNvSpPr txBox="1">
            <a:spLocks/>
          </p:cNvSpPr>
          <p:nvPr/>
        </p:nvSpPr>
        <p:spPr>
          <a:xfrm>
            <a:off x="181526" y="1347614"/>
            <a:ext cx="7512967"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solidFill>
                  <a:schemeClr val="tx1">
                    <a:lumMod val="85000"/>
                    <a:lumOff val="15000"/>
                  </a:schemeClr>
                </a:solidFill>
                <a:latin typeface="Heebo" pitchFamily="2" charset="-79"/>
                <a:cs typeface="Heebo" pitchFamily="2" charset="-79"/>
              </a:rPr>
              <a:t>Check out these additional resources for this goal:</a:t>
            </a:r>
          </a:p>
          <a:p>
            <a:pPr marL="0" indent="0">
              <a:buNone/>
            </a:pPr>
            <a:endParaRPr lang="en-GB" sz="2000" dirty="0"/>
          </a:p>
          <a:p>
            <a:pPr marL="0" indent="0">
              <a:buNone/>
            </a:pPr>
            <a:r>
              <a:rPr lang="en-GB" sz="1800" dirty="0">
                <a:solidFill>
                  <a:srgbClr val="DF3AA7"/>
                </a:solidFill>
                <a:hlinkClick r:id="rId5">
                  <a:extLst>
                    <a:ext uri="{A12FA001-AC4F-418D-AE19-62706E023703}">
                      <ahyp:hlinkClr xmlns:ahyp="http://schemas.microsoft.com/office/drawing/2018/hyperlinkcolor" val="tx"/>
                    </a:ext>
                  </a:extLst>
                </a:hlinkClick>
              </a:rPr>
              <a:t>http://worldslargestlesson.globalgoals.org/global-goals/quality-education/</a:t>
            </a:r>
            <a:endParaRPr lang="en-GB" sz="1800" dirty="0">
              <a:solidFill>
                <a:srgbClr val="DF3AA7"/>
              </a:solidFill>
            </a:endParaRPr>
          </a:p>
          <a:p>
            <a:pPr marL="0" indent="0">
              <a:buNone/>
            </a:pPr>
            <a:r>
              <a:rPr lang="en-GB" sz="1800" dirty="0">
                <a:solidFill>
                  <a:srgbClr val="DF3AA7"/>
                </a:solidFill>
                <a:hlinkClick r:id="rId6">
                  <a:extLst>
                    <a:ext uri="{A12FA001-AC4F-418D-AE19-62706E023703}">
                      <ahyp:hlinkClr xmlns:ahyp="http://schemas.microsoft.com/office/drawing/2018/hyperlinkcolor" val="tx"/>
                    </a:ext>
                  </a:extLst>
                </a:hlinkClick>
              </a:rPr>
              <a:t>http://www.teachglobalambassadors.org/curriculum-areas</a:t>
            </a:r>
            <a:r>
              <a:rPr lang="en-GB" sz="1800" dirty="0">
                <a:solidFill>
                  <a:srgbClr val="DF3AA7"/>
                </a:solidFill>
              </a:rPr>
              <a:t> </a:t>
            </a:r>
          </a:p>
          <a:p>
            <a:pPr marL="0" indent="0">
              <a:buNone/>
            </a:pPr>
            <a:r>
              <a:rPr lang="en-GB" sz="1800" dirty="0">
                <a:solidFill>
                  <a:srgbClr val="DF3AA7"/>
                </a:solidFill>
                <a:hlinkClick r:id="rId7">
                  <a:extLst>
                    <a:ext uri="{A12FA001-AC4F-418D-AE19-62706E023703}">
                      <ahyp:hlinkClr xmlns:ahyp="http://schemas.microsoft.com/office/drawing/2018/hyperlinkcolor" val="tx"/>
                    </a:ext>
                  </a:extLst>
                </a:hlinkClick>
              </a:rPr>
              <a:t>https://www.mygov.scot/young-carer-support/</a:t>
            </a:r>
            <a:endParaRPr lang="en-GB" sz="1800" dirty="0">
              <a:solidFill>
                <a:srgbClr val="DF3AA7"/>
              </a:solidFill>
            </a:endParaRPr>
          </a:p>
          <a:p>
            <a:pPr marL="0" indent="0">
              <a:buNone/>
            </a:pPr>
            <a:r>
              <a:rPr lang="en-GB" sz="1800" dirty="0">
                <a:solidFill>
                  <a:srgbClr val="DF3AA7"/>
                </a:solidFill>
                <a:hlinkClick r:id="rId8">
                  <a:extLst>
                    <a:ext uri="{A12FA001-AC4F-418D-AE19-62706E023703}">
                      <ahyp:hlinkClr xmlns:ahyp="http://schemas.microsoft.com/office/drawing/2018/hyperlinkcolor" val="tx"/>
                    </a:ext>
                  </a:extLst>
                </a:hlinkClick>
              </a:rPr>
              <a:t>https://education.gov.scot/scottish-education-system/cld/About%20Community%20Learning%20and%20Development</a:t>
            </a:r>
            <a:r>
              <a:rPr lang="en-GB" sz="1800" dirty="0">
                <a:solidFill>
                  <a:srgbClr val="DF3AA7"/>
                </a:solidFill>
              </a:rPr>
              <a:t> </a:t>
            </a:r>
          </a:p>
          <a:p>
            <a:pPr marL="0" indent="0">
              <a:buNone/>
            </a:pPr>
            <a:endParaRPr lang="en-GB" sz="1800" dirty="0">
              <a:solidFill>
                <a:schemeClr val="tx1">
                  <a:lumMod val="85000"/>
                  <a:lumOff val="15000"/>
                </a:schemeClr>
              </a:solidFill>
              <a:latin typeface="Heebo" pitchFamily="2" charset="-79"/>
              <a:cs typeface="Heebo" pitchFamily="2" charset="-79"/>
            </a:endParaRPr>
          </a:p>
        </p:txBody>
      </p:sp>
      <p:pic>
        <p:nvPicPr>
          <p:cNvPr id="19" name="Graphic 18" descr="Cursor">
            <a:hlinkClick r:id="rId9"/>
            <a:extLst>
              <a:ext uri="{FF2B5EF4-FFF2-40B4-BE49-F238E27FC236}">
                <a16:creationId xmlns:a16="http://schemas.microsoft.com/office/drawing/2014/main" id="{07DC674C-5739-5F4D-B6C9-1B0ED802CB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9973435">
            <a:off x="6094307" y="2456178"/>
            <a:ext cx="705258" cy="705258"/>
          </a:xfrm>
          <a:prstGeom prst="rect">
            <a:avLst/>
          </a:prstGeom>
        </p:spPr>
      </p:pic>
      <p:pic>
        <p:nvPicPr>
          <p:cNvPr id="24" name="Graphic 23" descr="Cursor">
            <a:hlinkClick r:id="rId9"/>
            <a:extLst>
              <a:ext uri="{FF2B5EF4-FFF2-40B4-BE49-F238E27FC236}">
                <a16:creationId xmlns:a16="http://schemas.microsoft.com/office/drawing/2014/main" id="{6D7CE3C1-09E2-774E-8C40-285AD81440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35180" y="3894240"/>
            <a:ext cx="705258" cy="705258"/>
          </a:xfrm>
          <a:prstGeom prst="rect">
            <a:avLst/>
          </a:prstGeom>
        </p:spPr>
      </p:pic>
      <p:pic>
        <p:nvPicPr>
          <p:cNvPr id="14" name="Graphic 13" descr="Lightbulb">
            <a:extLst>
              <a:ext uri="{FF2B5EF4-FFF2-40B4-BE49-F238E27FC236}">
                <a16:creationId xmlns:a16="http://schemas.microsoft.com/office/drawing/2014/main" id="{403F5997-FBB5-614B-AACD-F7108BA65EB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424022" y="2529048"/>
            <a:ext cx="1485912" cy="1485912"/>
          </a:xfrm>
          <a:prstGeom prst="rect">
            <a:avLst/>
          </a:prstGeom>
        </p:spPr>
      </p:pic>
    </p:spTree>
    <p:extLst>
      <p:ext uri="{BB962C8B-B14F-4D97-AF65-F5344CB8AC3E}">
        <p14:creationId xmlns:p14="http://schemas.microsoft.com/office/powerpoint/2010/main" val="400179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19"/>
                                        </p:tgtEl>
                                        <p:attrNameLst>
                                          <p:attrName>r</p:attrName>
                                        </p:attrNameLst>
                                      </p:cBhvr>
                                    </p:animRot>
                                    <p:animRot by="-240000">
                                      <p:cBhvr>
                                        <p:cTn id="14" dur="200" fill="hold">
                                          <p:stCondLst>
                                            <p:cond delay="200"/>
                                          </p:stCondLst>
                                        </p:cTn>
                                        <p:tgtEl>
                                          <p:spTgt spid="19"/>
                                        </p:tgtEl>
                                        <p:attrNameLst>
                                          <p:attrName>r</p:attrName>
                                        </p:attrNameLst>
                                      </p:cBhvr>
                                    </p:animRot>
                                    <p:animRot by="240000">
                                      <p:cBhvr>
                                        <p:cTn id="15" dur="200" fill="hold">
                                          <p:stCondLst>
                                            <p:cond delay="400"/>
                                          </p:stCondLst>
                                        </p:cTn>
                                        <p:tgtEl>
                                          <p:spTgt spid="19"/>
                                        </p:tgtEl>
                                        <p:attrNameLst>
                                          <p:attrName>r</p:attrName>
                                        </p:attrNameLst>
                                      </p:cBhvr>
                                    </p:animRot>
                                    <p:animRot by="-240000">
                                      <p:cBhvr>
                                        <p:cTn id="16" dur="200" fill="hold">
                                          <p:stCondLst>
                                            <p:cond delay="600"/>
                                          </p:stCondLst>
                                        </p:cTn>
                                        <p:tgtEl>
                                          <p:spTgt spid="19"/>
                                        </p:tgtEl>
                                        <p:attrNameLst>
                                          <p:attrName>r</p:attrName>
                                        </p:attrNameLst>
                                      </p:cBhvr>
                                    </p:animRot>
                                    <p:animRot by="120000">
                                      <p:cBhvr>
                                        <p:cTn id="17" dur="200" fill="hold">
                                          <p:stCondLst>
                                            <p:cond delay="800"/>
                                          </p:stCondLst>
                                        </p:cTn>
                                        <p:tgtEl>
                                          <p:spTgt spid="19"/>
                                        </p:tgtEl>
                                        <p:attrNameLst>
                                          <p:attrName>r</p:attrName>
                                        </p:attrNameLst>
                                      </p:cBhvr>
                                    </p:animRot>
                                  </p:childTnLst>
                                </p:cTn>
                              </p:par>
                            </p:childTnLst>
                          </p:cTn>
                        </p:par>
                        <p:par>
                          <p:cTn id="18" fill="hold">
                            <p:stCondLst>
                              <p:cond delay="2000"/>
                            </p:stCondLst>
                            <p:childTnLst>
                              <p:par>
                                <p:cTn id="19" presetID="27" presetClass="emph" presetSubtype="0" repeatCount="indefinite" fill="remove" nodeType="afterEffect">
                                  <p:stCondLst>
                                    <p:cond delay="0"/>
                                  </p:stCondLst>
                                  <p:childTnLst>
                                    <p:animClr clrSpc="rgb" dir="cw">
                                      <p:cBhvr override="childStyle">
                                        <p:cTn id="20" dur="250" autoRev="1" fill="remove"/>
                                        <p:tgtEl>
                                          <p:spTgt spid="14"/>
                                        </p:tgtEl>
                                        <p:attrNameLst>
                                          <p:attrName>style.color</p:attrName>
                                        </p:attrNameLst>
                                      </p:cBhvr>
                                      <p:to>
                                        <a:schemeClr val="accent1"/>
                                      </p:to>
                                    </p:animClr>
                                    <p:animClr clrSpc="rgb" dir="cw">
                                      <p:cBhvr>
                                        <p:cTn id="21" dur="250" autoRev="1" fill="remove"/>
                                        <p:tgtEl>
                                          <p:spTgt spid="14"/>
                                        </p:tgtEl>
                                        <p:attrNameLst>
                                          <p:attrName>fillcolor</p:attrName>
                                        </p:attrNameLst>
                                      </p:cBhvr>
                                      <p:to>
                                        <a:schemeClr val="accent1"/>
                                      </p:to>
                                    </p:animClr>
                                    <p:set>
                                      <p:cBhvr>
                                        <p:cTn id="22" dur="250" autoRev="1" fill="remove"/>
                                        <p:tgtEl>
                                          <p:spTgt spid="14"/>
                                        </p:tgtEl>
                                        <p:attrNameLst>
                                          <p:attrName>fill.type</p:attrName>
                                        </p:attrNameLst>
                                      </p:cBhvr>
                                      <p:to>
                                        <p:strVal val="solid"/>
                                      </p:to>
                                    </p:set>
                                    <p:set>
                                      <p:cBhvr>
                                        <p:cTn id="23" dur="250" autoRev="1" fill="remove"/>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a:spLocks/>
          </p:cNvSpPr>
          <p:nvPr/>
        </p:nvSpPr>
        <p:spPr bwMode="auto">
          <a:xfrm>
            <a:off x="0" y="361950"/>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85800" y="308470"/>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Goal 5: Gender Equality</a:t>
            </a:r>
          </a:p>
        </p:txBody>
      </p:sp>
      <p:sp>
        <p:nvSpPr>
          <p:cNvPr id="5" name="TextBox 4"/>
          <p:cNvSpPr txBox="1"/>
          <p:nvPr/>
        </p:nvSpPr>
        <p:spPr>
          <a:xfrm>
            <a:off x="685800" y="742950"/>
            <a:ext cx="4343400" cy="276999"/>
          </a:xfrm>
          <a:prstGeom prst="rect">
            <a:avLst/>
          </a:prstGeom>
          <a:noFill/>
        </p:spPr>
        <p:txBody>
          <a:bodyPr wrap="square" rtlCol="0">
            <a:spAutoFit/>
          </a:bodyPr>
          <a:lstStyle/>
          <a:p>
            <a:r>
              <a:rPr lang="en-US" sz="1200" dirty="0">
                <a:solidFill>
                  <a:srgbClr val="DF3AA7"/>
                </a:solidFill>
              </a:rPr>
              <a:t>Understanding the SDGs</a:t>
            </a:r>
          </a:p>
        </p:txBody>
      </p:sp>
      <p:sp>
        <p:nvSpPr>
          <p:cNvPr id="8" name="TextBox 7"/>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32</a:t>
            </a:fld>
            <a:endParaRPr lang="en-US" sz="1100" dirty="0">
              <a:solidFill>
                <a:schemeClr val="bg1"/>
              </a:solidFill>
            </a:endParaRPr>
          </a:p>
        </p:txBody>
      </p:sp>
      <p:sp>
        <p:nvSpPr>
          <p:cNvPr id="17" name="TextBox 16"/>
          <p:cNvSpPr txBox="1"/>
          <p:nvPr/>
        </p:nvSpPr>
        <p:spPr>
          <a:xfrm>
            <a:off x="1267116" y="3521895"/>
            <a:ext cx="5957506" cy="1246495"/>
          </a:xfrm>
          <a:prstGeom prst="rect">
            <a:avLst/>
          </a:prstGeom>
          <a:noFill/>
        </p:spPr>
        <p:txBody>
          <a:bodyPr wrap="square" rtlCol="0">
            <a:spAutoFit/>
          </a:bodyPr>
          <a:lstStyle/>
          <a:p>
            <a:pPr algn="ctr">
              <a:lnSpc>
                <a:spcPct val="150000"/>
              </a:lnSpc>
            </a:pPr>
            <a:r>
              <a:rPr lang="en-US" dirty="0">
                <a:solidFill>
                  <a:schemeClr val="tx1">
                    <a:lumMod val="75000"/>
                    <a:lumOff val="25000"/>
                  </a:schemeClr>
                </a:solidFill>
                <a:latin typeface="Heebo Medium" pitchFamily="2" charset="-79"/>
                <a:cs typeface="Heebo Medium" pitchFamily="2" charset="-79"/>
              </a:rPr>
              <a:t>This goals aims to:</a:t>
            </a:r>
          </a:p>
          <a:p>
            <a:pPr algn="ctr"/>
            <a:r>
              <a:rPr lang="en-GB" sz="2400" b="1" dirty="0">
                <a:solidFill>
                  <a:schemeClr val="tx1">
                    <a:lumMod val="85000"/>
                    <a:lumOff val="15000"/>
                  </a:schemeClr>
                </a:solidFill>
              </a:rPr>
              <a:t>Achieve gender equality and empower all women and girls</a:t>
            </a:r>
          </a:p>
        </p:txBody>
      </p:sp>
      <p:sp>
        <p:nvSpPr>
          <p:cNvPr id="20" name="Rectangle 19">
            <a:extLst>
              <a:ext uri="{FF2B5EF4-FFF2-40B4-BE49-F238E27FC236}">
                <a16:creationId xmlns:a16="http://schemas.microsoft.com/office/drawing/2014/main" id="{6144FA8B-7C48-5847-8969-D3F4CEBB4A15}"/>
              </a:ext>
            </a:extLst>
          </p:cNvPr>
          <p:cNvSpPr/>
          <p:nvPr/>
        </p:nvSpPr>
        <p:spPr>
          <a:xfrm>
            <a:off x="8022634" y="4814949"/>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0A9E04B7-76A7-A942-AEF0-B6AAB7F3F6B3}"/>
              </a:ext>
            </a:extLst>
          </p:cNvPr>
          <p:cNvSpPr>
            <a:spLocks/>
          </p:cNvSpPr>
          <p:nvPr/>
        </p:nvSpPr>
        <p:spPr bwMode="auto">
          <a:xfrm>
            <a:off x="7033810" y="4809253"/>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Box 22">
            <a:extLst>
              <a:ext uri="{FF2B5EF4-FFF2-40B4-BE49-F238E27FC236}">
                <a16:creationId xmlns:a16="http://schemas.microsoft.com/office/drawing/2014/main" id="{B9E79B9D-09D1-1D40-8B98-3651009719F7}"/>
              </a:ext>
            </a:extLst>
          </p:cNvPr>
          <p:cNvSpPr txBox="1"/>
          <p:nvPr/>
        </p:nvSpPr>
        <p:spPr>
          <a:xfrm>
            <a:off x="7345875" y="4863620"/>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32</a:t>
            </a:fld>
            <a:endParaRPr lang="en-US" sz="1100" dirty="0">
              <a:solidFill>
                <a:schemeClr val="bg1"/>
              </a:solidFill>
            </a:endParaRPr>
          </a:p>
        </p:txBody>
      </p:sp>
      <p:pic>
        <p:nvPicPr>
          <p:cNvPr id="24" name="Picture 23">
            <a:extLst>
              <a:ext uri="{FF2B5EF4-FFF2-40B4-BE49-F238E27FC236}">
                <a16:creationId xmlns:a16="http://schemas.microsoft.com/office/drawing/2014/main" id="{12F6A832-21A2-7C40-8BBA-694E8FEFB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grpSp>
        <p:nvGrpSpPr>
          <p:cNvPr id="25" name="Group 24">
            <a:extLst>
              <a:ext uri="{FF2B5EF4-FFF2-40B4-BE49-F238E27FC236}">
                <a16:creationId xmlns:a16="http://schemas.microsoft.com/office/drawing/2014/main" id="{6EBDE948-CEF3-3446-8139-74D5DBCBB0E5}"/>
              </a:ext>
            </a:extLst>
          </p:cNvPr>
          <p:cNvGrpSpPr/>
          <p:nvPr/>
        </p:nvGrpSpPr>
        <p:grpSpPr>
          <a:xfrm>
            <a:off x="8485464" y="4862363"/>
            <a:ext cx="506136" cy="234319"/>
            <a:chOff x="8497453" y="4862363"/>
            <a:chExt cx="506136" cy="234319"/>
          </a:xfrm>
        </p:grpSpPr>
        <p:sp>
          <p:nvSpPr>
            <p:cNvPr id="26" name="Chevron 25">
              <a:extLst>
                <a:ext uri="{FF2B5EF4-FFF2-40B4-BE49-F238E27FC236}">
                  <a16:creationId xmlns:a16="http://schemas.microsoft.com/office/drawing/2014/main" id="{521AECAD-BFAE-BE4C-98F0-AC6638719C3E}"/>
                </a:ext>
              </a:extLst>
            </p:cNvPr>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a:extLst>
                <a:ext uri="{FF2B5EF4-FFF2-40B4-BE49-F238E27FC236}">
                  <a16:creationId xmlns:a16="http://schemas.microsoft.com/office/drawing/2014/main" id="{88D53440-7D9E-5D43-A72E-FB974F9B5350}"/>
                </a:ext>
              </a:extLst>
            </p:cNvPr>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evron 27">
              <a:extLst>
                <a:ext uri="{FF2B5EF4-FFF2-40B4-BE49-F238E27FC236}">
                  <a16:creationId xmlns:a16="http://schemas.microsoft.com/office/drawing/2014/main" id="{0EE3BEB4-43BD-0449-8E1C-33027035619F}"/>
                </a:ext>
              </a:extLst>
            </p:cNvPr>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9" name="Picture 2">
            <a:extLst>
              <a:ext uri="{FF2B5EF4-FFF2-40B4-BE49-F238E27FC236}">
                <a16:creationId xmlns:a16="http://schemas.microsoft.com/office/drawing/2014/main" id="{A308A7F5-78ED-7B40-AC98-586D25903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11379" y="1252914"/>
            <a:ext cx="2268980" cy="226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a:extLst>
              <a:ext uri="{FF2B5EF4-FFF2-40B4-BE49-F238E27FC236}">
                <a16:creationId xmlns:a16="http://schemas.microsoft.com/office/drawing/2014/main" id="{901BF3C1-252E-DC4D-BA90-3ABA7D448B92}"/>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6541738" y="-675220"/>
            <a:ext cx="4116059" cy="4116059"/>
          </a:xfrm>
          <a:prstGeom prst="rect">
            <a:avLst/>
          </a:prstGeom>
        </p:spPr>
      </p:pic>
      <p:pic>
        <p:nvPicPr>
          <p:cNvPr id="31" name="Picture 30">
            <a:extLst>
              <a:ext uri="{FF2B5EF4-FFF2-40B4-BE49-F238E27FC236}">
                <a16:creationId xmlns:a16="http://schemas.microsoft.com/office/drawing/2014/main" id="{B59DFE86-79FA-F149-A402-18F225CBA3A3}"/>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484784" y="1089633"/>
            <a:ext cx="4116059" cy="4116059"/>
          </a:xfrm>
          <a:prstGeom prst="rect">
            <a:avLst/>
          </a:prstGeom>
        </p:spPr>
      </p:pic>
    </p:spTree>
    <p:extLst>
      <p:ext uri="{BB962C8B-B14F-4D97-AF65-F5344CB8AC3E}">
        <p14:creationId xmlns:p14="http://schemas.microsoft.com/office/powerpoint/2010/main" val="207717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7033810" y="176350"/>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368862" y="4459381"/>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33</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0439" y="273685"/>
            <a:ext cx="636904" cy="63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91900" y="3667640"/>
            <a:ext cx="1840667" cy="1840667"/>
          </a:xfrm>
          <a:prstGeom prst="rect">
            <a:avLst/>
          </a:prstGeom>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285023" y="-1025646"/>
            <a:ext cx="1840667" cy="1840667"/>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495406" y="1166097"/>
            <a:ext cx="1382338" cy="1382338"/>
          </a:xfrm>
          <a:prstGeom prst="rect">
            <a:avLst/>
          </a:prstGeom>
        </p:spPr>
      </p:pic>
      <p:sp>
        <p:nvSpPr>
          <p:cNvPr id="21" name="Content Placeholder 2">
            <a:extLst>
              <a:ext uri="{FF2B5EF4-FFF2-40B4-BE49-F238E27FC236}">
                <a16:creationId xmlns:a16="http://schemas.microsoft.com/office/drawing/2014/main" id="{FC620694-5CDF-F240-B04C-3196884992DA}"/>
              </a:ext>
            </a:extLst>
          </p:cNvPr>
          <p:cNvSpPr txBox="1">
            <a:spLocks/>
          </p:cNvSpPr>
          <p:nvPr/>
        </p:nvSpPr>
        <p:spPr>
          <a:xfrm>
            <a:off x="2699792" y="1606147"/>
            <a:ext cx="3744416"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800" b="1" dirty="0">
                <a:solidFill>
                  <a:srgbClr val="DF3AA7"/>
                </a:solidFill>
                <a:latin typeface="Heebo" pitchFamily="2" charset="-79"/>
                <a:cs typeface="Heebo" pitchFamily="2" charset="-79"/>
              </a:rPr>
              <a:t>What do we mean by ‘gender equality’?</a:t>
            </a:r>
            <a:endParaRPr lang="en-GB" sz="2800" dirty="0">
              <a:solidFill>
                <a:srgbClr val="DF3AA7"/>
              </a:solidFill>
              <a:latin typeface="Heebo" pitchFamily="2" charset="-79"/>
              <a:cs typeface="Heebo" pitchFamily="2" charset="-79"/>
            </a:endParaRPr>
          </a:p>
        </p:txBody>
      </p:sp>
      <p:sp>
        <p:nvSpPr>
          <p:cNvPr id="22" name="Content Placeholder 2">
            <a:extLst>
              <a:ext uri="{FF2B5EF4-FFF2-40B4-BE49-F238E27FC236}">
                <a16:creationId xmlns:a16="http://schemas.microsoft.com/office/drawing/2014/main" id="{B9580623-8993-0641-99E7-C5D9DAEFE06C}"/>
              </a:ext>
            </a:extLst>
          </p:cNvPr>
          <p:cNvSpPr txBox="1">
            <a:spLocks/>
          </p:cNvSpPr>
          <p:nvPr/>
        </p:nvSpPr>
        <p:spPr>
          <a:xfrm>
            <a:off x="431540" y="2715766"/>
            <a:ext cx="8280919" cy="1368152"/>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dirty="0">
                <a:solidFill>
                  <a:schemeClr val="tx1">
                    <a:lumMod val="75000"/>
                    <a:lumOff val="25000"/>
                  </a:schemeClr>
                </a:solidFill>
                <a:latin typeface="Heebo" pitchFamily="2" charset="-79"/>
                <a:cs typeface="Heebo" pitchFamily="2" charset="-79"/>
              </a:rPr>
              <a:t>‘Gender equality’ is when everyone has the same rights and opportunities regardless of their gender, and all are valued equally by everyone.</a:t>
            </a:r>
          </a:p>
          <a:p>
            <a:pPr marL="0" indent="0" algn="ctr">
              <a:buNone/>
            </a:pPr>
            <a:endParaRPr lang="en-GB" dirty="0">
              <a:solidFill>
                <a:schemeClr val="tx1">
                  <a:lumMod val="75000"/>
                  <a:lumOff val="25000"/>
                </a:schemeClr>
              </a:solidFill>
              <a:latin typeface="Heebo" pitchFamily="2" charset="-79"/>
              <a:cs typeface="Heebo" pitchFamily="2" charset="-79"/>
            </a:endParaRPr>
          </a:p>
          <a:p>
            <a:pPr marL="0" indent="0">
              <a:buNone/>
            </a:pPr>
            <a:endParaRPr lang="en-GB" dirty="0">
              <a:solidFill>
                <a:schemeClr val="tx1">
                  <a:lumMod val="75000"/>
                  <a:lumOff val="25000"/>
                </a:schemeClr>
              </a:solidFill>
              <a:latin typeface="Heebo" pitchFamily="2" charset="-79"/>
              <a:cs typeface="Heebo" pitchFamily="2" charset="-79"/>
            </a:endParaRPr>
          </a:p>
        </p:txBody>
      </p:sp>
      <p:pic>
        <p:nvPicPr>
          <p:cNvPr id="23" name="Picture 22">
            <a:extLst>
              <a:ext uri="{FF2B5EF4-FFF2-40B4-BE49-F238E27FC236}">
                <a16:creationId xmlns:a16="http://schemas.microsoft.com/office/drawing/2014/main" id="{B5FEE029-9A38-804F-8E5B-D9C4CA8F754A}"/>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8567129" y="2872208"/>
            <a:ext cx="1840667" cy="1840667"/>
          </a:xfrm>
          <a:prstGeom prst="rect">
            <a:avLst/>
          </a:prstGeom>
        </p:spPr>
      </p:pic>
    </p:spTree>
    <p:extLst>
      <p:ext uri="{BB962C8B-B14F-4D97-AF65-F5344CB8AC3E}">
        <p14:creationId xmlns:p14="http://schemas.microsoft.com/office/powerpoint/2010/main" val="243054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6176732" y="1715285"/>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368862" y="4459381"/>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34</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0439" y="273685"/>
            <a:ext cx="636904" cy="63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728342" y="4711181"/>
            <a:ext cx="1840667" cy="1840667"/>
          </a:xfrm>
          <a:prstGeom prst="rect">
            <a:avLst/>
          </a:prstGeom>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285023" y="-1025646"/>
            <a:ext cx="1840667" cy="1840667"/>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693915" y="993546"/>
            <a:ext cx="1591108" cy="1591108"/>
          </a:xfrm>
          <a:prstGeom prst="rect">
            <a:avLst/>
          </a:prstGeom>
        </p:spPr>
      </p:pic>
      <p:sp>
        <p:nvSpPr>
          <p:cNvPr id="22" name="TextBox 21">
            <a:extLst>
              <a:ext uri="{FF2B5EF4-FFF2-40B4-BE49-F238E27FC236}">
                <a16:creationId xmlns:a16="http://schemas.microsoft.com/office/drawing/2014/main" id="{ED61CBE3-8BF6-6D4A-8FA6-91B4BE14B5B3}"/>
              </a:ext>
            </a:extLst>
          </p:cNvPr>
          <p:cNvSpPr txBox="1"/>
          <p:nvPr/>
        </p:nvSpPr>
        <p:spPr>
          <a:xfrm>
            <a:off x="1092218" y="1821136"/>
            <a:ext cx="3627596" cy="388568"/>
          </a:xfrm>
          <a:prstGeom prst="rect">
            <a:avLst/>
          </a:prstGeom>
          <a:noFill/>
        </p:spPr>
        <p:txBody>
          <a:bodyPr wrap="square" rtlCol="0">
            <a:spAutoFit/>
          </a:bodyPr>
          <a:lstStyle/>
          <a:p>
            <a:pPr>
              <a:lnSpc>
                <a:spcPct val="150000"/>
              </a:lnSpc>
            </a:pPr>
            <a:r>
              <a:rPr lang="en-GB" sz="1400" b="1" u="sng" dirty="0">
                <a:solidFill>
                  <a:srgbClr val="676ABF"/>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Watch this </a:t>
            </a:r>
            <a:r>
              <a:rPr lang="en-GB" sz="1400" b="1" u="sng" dirty="0">
                <a:solidFill>
                  <a:srgbClr val="676ABF"/>
                </a:solidFill>
                <a:latin typeface="Heebo" pitchFamily="2" charset="-79"/>
                <a:cs typeface="Heebo" pitchFamily="2" charset="-79"/>
              </a:rPr>
              <a:t>clip</a:t>
            </a:r>
          </a:p>
        </p:txBody>
      </p:sp>
      <p:pic>
        <p:nvPicPr>
          <p:cNvPr id="23" name="Graphic 22" descr="Play">
            <a:hlinkClick r:id="rId5"/>
            <a:extLst>
              <a:ext uri="{FF2B5EF4-FFF2-40B4-BE49-F238E27FC236}">
                <a16:creationId xmlns:a16="http://schemas.microsoft.com/office/drawing/2014/main" id="{9A797C7B-AC79-2A49-A08D-8E1CF65B0B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057" y="1584817"/>
            <a:ext cx="877634" cy="877634"/>
          </a:xfrm>
          <a:prstGeom prst="rect">
            <a:avLst/>
          </a:prstGeom>
        </p:spPr>
      </p:pic>
      <p:pic>
        <p:nvPicPr>
          <p:cNvPr id="24" name="Graphic 23" descr="Cursor">
            <a:hlinkClick r:id="rId5"/>
            <a:extLst>
              <a:ext uri="{FF2B5EF4-FFF2-40B4-BE49-F238E27FC236}">
                <a16:creationId xmlns:a16="http://schemas.microsoft.com/office/drawing/2014/main" id="{A5E2BC54-2094-2E45-BC34-0C337B228E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7129" y="2065688"/>
            <a:ext cx="705258" cy="705258"/>
          </a:xfrm>
          <a:prstGeom prst="rect">
            <a:avLst/>
          </a:prstGeom>
        </p:spPr>
      </p:pic>
      <p:sp>
        <p:nvSpPr>
          <p:cNvPr id="26" name="Freeform 5">
            <a:extLst>
              <a:ext uri="{FF2B5EF4-FFF2-40B4-BE49-F238E27FC236}">
                <a16:creationId xmlns:a16="http://schemas.microsoft.com/office/drawing/2014/main" id="{5F1FAA6C-67C7-DB4A-B319-B2615609BCDC}"/>
              </a:ext>
            </a:extLst>
          </p:cNvPr>
          <p:cNvSpPr>
            <a:spLocks/>
          </p:cNvSpPr>
          <p:nvPr/>
        </p:nvSpPr>
        <p:spPr bwMode="auto">
          <a:xfrm>
            <a:off x="3081536" y="555815"/>
            <a:ext cx="5715000" cy="3851685"/>
          </a:xfrm>
          <a:custGeom>
            <a:avLst/>
            <a:gdLst>
              <a:gd name="T0" fmla="*/ 11550 w 17248"/>
              <a:gd name="T1" fmla="*/ 0 h 15358"/>
              <a:gd name="T2" fmla="*/ 13862 w 17248"/>
              <a:gd name="T3" fmla="*/ 3282 h 15358"/>
              <a:gd name="T4" fmla="*/ 15260 w 17248"/>
              <a:gd name="T5" fmla="*/ 2297 h 15358"/>
              <a:gd name="T6" fmla="*/ 17248 w 17248"/>
              <a:gd name="T7" fmla="*/ 5118 h 15358"/>
              <a:gd name="T8" fmla="*/ 14835 w 17248"/>
              <a:gd name="T9" fmla="*/ 13052 h 15358"/>
              <a:gd name="T10" fmla="*/ 7181 w 17248"/>
              <a:gd name="T11" fmla="*/ 15358 h 15358"/>
              <a:gd name="T12" fmla="*/ 4867 w 17248"/>
              <a:gd name="T13" fmla="*/ 12076 h 15358"/>
              <a:gd name="T14" fmla="*/ 3469 w 17248"/>
              <a:gd name="T15" fmla="*/ 13061 h 15358"/>
              <a:gd name="T16" fmla="*/ 0 w 17248"/>
              <a:gd name="T17" fmla="*/ 8138 h 15358"/>
              <a:gd name="T18" fmla="*/ 3238 w 17248"/>
              <a:gd name="T19" fmla="*/ 1553 h 15358"/>
              <a:gd name="T20" fmla="*/ 11550 w 17248"/>
              <a:gd name="T21" fmla="*/ 0 h 15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48" h="15358">
                <a:moveTo>
                  <a:pt x="11550" y="0"/>
                </a:moveTo>
                <a:lnTo>
                  <a:pt x="13862" y="3282"/>
                </a:lnTo>
                <a:lnTo>
                  <a:pt x="15260" y="2297"/>
                </a:lnTo>
                <a:lnTo>
                  <a:pt x="17248" y="5118"/>
                </a:lnTo>
                <a:lnTo>
                  <a:pt x="14835" y="13052"/>
                </a:lnTo>
                <a:lnTo>
                  <a:pt x="7181" y="15358"/>
                </a:lnTo>
                <a:lnTo>
                  <a:pt x="4867" y="12076"/>
                </a:lnTo>
                <a:lnTo>
                  <a:pt x="3469" y="13061"/>
                </a:lnTo>
                <a:lnTo>
                  <a:pt x="0" y="8138"/>
                </a:lnTo>
                <a:lnTo>
                  <a:pt x="3238" y="1553"/>
                </a:lnTo>
                <a:lnTo>
                  <a:pt x="11550" y="0"/>
                </a:lnTo>
                <a:close/>
              </a:path>
            </a:pathLst>
          </a:custGeom>
          <a:pattFill prst="dkUpDiag">
            <a:fgClr>
              <a:schemeClr val="bg1">
                <a:lumMod val="75000"/>
              </a:schemeClr>
            </a:fgClr>
            <a:bgClr>
              <a:schemeClr val="bg1"/>
            </a:bgClr>
          </a:pattFill>
          <a:ln>
            <a:noFill/>
          </a:ln>
        </p:spPr>
        <p:txBody>
          <a:bodyPr vert="horz" wrap="square" lIns="91440" tIns="45720" rIns="91440" bIns="45720" numCol="1" anchor="t" anchorCtr="0" compatLnSpc="1">
            <a:prstTxWarp prst="textNoShape">
              <a:avLst/>
            </a:prstTxWarp>
          </a:bodyPr>
          <a:lstStyle/>
          <a:p>
            <a:endParaRPr lang="en-US"/>
          </a:p>
        </p:txBody>
      </p:sp>
      <p:pic>
        <p:nvPicPr>
          <p:cNvPr id="27" name="Picture Placeholder 10">
            <a:extLst>
              <a:ext uri="{FF2B5EF4-FFF2-40B4-BE49-F238E27FC236}">
                <a16:creationId xmlns:a16="http://schemas.microsoft.com/office/drawing/2014/main" id="{8537D4AF-421F-EE41-B016-AAFD9167E0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08169" y="1051415"/>
            <a:ext cx="5383706" cy="3489146"/>
          </a:xfrm>
          <a:custGeom>
            <a:avLst/>
            <a:gdLst/>
            <a:ahLst/>
            <a:cxnLst/>
            <a:rect l="l" t="t" r="r" b="b"/>
            <a:pathLst>
              <a:path w="3401590" h="3028850">
                <a:moveTo>
                  <a:pt x="2277851" y="0"/>
                </a:moveTo>
                <a:lnTo>
                  <a:pt x="2733815" y="647264"/>
                </a:lnTo>
                <a:lnTo>
                  <a:pt x="3009524" y="453006"/>
                </a:lnTo>
                <a:lnTo>
                  <a:pt x="3401590" y="1009354"/>
                </a:lnTo>
                <a:lnTo>
                  <a:pt x="2925707" y="2574069"/>
                </a:lnTo>
                <a:lnTo>
                  <a:pt x="1416212" y="3028850"/>
                </a:lnTo>
                <a:lnTo>
                  <a:pt x="959853" y="2381586"/>
                </a:lnTo>
                <a:lnTo>
                  <a:pt x="684144" y="2575844"/>
                </a:lnTo>
                <a:lnTo>
                  <a:pt x="0" y="1604948"/>
                </a:lnTo>
                <a:lnTo>
                  <a:pt x="638587" y="306277"/>
                </a:lnTo>
                <a:close/>
              </a:path>
            </a:pathLst>
          </a:custGeom>
        </p:spPr>
      </p:pic>
      <p:sp>
        <p:nvSpPr>
          <p:cNvPr id="25" name="Content Placeholder 2">
            <a:extLst>
              <a:ext uri="{FF2B5EF4-FFF2-40B4-BE49-F238E27FC236}">
                <a16:creationId xmlns:a16="http://schemas.microsoft.com/office/drawing/2014/main" id="{19AE1A4E-E3DC-4248-BC44-24354F3BEB34}"/>
              </a:ext>
            </a:extLst>
          </p:cNvPr>
          <p:cNvSpPr txBox="1">
            <a:spLocks/>
          </p:cNvSpPr>
          <p:nvPr/>
        </p:nvSpPr>
        <p:spPr>
          <a:xfrm>
            <a:off x="238975" y="3074630"/>
            <a:ext cx="5763000" cy="108011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400" b="1" dirty="0">
                <a:solidFill>
                  <a:srgbClr val="199ADA"/>
                </a:solidFill>
                <a:latin typeface="Heebo" pitchFamily="2" charset="-79"/>
                <a:cs typeface="Heebo" pitchFamily="2" charset="-79"/>
              </a:rPr>
              <a:t>But it’s not just about</a:t>
            </a:r>
          </a:p>
          <a:p>
            <a:pPr marL="0" indent="0">
              <a:buNone/>
            </a:pPr>
            <a:r>
              <a:rPr lang="en-GB" sz="2400" b="1" dirty="0">
                <a:solidFill>
                  <a:srgbClr val="199ADA"/>
                </a:solidFill>
                <a:latin typeface="Heebo" pitchFamily="2" charset="-79"/>
                <a:cs typeface="Heebo" pitchFamily="2" charset="-79"/>
              </a:rPr>
              <a:t>empowering women </a:t>
            </a:r>
          </a:p>
          <a:p>
            <a:pPr marL="0" indent="0">
              <a:buNone/>
            </a:pPr>
            <a:r>
              <a:rPr lang="en-GB" sz="2400" b="1" dirty="0">
                <a:solidFill>
                  <a:srgbClr val="199ADA"/>
                </a:solidFill>
                <a:latin typeface="Heebo" pitchFamily="2" charset="-79"/>
                <a:cs typeface="Heebo" pitchFamily="2" charset="-79"/>
              </a:rPr>
              <a:t>and girls…</a:t>
            </a:r>
            <a:endParaRPr lang="en-GB" sz="2400" dirty="0">
              <a:solidFill>
                <a:srgbClr val="199ADA"/>
              </a:solidFill>
              <a:latin typeface="Heebo" pitchFamily="2" charset="-79"/>
              <a:cs typeface="Heebo" pitchFamily="2" charset="-79"/>
            </a:endParaRPr>
          </a:p>
        </p:txBody>
      </p:sp>
    </p:spTree>
    <p:extLst>
      <p:ext uri="{BB962C8B-B14F-4D97-AF65-F5344CB8AC3E}">
        <p14:creationId xmlns:p14="http://schemas.microsoft.com/office/powerpoint/2010/main" val="213904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3405A-93A4-2347-8232-A60D02970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524" y="3979785"/>
            <a:ext cx="3464382" cy="1184253"/>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Take it further</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35</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0439" y="273685"/>
            <a:ext cx="636904" cy="63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a:off x="5968443" y="-2756842"/>
            <a:ext cx="4078351" cy="4078351"/>
          </a:xfrm>
          <a:prstGeom prst="rect">
            <a:avLst/>
          </a:prstGeom>
        </p:spPr>
      </p:pic>
      <p:sp>
        <p:nvSpPr>
          <p:cNvPr id="25" name="Content Placeholder 2">
            <a:extLst>
              <a:ext uri="{FF2B5EF4-FFF2-40B4-BE49-F238E27FC236}">
                <a16:creationId xmlns:a16="http://schemas.microsoft.com/office/drawing/2014/main" id="{59FBAC55-F7D0-E84F-B54B-384E122864D1}"/>
              </a:ext>
            </a:extLst>
          </p:cNvPr>
          <p:cNvSpPr txBox="1">
            <a:spLocks/>
          </p:cNvSpPr>
          <p:nvPr/>
        </p:nvSpPr>
        <p:spPr>
          <a:xfrm>
            <a:off x="302267" y="1383163"/>
            <a:ext cx="8640959"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dirty="0">
                <a:solidFill>
                  <a:schemeClr val="tx1">
                    <a:lumMod val="75000"/>
                    <a:lumOff val="25000"/>
                  </a:schemeClr>
                </a:solidFill>
                <a:latin typeface="Heebo" pitchFamily="2" charset="-79"/>
                <a:cs typeface="Heebo" pitchFamily="2" charset="-79"/>
              </a:rPr>
              <a:t>Visit </a:t>
            </a:r>
            <a:r>
              <a:rPr lang="en-GB" sz="1800" u="sng"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www.intofilm.org</a:t>
            </a:r>
            <a:r>
              <a:rPr lang="en-GB" sz="1800" dirty="0">
                <a:solidFill>
                  <a:srgbClr val="DF3AA7"/>
                </a:solidFill>
                <a:latin typeface="Heebo" pitchFamily="2" charset="-79"/>
                <a:cs typeface="Heebo" pitchFamily="2" charset="-79"/>
              </a:rPr>
              <a:t> </a:t>
            </a:r>
            <a:r>
              <a:rPr lang="en-GB" sz="1800" dirty="0">
                <a:solidFill>
                  <a:schemeClr val="tx1">
                    <a:lumMod val="75000"/>
                    <a:lumOff val="25000"/>
                  </a:schemeClr>
                </a:solidFill>
                <a:latin typeface="Heebo" pitchFamily="2" charset="-79"/>
                <a:cs typeface="Heebo" pitchFamily="2" charset="-79"/>
              </a:rPr>
              <a:t>for film resources including the ‘Bechdel Test’, used to analyse how women are represented in film and a guide to </a:t>
            </a:r>
            <a:r>
              <a:rPr lang="en-GB" sz="1800" i="1" dirty="0">
                <a:solidFill>
                  <a:schemeClr val="tx1">
                    <a:lumMod val="75000"/>
                    <a:lumOff val="25000"/>
                  </a:schemeClr>
                </a:solidFill>
                <a:latin typeface="Heebo" pitchFamily="2" charset="-79"/>
                <a:cs typeface="Heebo" pitchFamily="2" charset="-79"/>
              </a:rPr>
              <a:t>He Named Me Malala</a:t>
            </a:r>
            <a:r>
              <a:rPr lang="en-GB" sz="1800" dirty="0">
                <a:solidFill>
                  <a:schemeClr val="tx1">
                    <a:lumMod val="75000"/>
                    <a:lumOff val="25000"/>
                  </a:schemeClr>
                </a:solidFill>
                <a:latin typeface="Heebo" pitchFamily="2" charset="-79"/>
                <a:cs typeface="Heebo" pitchFamily="2" charset="-79"/>
              </a:rPr>
              <a:t>. </a:t>
            </a:r>
          </a:p>
          <a:p>
            <a:r>
              <a:rPr lang="en-GB" sz="1800" dirty="0">
                <a:solidFill>
                  <a:schemeClr val="tx1">
                    <a:lumMod val="75000"/>
                    <a:lumOff val="25000"/>
                  </a:schemeClr>
                </a:solidFill>
                <a:latin typeface="Heebo" pitchFamily="2" charset="-79"/>
                <a:cs typeface="Heebo" pitchFamily="2" charset="-79"/>
              </a:rPr>
              <a:t>Use the resources and video clips on the </a:t>
            </a:r>
            <a:r>
              <a:rPr lang="en-GB" sz="1800" dirty="0">
                <a:solidFill>
                  <a:srgbClr val="DF3AA7"/>
                </a:solidFill>
                <a:latin typeface="Heebo" pitchFamily="2" charset="-79"/>
                <a:cs typeface="Heebo" pitchFamily="2" charset="-79"/>
                <a:hlinkClick r:id="rId7">
                  <a:extLst>
                    <a:ext uri="{A12FA001-AC4F-418D-AE19-62706E023703}">
                      <ahyp:hlinkClr xmlns:ahyp="http://schemas.microsoft.com/office/drawing/2018/hyperlinkcolor" val="tx"/>
                    </a:ext>
                  </a:extLst>
                </a:hlinkClick>
              </a:rPr>
              <a:t>Education Scotland Improvement Hub </a:t>
            </a:r>
            <a:r>
              <a:rPr lang="en-GB" sz="1800" dirty="0">
                <a:solidFill>
                  <a:schemeClr val="tx1">
                    <a:lumMod val="75000"/>
                    <a:lumOff val="25000"/>
                  </a:schemeClr>
                </a:solidFill>
                <a:latin typeface="Heebo" pitchFamily="2" charset="-79"/>
                <a:cs typeface="Heebo" pitchFamily="2" charset="-79"/>
              </a:rPr>
              <a:t>to explore gender balance issues with learners.</a:t>
            </a:r>
          </a:p>
          <a:p>
            <a:r>
              <a:rPr lang="en-GB" sz="1800" dirty="0">
                <a:solidFill>
                  <a:schemeClr val="tx1">
                    <a:lumMod val="75000"/>
                    <a:lumOff val="25000"/>
                  </a:schemeClr>
                </a:solidFill>
                <a:latin typeface="Heebo" pitchFamily="2" charset="-79"/>
                <a:cs typeface="Heebo" pitchFamily="2" charset="-79"/>
              </a:rPr>
              <a:t>Explore how </a:t>
            </a:r>
            <a:r>
              <a:rPr lang="en-GB" sz="1800" dirty="0">
                <a:solidFill>
                  <a:srgbClr val="DF3AA7"/>
                </a:solidFill>
                <a:latin typeface="Heebo" pitchFamily="2" charset="-79"/>
                <a:cs typeface="Heebo" pitchFamily="2" charset="-79"/>
                <a:hlinkClick r:id="rId8">
                  <a:extLst>
                    <a:ext uri="{A12FA001-AC4F-418D-AE19-62706E023703}">
                      <ahyp:hlinkClr xmlns:ahyp="http://schemas.microsoft.com/office/drawing/2018/hyperlinkcolor" val="tx"/>
                    </a:ext>
                  </a:extLst>
                </a:hlinkClick>
              </a:rPr>
              <a:t>parental and societal attitudes </a:t>
            </a:r>
            <a:r>
              <a:rPr lang="en-GB" sz="1800" dirty="0">
                <a:solidFill>
                  <a:srgbClr val="DF3AA7"/>
                </a:solidFill>
                <a:latin typeface="Heebo" pitchFamily="2" charset="-79"/>
                <a:cs typeface="Heebo" pitchFamily="2" charset="-79"/>
              </a:rPr>
              <a:t> </a:t>
            </a:r>
            <a:r>
              <a:rPr lang="en-GB" sz="1800" dirty="0">
                <a:solidFill>
                  <a:schemeClr val="tx1">
                    <a:lumMod val="75000"/>
                    <a:lumOff val="25000"/>
                  </a:schemeClr>
                </a:solidFill>
                <a:latin typeface="Heebo" pitchFamily="2" charset="-79"/>
                <a:cs typeface="Heebo" pitchFamily="2" charset="-79"/>
              </a:rPr>
              <a:t>influence gender roles and expectations. </a:t>
            </a:r>
          </a:p>
          <a:p>
            <a:pPr marL="0" indent="0">
              <a:buNone/>
            </a:pPr>
            <a:endParaRPr lang="en-GB" sz="2000" dirty="0">
              <a:latin typeface="Heebo" pitchFamily="2" charset="-79"/>
              <a:cs typeface="Heebo" pitchFamily="2" charset="-79"/>
            </a:endParaRPr>
          </a:p>
        </p:txBody>
      </p:sp>
      <p:pic>
        <p:nvPicPr>
          <p:cNvPr id="8" name="Picture 7">
            <a:extLst>
              <a:ext uri="{FF2B5EF4-FFF2-40B4-BE49-F238E27FC236}">
                <a16:creationId xmlns:a16="http://schemas.microsoft.com/office/drawing/2014/main" id="{2F86D69E-D933-074B-A593-B9E27CF9FF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321" y="3799498"/>
            <a:ext cx="2442783" cy="1374275"/>
          </a:xfrm>
          <a:prstGeom prst="rect">
            <a:avLst/>
          </a:prstGeom>
        </p:spPr>
      </p:pic>
    </p:spTree>
    <p:extLst>
      <p:ext uri="{BB962C8B-B14F-4D97-AF65-F5344CB8AC3E}">
        <p14:creationId xmlns:p14="http://schemas.microsoft.com/office/powerpoint/2010/main" val="1768062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Want more?</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36</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0439" y="273685"/>
            <a:ext cx="636904" cy="63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5968443" y="-2756842"/>
            <a:ext cx="4078351" cy="4078351"/>
          </a:xfrm>
          <a:prstGeom prst="rect">
            <a:avLst/>
          </a:prstGeom>
        </p:spPr>
      </p:pic>
      <p:sp>
        <p:nvSpPr>
          <p:cNvPr id="18" name="Content Placeholder 2">
            <a:extLst>
              <a:ext uri="{FF2B5EF4-FFF2-40B4-BE49-F238E27FC236}">
                <a16:creationId xmlns:a16="http://schemas.microsoft.com/office/drawing/2014/main" id="{EA7FDCE2-AD8C-AF49-9434-F5BD385B38E5}"/>
              </a:ext>
            </a:extLst>
          </p:cNvPr>
          <p:cNvSpPr txBox="1">
            <a:spLocks/>
          </p:cNvSpPr>
          <p:nvPr/>
        </p:nvSpPr>
        <p:spPr>
          <a:xfrm>
            <a:off x="152400" y="1293128"/>
            <a:ext cx="8969093"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400" dirty="0">
              <a:solidFill>
                <a:schemeClr val="tx1">
                  <a:lumMod val="85000"/>
                  <a:lumOff val="15000"/>
                </a:schemeClr>
              </a:solidFill>
              <a:latin typeface="Heebo" pitchFamily="2" charset="-79"/>
              <a:cs typeface="Heebo" pitchFamily="2" charset="-79"/>
            </a:endParaRPr>
          </a:p>
          <a:p>
            <a:pPr marL="0" indent="0">
              <a:buNone/>
            </a:pPr>
            <a:r>
              <a:rPr lang="en-GB" sz="2400" b="1" dirty="0">
                <a:solidFill>
                  <a:schemeClr val="tx1">
                    <a:lumMod val="85000"/>
                    <a:lumOff val="15000"/>
                  </a:schemeClr>
                </a:solidFill>
                <a:latin typeface="Heebo" pitchFamily="2" charset="-79"/>
                <a:cs typeface="Heebo" pitchFamily="2" charset="-79"/>
              </a:rPr>
              <a:t>Check out these additional resources for this goal:</a:t>
            </a:r>
          </a:p>
          <a:p>
            <a:pPr marL="0" indent="0">
              <a:buNone/>
            </a:pPr>
            <a:endParaRPr lang="en-GB" sz="1800" b="1" dirty="0">
              <a:solidFill>
                <a:srgbClr val="DF3AA7"/>
              </a:solidFill>
              <a:latin typeface="Heebo" pitchFamily="2" charset="-79"/>
              <a:cs typeface="Heebo" pitchFamily="2" charset="-79"/>
            </a:endParaRPr>
          </a:p>
          <a:p>
            <a:pPr marL="0" indent="0">
              <a:buNone/>
            </a:pPr>
            <a:r>
              <a:rPr lang="en-GB" sz="1800"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http://worldslargestlesson.globalgoals.org/global-goals/gender-equality/</a:t>
            </a:r>
          </a:p>
          <a:p>
            <a:pPr marL="0" indent="0">
              <a:buNone/>
            </a:pPr>
            <a:r>
              <a:rPr lang="en-GB" sz="1800"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http://www.teachglobalambassadors.org/curriculum-areas</a:t>
            </a:r>
            <a:r>
              <a:rPr lang="en-GB" sz="1800" dirty="0">
                <a:solidFill>
                  <a:srgbClr val="DF3AA7"/>
                </a:solidFill>
                <a:latin typeface="Heebo" pitchFamily="2" charset="-79"/>
                <a:cs typeface="Heebo" pitchFamily="2" charset="-79"/>
              </a:rPr>
              <a:t> </a:t>
            </a:r>
          </a:p>
          <a:p>
            <a:pPr marL="0" indent="0">
              <a:buNone/>
            </a:pPr>
            <a:r>
              <a:rPr lang="en-GB" sz="1800"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http://www.heforshe.org/en/newsroom/news/heforshe-equality-stories</a:t>
            </a:r>
            <a:r>
              <a:rPr lang="en-GB" sz="1800" dirty="0">
                <a:solidFill>
                  <a:srgbClr val="DF3AA7"/>
                </a:solidFill>
                <a:latin typeface="Heebo" pitchFamily="2" charset="-79"/>
                <a:cs typeface="Heebo" pitchFamily="2" charset="-79"/>
              </a:rPr>
              <a:t> </a:t>
            </a:r>
          </a:p>
          <a:p>
            <a:pPr marL="0" indent="0">
              <a:buNone/>
            </a:pPr>
            <a:endParaRPr lang="en-GB" sz="1800" dirty="0">
              <a:solidFill>
                <a:schemeClr val="tx1">
                  <a:lumMod val="85000"/>
                  <a:lumOff val="15000"/>
                </a:schemeClr>
              </a:solidFill>
              <a:latin typeface="Heebo" pitchFamily="2" charset="-79"/>
              <a:cs typeface="Heebo" pitchFamily="2" charset="-79"/>
            </a:endParaRPr>
          </a:p>
        </p:txBody>
      </p:sp>
      <p:pic>
        <p:nvPicPr>
          <p:cNvPr id="19" name="Graphic 18" descr="Cursor">
            <a:hlinkClick r:id="rId7"/>
            <a:extLst>
              <a:ext uri="{FF2B5EF4-FFF2-40B4-BE49-F238E27FC236}">
                <a16:creationId xmlns:a16="http://schemas.microsoft.com/office/drawing/2014/main" id="{07DC674C-5739-5F4D-B6C9-1B0ED802CB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2998" y="3487126"/>
            <a:ext cx="705258" cy="705258"/>
          </a:xfrm>
          <a:prstGeom prst="rect">
            <a:avLst/>
          </a:prstGeom>
        </p:spPr>
      </p:pic>
      <p:pic>
        <p:nvPicPr>
          <p:cNvPr id="20" name="Picture 19">
            <a:extLst>
              <a:ext uri="{FF2B5EF4-FFF2-40B4-BE49-F238E27FC236}">
                <a16:creationId xmlns:a16="http://schemas.microsoft.com/office/drawing/2014/main" id="{C107BE6D-F0F0-304E-A7DE-84CE646DD73C}"/>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1788902" y="3838850"/>
            <a:ext cx="4078351" cy="4078351"/>
          </a:xfrm>
          <a:prstGeom prst="rect">
            <a:avLst/>
          </a:prstGeom>
        </p:spPr>
      </p:pic>
      <p:pic>
        <p:nvPicPr>
          <p:cNvPr id="4" name="Picture 3">
            <a:extLst>
              <a:ext uri="{FF2B5EF4-FFF2-40B4-BE49-F238E27FC236}">
                <a16:creationId xmlns:a16="http://schemas.microsoft.com/office/drawing/2014/main" id="{980E1AAB-FC13-DB4C-AF06-DD2C1FC85EB2}"/>
              </a:ext>
            </a:extLst>
          </p:cNvPr>
          <p:cNvPicPr>
            <a:picLocks noChangeAspect="1"/>
          </p:cNvPicPr>
          <p:nvPr/>
        </p:nvPicPr>
        <p:blipFill>
          <a:blip r:embed="rId10"/>
          <a:stretch>
            <a:fillRect/>
          </a:stretch>
        </p:blipFill>
        <p:spPr>
          <a:xfrm>
            <a:off x="7296910" y="3166744"/>
            <a:ext cx="1600200" cy="1422400"/>
          </a:xfrm>
          <a:prstGeom prst="rect">
            <a:avLst/>
          </a:prstGeom>
        </p:spPr>
      </p:pic>
      <p:pic>
        <p:nvPicPr>
          <p:cNvPr id="24" name="Graphic 23" descr="Cursor">
            <a:hlinkClick r:id="rId7"/>
            <a:extLst>
              <a:ext uri="{FF2B5EF4-FFF2-40B4-BE49-F238E27FC236}">
                <a16:creationId xmlns:a16="http://schemas.microsoft.com/office/drawing/2014/main" id="{6D7CE3C1-09E2-774E-8C40-285AD81440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7074138">
            <a:off x="7423238" y="1942736"/>
            <a:ext cx="705258" cy="705258"/>
          </a:xfrm>
          <a:prstGeom prst="rect">
            <a:avLst/>
          </a:prstGeom>
        </p:spPr>
      </p:pic>
    </p:spTree>
    <p:extLst>
      <p:ext uri="{BB962C8B-B14F-4D97-AF65-F5344CB8AC3E}">
        <p14:creationId xmlns:p14="http://schemas.microsoft.com/office/powerpoint/2010/main" val="369357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19"/>
                                        </p:tgtEl>
                                        <p:attrNameLst>
                                          <p:attrName>r</p:attrName>
                                        </p:attrNameLst>
                                      </p:cBhvr>
                                    </p:animRot>
                                    <p:animRot by="-240000">
                                      <p:cBhvr>
                                        <p:cTn id="14" dur="200" fill="hold">
                                          <p:stCondLst>
                                            <p:cond delay="200"/>
                                          </p:stCondLst>
                                        </p:cTn>
                                        <p:tgtEl>
                                          <p:spTgt spid="19"/>
                                        </p:tgtEl>
                                        <p:attrNameLst>
                                          <p:attrName>r</p:attrName>
                                        </p:attrNameLst>
                                      </p:cBhvr>
                                    </p:animRot>
                                    <p:animRot by="240000">
                                      <p:cBhvr>
                                        <p:cTn id="15" dur="200" fill="hold">
                                          <p:stCondLst>
                                            <p:cond delay="400"/>
                                          </p:stCondLst>
                                        </p:cTn>
                                        <p:tgtEl>
                                          <p:spTgt spid="19"/>
                                        </p:tgtEl>
                                        <p:attrNameLst>
                                          <p:attrName>r</p:attrName>
                                        </p:attrNameLst>
                                      </p:cBhvr>
                                    </p:animRot>
                                    <p:animRot by="-240000">
                                      <p:cBhvr>
                                        <p:cTn id="16" dur="200" fill="hold">
                                          <p:stCondLst>
                                            <p:cond delay="600"/>
                                          </p:stCondLst>
                                        </p:cTn>
                                        <p:tgtEl>
                                          <p:spTgt spid="19"/>
                                        </p:tgtEl>
                                        <p:attrNameLst>
                                          <p:attrName>r</p:attrName>
                                        </p:attrNameLst>
                                      </p:cBhvr>
                                    </p:animRot>
                                    <p:animRot by="120000">
                                      <p:cBhvr>
                                        <p:cTn id="17"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a:spLocks/>
          </p:cNvSpPr>
          <p:nvPr/>
        </p:nvSpPr>
        <p:spPr bwMode="auto">
          <a:xfrm>
            <a:off x="0" y="361950"/>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85800" y="308470"/>
            <a:ext cx="765794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Goal 6: Clean Water and Sanitation</a:t>
            </a:r>
          </a:p>
        </p:txBody>
      </p:sp>
      <p:sp>
        <p:nvSpPr>
          <p:cNvPr id="5" name="TextBox 4"/>
          <p:cNvSpPr txBox="1"/>
          <p:nvPr/>
        </p:nvSpPr>
        <p:spPr>
          <a:xfrm>
            <a:off x="685800" y="742950"/>
            <a:ext cx="4343400" cy="276999"/>
          </a:xfrm>
          <a:prstGeom prst="rect">
            <a:avLst/>
          </a:prstGeom>
          <a:noFill/>
        </p:spPr>
        <p:txBody>
          <a:bodyPr wrap="square" rtlCol="0">
            <a:spAutoFit/>
          </a:bodyPr>
          <a:lstStyle/>
          <a:p>
            <a:r>
              <a:rPr lang="en-US" sz="1200" dirty="0">
                <a:solidFill>
                  <a:srgbClr val="DF3AA7"/>
                </a:solidFill>
              </a:rPr>
              <a:t>Understanding the SDGs</a:t>
            </a:r>
          </a:p>
        </p:txBody>
      </p:sp>
      <p:sp>
        <p:nvSpPr>
          <p:cNvPr id="8" name="TextBox 7"/>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37</a:t>
            </a:fld>
            <a:endParaRPr lang="en-US" sz="1100" dirty="0">
              <a:solidFill>
                <a:schemeClr val="bg1"/>
              </a:solidFill>
            </a:endParaRPr>
          </a:p>
        </p:txBody>
      </p:sp>
      <p:sp>
        <p:nvSpPr>
          <p:cNvPr id="17" name="TextBox 16"/>
          <p:cNvSpPr txBox="1"/>
          <p:nvPr/>
        </p:nvSpPr>
        <p:spPr>
          <a:xfrm>
            <a:off x="1081936" y="3391578"/>
            <a:ext cx="6442392" cy="1246495"/>
          </a:xfrm>
          <a:prstGeom prst="rect">
            <a:avLst/>
          </a:prstGeom>
          <a:noFill/>
        </p:spPr>
        <p:txBody>
          <a:bodyPr wrap="square" rtlCol="0">
            <a:spAutoFit/>
          </a:bodyPr>
          <a:lstStyle/>
          <a:p>
            <a:pPr algn="ctr">
              <a:lnSpc>
                <a:spcPct val="150000"/>
              </a:lnSpc>
            </a:pPr>
            <a:r>
              <a:rPr lang="en-US" dirty="0">
                <a:solidFill>
                  <a:schemeClr val="tx1">
                    <a:lumMod val="85000"/>
                    <a:lumOff val="15000"/>
                  </a:schemeClr>
                </a:solidFill>
                <a:latin typeface="Heebo Medium" pitchFamily="2" charset="-79"/>
                <a:cs typeface="Heebo Medium" pitchFamily="2" charset="-79"/>
              </a:rPr>
              <a:t>This goals aims to:</a:t>
            </a:r>
          </a:p>
          <a:p>
            <a:pPr algn="ctr"/>
            <a:r>
              <a:rPr lang="en-GB" sz="2400" b="1" dirty="0">
                <a:solidFill>
                  <a:schemeClr val="tx1">
                    <a:lumMod val="85000"/>
                    <a:lumOff val="15000"/>
                  </a:schemeClr>
                </a:solidFill>
              </a:rPr>
              <a:t>Ensure availability and sustainable management of water and sanitation for all </a:t>
            </a:r>
            <a:endParaRPr lang="en-GB" sz="2400" dirty="0">
              <a:solidFill>
                <a:schemeClr val="tx1">
                  <a:lumMod val="85000"/>
                  <a:lumOff val="15000"/>
                </a:schemeClr>
              </a:solidFill>
            </a:endParaRPr>
          </a:p>
        </p:txBody>
      </p:sp>
      <p:sp>
        <p:nvSpPr>
          <p:cNvPr id="20" name="Rectangle 19">
            <a:extLst>
              <a:ext uri="{FF2B5EF4-FFF2-40B4-BE49-F238E27FC236}">
                <a16:creationId xmlns:a16="http://schemas.microsoft.com/office/drawing/2014/main" id="{6144FA8B-7C48-5847-8969-D3F4CEBB4A15}"/>
              </a:ext>
            </a:extLst>
          </p:cNvPr>
          <p:cNvSpPr/>
          <p:nvPr/>
        </p:nvSpPr>
        <p:spPr>
          <a:xfrm>
            <a:off x="8022634" y="4814949"/>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0A9E04B7-76A7-A942-AEF0-B6AAB7F3F6B3}"/>
              </a:ext>
            </a:extLst>
          </p:cNvPr>
          <p:cNvSpPr>
            <a:spLocks/>
          </p:cNvSpPr>
          <p:nvPr/>
        </p:nvSpPr>
        <p:spPr bwMode="auto">
          <a:xfrm>
            <a:off x="7033810" y="4809253"/>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Box 22">
            <a:extLst>
              <a:ext uri="{FF2B5EF4-FFF2-40B4-BE49-F238E27FC236}">
                <a16:creationId xmlns:a16="http://schemas.microsoft.com/office/drawing/2014/main" id="{B9E79B9D-09D1-1D40-8B98-3651009719F7}"/>
              </a:ext>
            </a:extLst>
          </p:cNvPr>
          <p:cNvSpPr txBox="1"/>
          <p:nvPr/>
        </p:nvSpPr>
        <p:spPr>
          <a:xfrm>
            <a:off x="7345875" y="4863620"/>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37</a:t>
            </a:fld>
            <a:endParaRPr lang="en-US" sz="1100" dirty="0">
              <a:solidFill>
                <a:schemeClr val="bg1"/>
              </a:solidFill>
            </a:endParaRPr>
          </a:p>
        </p:txBody>
      </p:sp>
      <p:pic>
        <p:nvPicPr>
          <p:cNvPr id="24" name="Picture 23">
            <a:extLst>
              <a:ext uri="{FF2B5EF4-FFF2-40B4-BE49-F238E27FC236}">
                <a16:creationId xmlns:a16="http://schemas.microsoft.com/office/drawing/2014/main" id="{12F6A832-21A2-7C40-8BBA-694E8FEFB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grpSp>
        <p:nvGrpSpPr>
          <p:cNvPr id="25" name="Group 24">
            <a:extLst>
              <a:ext uri="{FF2B5EF4-FFF2-40B4-BE49-F238E27FC236}">
                <a16:creationId xmlns:a16="http://schemas.microsoft.com/office/drawing/2014/main" id="{6EBDE948-CEF3-3446-8139-74D5DBCBB0E5}"/>
              </a:ext>
            </a:extLst>
          </p:cNvPr>
          <p:cNvGrpSpPr/>
          <p:nvPr/>
        </p:nvGrpSpPr>
        <p:grpSpPr>
          <a:xfrm>
            <a:off x="8485464" y="4862363"/>
            <a:ext cx="506136" cy="234319"/>
            <a:chOff x="8497453" y="4862363"/>
            <a:chExt cx="506136" cy="234319"/>
          </a:xfrm>
        </p:grpSpPr>
        <p:sp>
          <p:nvSpPr>
            <p:cNvPr id="26" name="Chevron 25">
              <a:extLst>
                <a:ext uri="{FF2B5EF4-FFF2-40B4-BE49-F238E27FC236}">
                  <a16:creationId xmlns:a16="http://schemas.microsoft.com/office/drawing/2014/main" id="{521AECAD-BFAE-BE4C-98F0-AC6638719C3E}"/>
                </a:ext>
              </a:extLst>
            </p:cNvPr>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a:extLst>
                <a:ext uri="{FF2B5EF4-FFF2-40B4-BE49-F238E27FC236}">
                  <a16:creationId xmlns:a16="http://schemas.microsoft.com/office/drawing/2014/main" id="{88D53440-7D9E-5D43-A72E-FB974F9B5350}"/>
                </a:ext>
              </a:extLst>
            </p:cNvPr>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evron 27">
              <a:extLst>
                <a:ext uri="{FF2B5EF4-FFF2-40B4-BE49-F238E27FC236}">
                  <a16:creationId xmlns:a16="http://schemas.microsoft.com/office/drawing/2014/main" id="{0EE3BEB4-43BD-0449-8E1C-33027035619F}"/>
                </a:ext>
              </a:extLst>
            </p:cNvPr>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9" name="Picture 2">
            <a:extLst>
              <a:ext uri="{FF2B5EF4-FFF2-40B4-BE49-F238E27FC236}">
                <a16:creationId xmlns:a16="http://schemas.microsoft.com/office/drawing/2014/main" id="{A308A7F5-78ED-7B40-AC98-586D25903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84630" y="1131590"/>
            <a:ext cx="2237003" cy="225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a:extLst>
              <a:ext uri="{FF2B5EF4-FFF2-40B4-BE49-F238E27FC236}">
                <a16:creationId xmlns:a16="http://schemas.microsoft.com/office/drawing/2014/main" id="{901BF3C1-252E-DC4D-BA90-3ABA7D448B92}"/>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7163117" y="21738"/>
            <a:ext cx="4116059" cy="4116059"/>
          </a:xfrm>
          <a:prstGeom prst="rect">
            <a:avLst/>
          </a:prstGeom>
        </p:spPr>
      </p:pic>
      <p:pic>
        <p:nvPicPr>
          <p:cNvPr id="31" name="Picture 30">
            <a:extLst>
              <a:ext uri="{FF2B5EF4-FFF2-40B4-BE49-F238E27FC236}">
                <a16:creationId xmlns:a16="http://schemas.microsoft.com/office/drawing/2014/main" id="{B59DFE86-79FA-F149-A402-18F225CBA3A3}"/>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836740" y="942297"/>
            <a:ext cx="4116059" cy="4116059"/>
          </a:xfrm>
          <a:prstGeom prst="rect">
            <a:avLst/>
          </a:prstGeom>
        </p:spPr>
      </p:pic>
    </p:spTree>
    <p:extLst>
      <p:ext uri="{BB962C8B-B14F-4D97-AF65-F5344CB8AC3E}">
        <p14:creationId xmlns:p14="http://schemas.microsoft.com/office/powerpoint/2010/main" val="13445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8007619" y="-613599"/>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634612" y="4746657"/>
            <a:ext cx="1840667" cy="1840667"/>
          </a:xfrm>
          <a:prstGeom prst="rect">
            <a:avLst/>
          </a:prstGeom>
        </p:spPr>
      </p:pic>
      <p:sp>
        <p:nvSpPr>
          <p:cNvPr id="2" name="Freeform 5"/>
          <p:cNvSpPr>
            <a:spLocks/>
          </p:cNvSpPr>
          <p:nvPr/>
        </p:nvSpPr>
        <p:spPr bwMode="auto">
          <a:xfrm>
            <a:off x="0" y="288569"/>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258783"/>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38</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4927" y="199437"/>
            <a:ext cx="627927"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520392" y="4042818"/>
            <a:ext cx="1840667" cy="1840667"/>
          </a:xfrm>
          <a:prstGeom prst="rect">
            <a:avLst/>
          </a:prstGeom>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868111" y="-962807"/>
            <a:ext cx="1840667" cy="1840667"/>
          </a:xfrm>
          <a:prstGeom prst="rect">
            <a:avLst/>
          </a:prstGeom>
        </p:spPr>
      </p:pic>
      <p:pic>
        <p:nvPicPr>
          <p:cNvPr id="22" name="Picture 21">
            <a:extLst>
              <a:ext uri="{FF2B5EF4-FFF2-40B4-BE49-F238E27FC236}">
                <a16:creationId xmlns:a16="http://schemas.microsoft.com/office/drawing/2014/main" id="{55B24653-B800-8B40-8AA7-283CBCBCF3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969121" y="1477912"/>
            <a:ext cx="1840667" cy="1840667"/>
          </a:xfrm>
          <a:prstGeom prst="rect">
            <a:avLst/>
          </a:prstGeom>
        </p:spPr>
      </p:pic>
      <p:pic>
        <p:nvPicPr>
          <p:cNvPr id="23" name="Picture 22">
            <a:extLst>
              <a:ext uri="{FF2B5EF4-FFF2-40B4-BE49-F238E27FC236}">
                <a16:creationId xmlns:a16="http://schemas.microsoft.com/office/drawing/2014/main" id="{367019A7-74A0-8C4E-97CD-645B5A38EC8B}"/>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8174552" y="2637252"/>
            <a:ext cx="1840667" cy="1840667"/>
          </a:xfrm>
          <a:prstGeom prst="rect">
            <a:avLst/>
          </a:prstGeom>
        </p:spPr>
      </p:pic>
      <p:sp>
        <p:nvSpPr>
          <p:cNvPr id="20" name="Shape 2193">
            <a:extLst>
              <a:ext uri="{FF2B5EF4-FFF2-40B4-BE49-F238E27FC236}">
                <a16:creationId xmlns:a16="http://schemas.microsoft.com/office/drawing/2014/main" id="{BB7FC160-C559-F94E-B843-357AB6D6B355}"/>
              </a:ext>
            </a:extLst>
          </p:cNvPr>
          <p:cNvSpPr txBox="1">
            <a:spLocks/>
          </p:cNvSpPr>
          <p:nvPr/>
        </p:nvSpPr>
        <p:spPr>
          <a:xfrm>
            <a:off x="666052" y="983430"/>
            <a:ext cx="8208913" cy="10842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400"/>
              </a:spcBef>
              <a:buFont typeface="Arial" panose="020B0604020202020204" pitchFamily="34" charset="0"/>
              <a:buNone/>
              <a:defRPr sz="1900" b="1">
                <a:solidFill>
                  <a:srgbClr val="948679"/>
                </a:solidFill>
                <a:latin typeface="TradeGothicLTStd-Bold"/>
                <a:ea typeface="TradeGothicLTStd-Bold"/>
                <a:cs typeface="TradeGothicLTStd-Bold"/>
                <a:sym typeface="TradeGothicLTStd-Bold"/>
              </a:defRPr>
            </a:pPr>
            <a:r>
              <a:rPr lang="en-GB" sz="1600" b="1" dirty="0">
                <a:solidFill>
                  <a:srgbClr val="DF3AA7"/>
                </a:solidFill>
                <a:latin typeface="Heebo" pitchFamily="2" charset="-79"/>
                <a:ea typeface="TradeGothicLTStd-Bold"/>
                <a:cs typeface="Heebo" pitchFamily="2" charset="-79"/>
                <a:sym typeface="TradeGothicLTStd-Bold"/>
              </a:rPr>
              <a:t>Make a note of the activities you have done today where you have used water. How much water do you think they used?</a:t>
            </a:r>
            <a:r>
              <a:rPr lang="en-GB" sz="1600" dirty="0">
                <a:solidFill>
                  <a:srgbClr val="DF3AA7"/>
                </a:solidFill>
                <a:latin typeface="Heebo" pitchFamily="2" charset="-79"/>
                <a:ea typeface="Trade Gothic"/>
                <a:cs typeface="Heebo" pitchFamily="2" charset="-79"/>
                <a:sym typeface="Trade Gothic"/>
              </a:rPr>
              <a:t> </a:t>
            </a:r>
          </a:p>
        </p:txBody>
      </p:sp>
      <p:sp>
        <p:nvSpPr>
          <p:cNvPr id="24" name="Shape 2194">
            <a:extLst>
              <a:ext uri="{FF2B5EF4-FFF2-40B4-BE49-F238E27FC236}">
                <a16:creationId xmlns:a16="http://schemas.microsoft.com/office/drawing/2014/main" id="{5FFA152A-7C8D-8842-B38C-70DA60F465C6}"/>
              </a:ext>
            </a:extLst>
          </p:cNvPr>
          <p:cNvSpPr/>
          <p:nvPr/>
        </p:nvSpPr>
        <p:spPr>
          <a:xfrm>
            <a:off x="49114" y="3363838"/>
            <a:ext cx="8910823" cy="63606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spcBef>
                <a:spcPts val="400"/>
              </a:spcBef>
              <a:defRPr sz="1900" b="1">
                <a:solidFill>
                  <a:srgbClr val="948679"/>
                </a:solidFill>
                <a:latin typeface="TradeGothicLTStd-Bold"/>
                <a:ea typeface="TradeGothicLTStd-Bold"/>
                <a:cs typeface="TradeGothicLTStd-Bold"/>
                <a:sym typeface="TradeGothicLTStd-Bold"/>
              </a:defRPr>
            </a:pPr>
            <a:r>
              <a:rPr sz="1600" dirty="0">
                <a:solidFill>
                  <a:schemeClr val="tx1">
                    <a:lumMod val="75000"/>
                    <a:lumOff val="25000"/>
                  </a:schemeClr>
                </a:solidFill>
              </a:rPr>
              <a:t>Now have a look at </a:t>
            </a:r>
            <a:r>
              <a:rPr lang="en-GB" sz="1600" dirty="0">
                <a:solidFill>
                  <a:schemeClr val="tx1">
                    <a:lumMod val="75000"/>
                    <a:lumOff val="25000"/>
                  </a:schemeClr>
                </a:solidFill>
              </a:rPr>
              <a:t>the</a:t>
            </a:r>
            <a:r>
              <a:rPr sz="1600" dirty="0">
                <a:solidFill>
                  <a:schemeClr val="tx1">
                    <a:lumMod val="75000"/>
                    <a:lumOff val="25000"/>
                  </a:schemeClr>
                </a:solidFill>
              </a:rPr>
              <a:t> 2 </a:t>
            </a:r>
            <a:r>
              <a:rPr sz="1600" dirty="0" err="1">
                <a:solidFill>
                  <a:schemeClr val="tx1">
                    <a:lumMod val="75000"/>
                    <a:lumOff val="25000"/>
                  </a:schemeClr>
                </a:solidFill>
              </a:rPr>
              <a:t>litre</a:t>
            </a:r>
            <a:r>
              <a:rPr sz="1600" dirty="0">
                <a:solidFill>
                  <a:schemeClr val="tx1">
                    <a:lumMod val="75000"/>
                    <a:lumOff val="25000"/>
                  </a:schemeClr>
                </a:solidFill>
              </a:rPr>
              <a:t> bottle</a:t>
            </a:r>
            <a:r>
              <a:rPr lang="en-GB" sz="1600" dirty="0">
                <a:solidFill>
                  <a:schemeClr val="tx1">
                    <a:lumMod val="75000"/>
                    <a:lumOff val="25000"/>
                  </a:schemeClr>
                </a:solidFill>
              </a:rPr>
              <a:t> on your table. </a:t>
            </a:r>
          </a:p>
          <a:p>
            <a:pPr algn="ctr">
              <a:spcBef>
                <a:spcPts val="400"/>
              </a:spcBef>
              <a:defRPr sz="1900" b="1">
                <a:solidFill>
                  <a:srgbClr val="948679"/>
                </a:solidFill>
                <a:latin typeface="TradeGothicLTStd-Bold"/>
                <a:ea typeface="TradeGothicLTStd-Bold"/>
                <a:cs typeface="TradeGothicLTStd-Bold"/>
                <a:sym typeface="TradeGothicLTStd-Bold"/>
              </a:defRPr>
            </a:pPr>
            <a:r>
              <a:rPr lang="en-GB" sz="1600" dirty="0">
                <a:solidFill>
                  <a:schemeClr val="tx1">
                    <a:lumMod val="75000"/>
                    <a:lumOff val="25000"/>
                  </a:schemeClr>
                </a:solidFill>
              </a:rPr>
              <a:t>How many of these would you need to hold the water you use every day?</a:t>
            </a:r>
            <a:endParaRPr sz="1600" dirty="0">
              <a:solidFill>
                <a:schemeClr val="tx1">
                  <a:lumMod val="75000"/>
                  <a:lumOff val="25000"/>
                </a:schemeClr>
              </a:solidFill>
            </a:endParaRPr>
          </a:p>
        </p:txBody>
      </p:sp>
      <p:pic>
        <p:nvPicPr>
          <p:cNvPr id="25" name="pasted-image.png">
            <a:extLst>
              <a:ext uri="{FF2B5EF4-FFF2-40B4-BE49-F238E27FC236}">
                <a16:creationId xmlns:a16="http://schemas.microsoft.com/office/drawing/2014/main" id="{03D05E5C-EDF0-8843-84D4-695A49E4549B}"/>
              </a:ext>
            </a:extLst>
          </p:cNvPr>
          <p:cNvPicPr>
            <a:picLocks noChangeAspect="1"/>
          </p:cNvPicPr>
          <p:nvPr/>
        </p:nvPicPr>
        <p:blipFill>
          <a:blip r:embed="rId6">
            <a:extLst/>
          </a:blip>
          <a:stretch>
            <a:fillRect/>
          </a:stretch>
        </p:blipFill>
        <p:spPr>
          <a:xfrm>
            <a:off x="526741" y="1275606"/>
            <a:ext cx="1862690" cy="1241337"/>
          </a:xfrm>
          <a:prstGeom prst="rect">
            <a:avLst/>
          </a:prstGeom>
          <a:ln w="12700">
            <a:miter lim="400000"/>
          </a:ln>
        </p:spPr>
      </p:pic>
      <p:pic>
        <p:nvPicPr>
          <p:cNvPr id="26" name="pasted-image.png">
            <a:extLst>
              <a:ext uri="{FF2B5EF4-FFF2-40B4-BE49-F238E27FC236}">
                <a16:creationId xmlns:a16="http://schemas.microsoft.com/office/drawing/2014/main" id="{B53CEDF8-D50A-3C43-A35C-3176CEA2A15E}"/>
              </a:ext>
            </a:extLst>
          </p:cNvPr>
          <p:cNvPicPr>
            <a:picLocks/>
          </p:cNvPicPr>
          <p:nvPr/>
        </p:nvPicPr>
        <p:blipFill>
          <a:blip r:embed="rId7">
            <a:extLst/>
          </a:blip>
          <a:stretch>
            <a:fillRect/>
          </a:stretch>
        </p:blipFill>
        <p:spPr>
          <a:xfrm>
            <a:off x="3180885" y="1600530"/>
            <a:ext cx="1330157" cy="892675"/>
          </a:xfrm>
          <a:prstGeom prst="rect">
            <a:avLst/>
          </a:prstGeom>
          <a:ln w="12700">
            <a:miter lim="400000"/>
          </a:ln>
        </p:spPr>
      </p:pic>
      <p:pic>
        <p:nvPicPr>
          <p:cNvPr id="27" name="pasted-image.png">
            <a:extLst>
              <a:ext uri="{FF2B5EF4-FFF2-40B4-BE49-F238E27FC236}">
                <a16:creationId xmlns:a16="http://schemas.microsoft.com/office/drawing/2014/main" id="{237F3E64-EC13-CE4B-85F3-E2A7CC2F18FA}"/>
              </a:ext>
            </a:extLst>
          </p:cNvPr>
          <p:cNvPicPr>
            <a:picLocks noChangeAspect="1"/>
          </p:cNvPicPr>
          <p:nvPr/>
        </p:nvPicPr>
        <p:blipFill>
          <a:blip r:embed="rId8">
            <a:extLst/>
          </a:blip>
          <a:stretch>
            <a:fillRect/>
          </a:stretch>
        </p:blipFill>
        <p:spPr>
          <a:xfrm>
            <a:off x="5369959" y="1550090"/>
            <a:ext cx="966852" cy="966853"/>
          </a:xfrm>
          <a:prstGeom prst="rect">
            <a:avLst/>
          </a:prstGeom>
          <a:ln w="12700">
            <a:miter lim="400000"/>
          </a:ln>
        </p:spPr>
      </p:pic>
      <p:pic>
        <p:nvPicPr>
          <p:cNvPr id="28" name="pasted-image.png">
            <a:extLst>
              <a:ext uri="{FF2B5EF4-FFF2-40B4-BE49-F238E27FC236}">
                <a16:creationId xmlns:a16="http://schemas.microsoft.com/office/drawing/2014/main" id="{2CC79302-8A49-9E43-A36C-8623C279CA85}"/>
              </a:ext>
            </a:extLst>
          </p:cNvPr>
          <p:cNvPicPr>
            <a:picLocks noChangeAspect="1"/>
          </p:cNvPicPr>
          <p:nvPr/>
        </p:nvPicPr>
        <p:blipFill>
          <a:blip r:embed="rId9">
            <a:extLst/>
          </a:blip>
          <a:stretch>
            <a:fillRect/>
          </a:stretch>
        </p:blipFill>
        <p:spPr>
          <a:xfrm>
            <a:off x="7338870" y="1613418"/>
            <a:ext cx="601573" cy="880964"/>
          </a:xfrm>
          <a:prstGeom prst="rect">
            <a:avLst/>
          </a:prstGeom>
          <a:ln w="12700">
            <a:miter lim="400000"/>
          </a:ln>
        </p:spPr>
      </p:pic>
      <p:sp>
        <p:nvSpPr>
          <p:cNvPr id="29" name="Shape 2194">
            <a:extLst>
              <a:ext uri="{FF2B5EF4-FFF2-40B4-BE49-F238E27FC236}">
                <a16:creationId xmlns:a16="http://schemas.microsoft.com/office/drawing/2014/main" id="{87E59330-F11A-1E4F-B311-483B1D7687A1}"/>
              </a:ext>
            </a:extLst>
          </p:cNvPr>
          <p:cNvSpPr/>
          <p:nvPr/>
        </p:nvSpPr>
        <p:spPr>
          <a:xfrm>
            <a:off x="-14527" y="4011910"/>
            <a:ext cx="8910823" cy="63606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spcBef>
                <a:spcPts val="400"/>
              </a:spcBef>
              <a:defRPr sz="1900" b="1">
                <a:solidFill>
                  <a:srgbClr val="948679"/>
                </a:solidFill>
                <a:latin typeface="TradeGothicLTStd-Bold"/>
                <a:ea typeface="TradeGothicLTStd-Bold"/>
                <a:cs typeface="TradeGothicLTStd-Bold"/>
                <a:sym typeface="TradeGothicLTStd-Bold"/>
              </a:defRPr>
            </a:pPr>
            <a:r>
              <a:rPr sz="1600" dirty="0">
                <a:solidFill>
                  <a:schemeClr val="tx1">
                    <a:lumMod val="75000"/>
                    <a:lumOff val="25000"/>
                  </a:schemeClr>
                </a:solidFill>
              </a:rPr>
              <a:t>An average person in the UK uses 150 </a:t>
            </a:r>
            <a:r>
              <a:rPr sz="1600" dirty="0" err="1">
                <a:solidFill>
                  <a:schemeClr val="tx1">
                    <a:lumMod val="75000"/>
                    <a:lumOff val="25000"/>
                  </a:schemeClr>
                </a:solidFill>
              </a:rPr>
              <a:t>litres</a:t>
            </a:r>
            <a:r>
              <a:rPr sz="1600" dirty="0">
                <a:solidFill>
                  <a:schemeClr val="tx1">
                    <a:lumMod val="75000"/>
                    <a:lumOff val="25000"/>
                  </a:schemeClr>
                </a:solidFill>
              </a:rPr>
              <a:t> of water every day.</a:t>
            </a:r>
          </a:p>
          <a:p>
            <a:pPr algn="ctr">
              <a:spcBef>
                <a:spcPts val="400"/>
              </a:spcBef>
              <a:defRPr sz="1900" b="1">
                <a:solidFill>
                  <a:srgbClr val="948679"/>
                </a:solidFill>
                <a:latin typeface="TradeGothicLTStd-Bold"/>
                <a:ea typeface="TradeGothicLTStd-Bold"/>
                <a:cs typeface="TradeGothicLTStd-Bold"/>
                <a:sym typeface="TradeGothicLTStd-Bold"/>
              </a:defRPr>
            </a:pPr>
            <a:r>
              <a:rPr sz="1600" dirty="0">
                <a:solidFill>
                  <a:schemeClr val="tx1">
                    <a:lumMod val="75000"/>
                    <a:lumOff val="25000"/>
                  </a:schemeClr>
                </a:solidFill>
              </a:rPr>
              <a:t>How would you feel if you had to collect that much water every day?</a:t>
            </a:r>
          </a:p>
        </p:txBody>
      </p:sp>
      <p:sp>
        <p:nvSpPr>
          <p:cNvPr id="30" name="Shape 2194">
            <a:extLst>
              <a:ext uri="{FF2B5EF4-FFF2-40B4-BE49-F238E27FC236}">
                <a16:creationId xmlns:a16="http://schemas.microsoft.com/office/drawing/2014/main" id="{2FE4C4FC-4FAF-334C-9EB8-73A63AF5C97E}"/>
              </a:ext>
            </a:extLst>
          </p:cNvPr>
          <p:cNvSpPr/>
          <p:nvPr/>
        </p:nvSpPr>
        <p:spPr>
          <a:xfrm>
            <a:off x="841927" y="2571750"/>
            <a:ext cx="1368152" cy="67710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spcBef>
                <a:spcPts val="400"/>
              </a:spcBef>
              <a:defRPr sz="1900" b="1">
                <a:solidFill>
                  <a:srgbClr val="948679"/>
                </a:solidFill>
                <a:latin typeface="TradeGothicLTStd-Bold"/>
                <a:ea typeface="TradeGothicLTStd-Bold"/>
                <a:cs typeface="TradeGothicLTStd-Bold"/>
                <a:sym typeface="TradeGothicLTStd-Bold"/>
              </a:defRPr>
            </a:pPr>
            <a:r>
              <a:rPr lang="en-GB" dirty="0">
                <a:solidFill>
                  <a:schemeClr val="tx1">
                    <a:lumMod val="75000"/>
                    <a:lumOff val="25000"/>
                  </a:schemeClr>
                </a:solidFill>
              </a:rPr>
              <a:t>2 litres        (= 8 glasses)</a:t>
            </a:r>
            <a:endParaRPr dirty="0">
              <a:solidFill>
                <a:schemeClr val="tx1">
                  <a:lumMod val="75000"/>
                  <a:lumOff val="25000"/>
                </a:schemeClr>
              </a:solidFill>
            </a:endParaRPr>
          </a:p>
        </p:txBody>
      </p:sp>
      <p:sp>
        <p:nvSpPr>
          <p:cNvPr id="31" name="Shape 2194">
            <a:extLst>
              <a:ext uri="{FF2B5EF4-FFF2-40B4-BE49-F238E27FC236}">
                <a16:creationId xmlns:a16="http://schemas.microsoft.com/office/drawing/2014/main" id="{D9A57502-6BD9-E64B-90A0-3078FCB2118C}"/>
              </a:ext>
            </a:extLst>
          </p:cNvPr>
          <p:cNvSpPr/>
          <p:nvPr/>
        </p:nvSpPr>
        <p:spPr>
          <a:xfrm>
            <a:off x="2860542" y="2589425"/>
            <a:ext cx="1548139" cy="67710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spcBef>
                <a:spcPts val="400"/>
              </a:spcBef>
              <a:defRPr sz="1900" b="1">
                <a:solidFill>
                  <a:srgbClr val="948679"/>
                </a:solidFill>
                <a:latin typeface="TradeGothicLTStd-Bold"/>
                <a:ea typeface="TradeGothicLTStd-Bold"/>
                <a:cs typeface="TradeGothicLTStd-Bold"/>
                <a:sym typeface="TradeGothicLTStd-Bold"/>
              </a:defRPr>
            </a:pPr>
            <a:r>
              <a:rPr lang="en-GB" dirty="0">
                <a:solidFill>
                  <a:schemeClr val="tx1">
                    <a:lumMod val="75000"/>
                    <a:lumOff val="25000"/>
                  </a:schemeClr>
                </a:solidFill>
              </a:rPr>
              <a:t>24 litres     (tap running)</a:t>
            </a:r>
            <a:endParaRPr dirty="0">
              <a:solidFill>
                <a:schemeClr val="tx1">
                  <a:lumMod val="75000"/>
                  <a:lumOff val="25000"/>
                </a:schemeClr>
              </a:solidFill>
            </a:endParaRPr>
          </a:p>
        </p:txBody>
      </p:sp>
      <p:sp>
        <p:nvSpPr>
          <p:cNvPr id="32" name="Shape 2194">
            <a:extLst>
              <a:ext uri="{FF2B5EF4-FFF2-40B4-BE49-F238E27FC236}">
                <a16:creationId xmlns:a16="http://schemas.microsoft.com/office/drawing/2014/main" id="{D84625FF-F86E-2B4E-BCB5-D903A240506B}"/>
              </a:ext>
            </a:extLst>
          </p:cNvPr>
          <p:cNvSpPr/>
          <p:nvPr/>
        </p:nvSpPr>
        <p:spPr>
          <a:xfrm>
            <a:off x="5157628" y="2579353"/>
            <a:ext cx="1368152" cy="67710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spcBef>
                <a:spcPts val="400"/>
              </a:spcBef>
              <a:defRPr sz="1900" b="1">
                <a:solidFill>
                  <a:srgbClr val="948679"/>
                </a:solidFill>
                <a:latin typeface="TradeGothicLTStd-Bold"/>
                <a:ea typeface="TradeGothicLTStd-Bold"/>
                <a:cs typeface="TradeGothicLTStd-Bold"/>
                <a:sym typeface="TradeGothicLTStd-Bold"/>
              </a:defRPr>
            </a:pPr>
            <a:r>
              <a:rPr lang="en-GB" dirty="0">
                <a:solidFill>
                  <a:schemeClr val="tx1">
                    <a:lumMod val="75000"/>
                    <a:lumOff val="25000"/>
                  </a:schemeClr>
                </a:solidFill>
              </a:rPr>
              <a:t>10 litres/ flush</a:t>
            </a:r>
            <a:endParaRPr dirty="0">
              <a:solidFill>
                <a:schemeClr val="tx1">
                  <a:lumMod val="75000"/>
                  <a:lumOff val="25000"/>
                </a:schemeClr>
              </a:solidFill>
            </a:endParaRPr>
          </a:p>
        </p:txBody>
      </p:sp>
      <p:sp>
        <p:nvSpPr>
          <p:cNvPr id="33" name="Shape 2194">
            <a:extLst>
              <a:ext uri="{FF2B5EF4-FFF2-40B4-BE49-F238E27FC236}">
                <a16:creationId xmlns:a16="http://schemas.microsoft.com/office/drawing/2014/main" id="{71977EA6-4896-C845-8E60-A07E7677E6C0}"/>
              </a:ext>
            </a:extLst>
          </p:cNvPr>
          <p:cNvSpPr/>
          <p:nvPr/>
        </p:nvSpPr>
        <p:spPr>
          <a:xfrm>
            <a:off x="7101308" y="2579353"/>
            <a:ext cx="1368152" cy="677104"/>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a:spcBef>
                <a:spcPts val="400"/>
              </a:spcBef>
              <a:defRPr sz="1900" b="1">
                <a:solidFill>
                  <a:srgbClr val="948679"/>
                </a:solidFill>
                <a:latin typeface="TradeGothicLTStd-Bold"/>
                <a:ea typeface="TradeGothicLTStd-Bold"/>
                <a:cs typeface="TradeGothicLTStd-Bold"/>
                <a:sym typeface="TradeGothicLTStd-Bold"/>
              </a:defRPr>
            </a:pPr>
            <a:r>
              <a:rPr lang="en-GB" dirty="0">
                <a:solidFill>
                  <a:schemeClr val="tx1">
                    <a:lumMod val="75000"/>
                    <a:lumOff val="25000"/>
                  </a:schemeClr>
                </a:solidFill>
              </a:rPr>
              <a:t>15 litres/ minute</a:t>
            </a:r>
            <a:endParaRPr dirty="0">
              <a:solidFill>
                <a:schemeClr val="tx1">
                  <a:lumMod val="75000"/>
                  <a:lumOff val="25000"/>
                </a:schemeClr>
              </a:solidFill>
            </a:endParaRPr>
          </a:p>
        </p:txBody>
      </p:sp>
    </p:spTree>
    <p:extLst>
      <p:ext uri="{BB962C8B-B14F-4D97-AF65-F5344CB8AC3E}">
        <p14:creationId xmlns:p14="http://schemas.microsoft.com/office/powerpoint/2010/main" val="229393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fltVal val="0"/>
                                          </p:val>
                                        </p:tav>
                                        <p:tav tm="100000">
                                          <p:val>
                                            <p:strVal val="#ppt_h"/>
                                          </p:val>
                                        </p:tav>
                                      </p:tavLst>
                                    </p:anim>
                                    <p:animEffect transition="in" filter="fade">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500" fill="hold"/>
                                        <p:tgtEl>
                                          <p:spTgt spid="31"/>
                                        </p:tgtEl>
                                        <p:attrNameLst>
                                          <p:attrName>ppt_w</p:attrName>
                                        </p:attrNameLst>
                                      </p:cBhvr>
                                      <p:tavLst>
                                        <p:tav tm="0">
                                          <p:val>
                                            <p:fltVal val="0"/>
                                          </p:val>
                                        </p:tav>
                                        <p:tav tm="100000">
                                          <p:val>
                                            <p:strVal val="#ppt_w"/>
                                          </p:val>
                                        </p:tav>
                                      </p:tavLst>
                                    </p:anim>
                                    <p:anim calcmode="lin" valueType="num">
                                      <p:cBhvr>
                                        <p:cTn id="49" dur="500" fill="hold"/>
                                        <p:tgtEl>
                                          <p:spTgt spid="31"/>
                                        </p:tgtEl>
                                        <p:attrNameLst>
                                          <p:attrName>ppt_h</p:attrName>
                                        </p:attrNameLst>
                                      </p:cBhvr>
                                      <p:tavLst>
                                        <p:tav tm="0">
                                          <p:val>
                                            <p:fltVal val="0"/>
                                          </p:val>
                                        </p:tav>
                                        <p:tav tm="100000">
                                          <p:val>
                                            <p:strVal val="#ppt_h"/>
                                          </p:val>
                                        </p:tav>
                                      </p:tavLst>
                                    </p:anim>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500" fill="hold"/>
                                        <p:tgtEl>
                                          <p:spTgt spid="33"/>
                                        </p:tgtEl>
                                        <p:attrNameLst>
                                          <p:attrName>ppt_w</p:attrName>
                                        </p:attrNameLst>
                                      </p:cBhvr>
                                      <p:tavLst>
                                        <p:tav tm="0">
                                          <p:val>
                                            <p:fltVal val="0"/>
                                          </p:val>
                                        </p:tav>
                                        <p:tav tm="100000">
                                          <p:val>
                                            <p:strVal val="#ppt_w"/>
                                          </p:val>
                                        </p:tav>
                                      </p:tavLst>
                                    </p:anim>
                                    <p:anim calcmode="lin" valueType="num">
                                      <p:cBhvr>
                                        <p:cTn id="63" dur="500" fill="hold"/>
                                        <p:tgtEl>
                                          <p:spTgt spid="33"/>
                                        </p:tgtEl>
                                        <p:attrNameLst>
                                          <p:attrName>ppt_h</p:attrName>
                                        </p:attrNameLst>
                                      </p:cBhvr>
                                      <p:tavLst>
                                        <p:tav tm="0">
                                          <p:val>
                                            <p:fltVal val="0"/>
                                          </p:val>
                                        </p:tav>
                                        <p:tav tm="100000">
                                          <p:val>
                                            <p:strVal val="#ppt_h"/>
                                          </p:val>
                                        </p:tav>
                                      </p:tavLst>
                                    </p:anim>
                                    <p:animEffect transition="in" filter="fade">
                                      <p:cBhvr>
                                        <p:cTn id="6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0" grpId="0" animBg="1"/>
      <p:bldP spid="31" grpId="0" animBg="1"/>
      <p:bldP spid="32" grpId="0" animBg="1"/>
      <p:bldP spid="3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7415511" y="-1638253"/>
            <a:ext cx="2482709" cy="2609659"/>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437125" y="4742407"/>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39</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4927" y="275993"/>
            <a:ext cx="627927"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93333" y="4014240"/>
            <a:ext cx="1228752" cy="1228752"/>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52400" y="1018750"/>
            <a:ext cx="1154305" cy="1154305"/>
          </a:xfrm>
          <a:prstGeom prst="rect">
            <a:avLst/>
          </a:prstGeom>
        </p:spPr>
      </p:pic>
      <p:pic>
        <p:nvPicPr>
          <p:cNvPr id="24" name="Picture 23">
            <a:extLst>
              <a:ext uri="{FF2B5EF4-FFF2-40B4-BE49-F238E27FC236}">
                <a16:creationId xmlns:a16="http://schemas.microsoft.com/office/drawing/2014/main" id="{AD08B41E-712C-2B44-9F41-C53A8D06B6F4}"/>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3737248" y="-284281"/>
            <a:ext cx="2152131" cy="2152131"/>
          </a:xfrm>
          <a:prstGeom prst="rect">
            <a:avLst/>
          </a:prstGeom>
        </p:spPr>
      </p:pic>
      <p:sp>
        <p:nvSpPr>
          <p:cNvPr id="21" name="Shape 2213">
            <a:extLst>
              <a:ext uri="{FF2B5EF4-FFF2-40B4-BE49-F238E27FC236}">
                <a16:creationId xmlns:a16="http://schemas.microsoft.com/office/drawing/2014/main" id="{597795AA-96B9-5745-BBC3-AAA3FE64AF45}"/>
              </a:ext>
            </a:extLst>
          </p:cNvPr>
          <p:cNvSpPr/>
          <p:nvPr/>
        </p:nvSpPr>
        <p:spPr>
          <a:xfrm>
            <a:off x="5406753" y="1019473"/>
            <a:ext cx="3348371" cy="120032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b="1">
                <a:solidFill>
                  <a:srgbClr val="948679"/>
                </a:solidFill>
                <a:latin typeface="TradeGothicLTStd-Bold"/>
                <a:ea typeface="TradeGothicLTStd-Bold"/>
                <a:cs typeface="TradeGothicLTStd-Bold"/>
                <a:sym typeface="TradeGothicLTStd-Bold"/>
              </a:defRPr>
            </a:pPr>
            <a:r>
              <a:rPr dirty="0">
                <a:solidFill>
                  <a:schemeClr val="tx1">
                    <a:lumMod val="75000"/>
                    <a:lumOff val="25000"/>
                  </a:schemeClr>
                </a:solidFill>
                <a:latin typeface="Heebo" pitchFamily="2" charset="-79"/>
                <a:cs typeface="Heebo" pitchFamily="2" charset="-79"/>
              </a:rPr>
              <a:t>There are 2.4 billion people in the world today who do not have water piped to or close to their homes.</a:t>
            </a:r>
          </a:p>
        </p:txBody>
      </p:sp>
      <p:pic>
        <p:nvPicPr>
          <p:cNvPr id="22" name="image9.jpeg" descr="\\practa-uk-pro1\User_MyDocuments\brenhel\Pictures\Water filter\23753.jpg">
            <a:extLst>
              <a:ext uri="{FF2B5EF4-FFF2-40B4-BE49-F238E27FC236}">
                <a16:creationId xmlns:a16="http://schemas.microsoft.com/office/drawing/2014/main" id="{23F35823-0850-E64A-8F60-582A7D6A19CE}"/>
              </a:ext>
            </a:extLst>
          </p:cNvPr>
          <p:cNvPicPr>
            <a:picLocks noChangeAspect="1"/>
          </p:cNvPicPr>
          <p:nvPr/>
        </p:nvPicPr>
        <p:blipFill>
          <a:blip r:embed="rId6">
            <a:extLst/>
          </a:blip>
          <a:stretch>
            <a:fillRect/>
          </a:stretch>
        </p:blipFill>
        <p:spPr>
          <a:xfrm>
            <a:off x="377335" y="1344839"/>
            <a:ext cx="4538659" cy="3025773"/>
          </a:xfrm>
          <a:prstGeom prst="rect">
            <a:avLst/>
          </a:prstGeom>
          <a:ln w="12700">
            <a:miter lim="400000"/>
          </a:ln>
          <a:effectLst>
            <a:softEdge rad="190500"/>
          </a:effectLst>
        </p:spPr>
      </p:pic>
      <p:sp>
        <p:nvSpPr>
          <p:cNvPr id="25" name="Shape 2215">
            <a:extLst>
              <a:ext uri="{FF2B5EF4-FFF2-40B4-BE49-F238E27FC236}">
                <a16:creationId xmlns:a16="http://schemas.microsoft.com/office/drawing/2014/main" id="{035EE23E-CEA4-8D4F-B1D7-03E35326DB3A}"/>
              </a:ext>
            </a:extLst>
          </p:cNvPr>
          <p:cNvSpPr/>
          <p:nvPr/>
        </p:nvSpPr>
        <p:spPr>
          <a:xfrm>
            <a:off x="5406750" y="2283718"/>
            <a:ext cx="3348371" cy="1477323"/>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b="1">
                <a:solidFill>
                  <a:srgbClr val="948679"/>
                </a:solidFill>
                <a:latin typeface="TradeGothicLTStd-Bold"/>
                <a:ea typeface="TradeGothicLTStd-Bold"/>
                <a:cs typeface="TradeGothicLTStd-Bold"/>
                <a:sym typeface="TradeGothicLTStd-Bold"/>
              </a:defRPr>
            </a:pPr>
            <a:r>
              <a:rPr lang="en-GB" dirty="0">
                <a:solidFill>
                  <a:srgbClr val="676ABF"/>
                </a:solidFill>
                <a:latin typeface="Heebo" pitchFamily="2" charset="-79"/>
                <a:cs typeface="Heebo" pitchFamily="2" charset="-79"/>
              </a:rPr>
              <a:t>They </a:t>
            </a:r>
            <a:r>
              <a:rPr dirty="0">
                <a:solidFill>
                  <a:srgbClr val="676ABF"/>
                </a:solidFill>
                <a:latin typeface="Heebo" pitchFamily="2" charset="-79"/>
                <a:cs typeface="Heebo" pitchFamily="2" charset="-79"/>
              </a:rPr>
              <a:t>have to collect the water and carry it back to their homes on a daily basis.</a:t>
            </a:r>
            <a:r>
              <a:rPr lang="en-GB" dirty="0">
                <a:solidFill>
                  <a:srgbClr val="676ABF"/>
                </a:solidFill>
                <a:latin typeface="Heebo" pitchFamily="2" charset="-79"/>
                <a:cs typeface="Heebo" pitchFamily="2" charset="-79"/>
              </a:rPr>
              <a:t> This can mean walking for several miles.</a:t>
            </a:r>
            <a:endParaRPr dirty="0">
              <a:solidFill>
                <a:srgbClr val="676ABF"/>
              </a:solidFill>
              <a:latin typeface="Heebo" pitchFamily="2" charset="-79"/>
              <a:cs typeface="Heebo" pitchFamily="2" charset="-79"/>
            </a:endParaRPr>
          </a:p>
        </p:txBody>
      </p:sp>
      <p:sp>
        <p:nvSpPr>
          <p:cNvPr id="26" name="Shape 2215">
            <a:extLst>
              <a:ext uri="{FF2B5EF4-FFF2-40B4-BE49-F238E27FC236}">
                <a16:creationId xmlns:a16="http://schemas.microsoft.com/office/drawing/2014/main" id="{27BBCF66-2E47-F544-B32E-566F85D65BD7}"/>
              </a:ext>
            </a:extLst>
          </p:cNvPr>
          <p:cNvSpPr/>
          <p:nvPr/>
        </p:nvSpPr>
        <p:spPr>
          <a:xfrm>
            <a:off x="5406751" y="3795886"/>
            <a:ext cx="3348371" cy="92332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b="1">
                <a:solidFill>
                  <a:srgbClr val="948679"/>
                </a:solidFill>
                <a:latin typeface="TradeGothicLTStd-Bold"/>
                <a:ea typeface="TradeGothicLTStd-Bold"/>
                <a:cs typeface="TradeGothicLTStd-Bold"/>
                <a:sym typeface="TradeGothicLTStd-Bold"/>
              </a:defRPr>
            </a:pPr>
            <a:r>
              <a:rPr lang="en-GB" dirty="0">
                <a:solidFill>
                  <a:schemeClr val="tx1">
                    <a:lumMod val="75000"/>
                    <a:lumOff val="25000"/>
                  </a:schemeClr>
                </a:solidFill>
                <a:latin typeface="Heebo" pitchFamily="2" charset="-79"/>
                <a:cs typeface="Heebo" pitchFamily="2" charset="-79"/>
              </a:rPr>
              <a:t>Often, it’s children &amp; women who do this. What does this mean for them?</a:t>
            </a:r>
            <a:endParaRPr dirty="0">
              <a:solidFill>
                <a:schemeClr val="tx1">
                  <a:lumMod val="75000"/>
                  <a:lumOff val="25000"/>
                </a:schemeClr>
              </a:solidFill>
              <a:latin typeface="Heebo" pitchFamily="2" charset="-79"/>
              <a:cs typeface="Heebo" pitchFamily="2" charset="-79"/>
            </a:endParaRPr>
          </a:p>
        </p:txBody>
      </p:sp>
    </p:spTree>
    <p:extLst>
      <p:ext uri="{BB962C8B-B14F-4D97-AF65-F5344CB8AC3E}">
        <p14:creationId xmlns:p14="http://schemas.microsoft.com/office/powerpoint/2010/main" val="1468980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976879" y="1431746"/>
            <a:ext cx="3751076" cy="3751076"/>
          </a:xfrm>
          <a:custGeom>
            <a:avLst/>
            <a:gdLst/>
            <a:ahLst/>
            <a:cxnLst/>
            <a:rect l="l" t="t" r="r" b="b"/>
            <a:pathLst>
              <a:path w="3417380" h="3417380">
                <a:moveTo>
                  <a:pt x="1708690" y="143118"/>
                </a:moveTo>
                <a:cubicBezTo>
                  <a:pt x="844048" y="143118"/>
                  <a:pt x="143118" y="844048"/>
                  <a:pt x="143118" y="1708690"/>
                </a:cubicBezTo>
                <a:cubicBezTo>
                  <a:pt x="143118" y="2573332"/>
                  <a:pt x="844048" y="3274262"/>
                  <a:pt x="1708690" y="3274262"/>
                </a:cubicBezTo>
                <a:cubicBezTo>
                  <a:pt x="2573332" y="3274262"/>
                  <a:pt x="3274262" y="2573332"/>
                  <a:pt x="3274262" y="1708690"/>
                </a:cubicBezTo>
                <a:cubicBezTo>
                  <a:pt x="3274262" y="844048"/>
                  <a:pt x="2573332" y="143118"/>
                  <a:pt x="1708690" y="143118"/>
                </a:cubicBezTo>
                <a:close/>
                <a:moveTo>
                  <a:pt x="1708690" y="0"/>
                </a:moveTo>
                <a:cubicBezTo>
                  <a:pt x="2652373" y="0"/>
                  <a:pt x="3417380" y="765007"/>
                  <a:pt x="3417380" y="1708690"/>
                </a:cubicBezTo>
                <a:cubicBezTo>
                  <a:pt x="3417380" y="2652373"/>
                  <a:pt x="2652373" y="3417380"/>
                  <a:pt x="1708690" y="3417380"/>
                </a:cubicBezTo>
                <a:cubicBezTo>
                  <a:pt x="765007" y="3417380"/>
                  <a:pt x="0" y="2652373"/>
                  <a:pt x="0" y="1708690"/>
                </a:cubicBezTo>
                <a:cubicBezTo>
                  <a:pt x="0" y="765007"/>
                  <a:pt x="765007" y="0"/>
                  <a:pt x="1708690" y="0"/>
                </a:cubicBezTo>
                <a:close/>
              </a:path>
            </a:pathLst>
          </a:custGeom>
          <a:solidFill>
            <a:srgbClr val="88B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5"/>
          <p:cNvSpPr>
            <a:spLocks/>
          </p:cNvSpPr>
          <p:nvPr/>
        </p:nvSpPr>
        <p:spPr bwMode="auto">
          <a:xfrm>
            <a:off x="0" y="404841"/>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554064" y="411510"/>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Activity 1</a:t>
            </a:r>
          </a:p>
        </p:txBody>
      </p:sp>
      <p:sp>
        <p:nvSpPr>
          <p:cNvPr id="6" name="TextBox 5"/>
          <p:cNvSpPr txBox="1"/>
          <p:nvPr/>
        </p:nvSpPr>
        <p:spPr>
          <a:xfrm>
            <a:off x="554064" y="851116"/>
            <a:ext cx="4343400" cy="276999"/>
          </a:xfrm>
          <a:prstGeom prst="rect">
            <a:avLst/>
          </a:prstGeom>
          <a:noFill/>
        </p:spPr>
        <p:txBody>
          <a:bodyPr wrap="square" rtlCol="0">
            <a:spAutoFit/>
          </a:bodyPr>
          <a:lstStyle/>
          <a:p>
            <a:r>
              <a:rPr lang="en-US" sz="1200" b="1" dirty="0">
                <a:solidFill>
                  <a:srgbClr val="DF3AA7"/>
                </a:solidFill>
                <a:latin typeface="Heebo" pitchFamily="2" charset="-79"/>
                <a:cs typeface="Heebo" pitchFamily="2" charset="-79"/>
              </a:rPr>
              <a:t>Numbers in action</a:t>
            </a:r>
          </a:p>
        </p:txBody>
      </p:sp>
      <p:sp>
        <p:nvSpPr>
          <p:cNvPr id="7" name="Rectangle 6"/>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a:t>
            </a:fld>
            <a:endParaRPr lang="en-US" sz="1100" dirty="0">
              <a:solidFill>
                <a:schemeClr val="bg1"/>
              </a:solidFill>
            </a:endParaRPr>
          </a:p>
        </p:txBody>
      </p:sp>
      <p:sp>
        <p:nvSpPr>
          <p:cNvPr id="13" name="TextBox 12"/>
          <p:cNvSpPr txBox="1"/>
          <p:nvPr/>
        </p:nvSpPr>
        <p:spPr>
          <a:xfrm>
            <a:off x="3507632" y="1849347"/>
            <a:ext cx="5238797" cy="2996974"/>
          </a:xfrm>
          <a:prstGeom prst="rect">
            <a:avLst/>
          </a:prstGeom>
          <a:noFill/>
        </p:spPr>
        <p:txBody>
          <a:bodyPr wrap="square" rtlCol="0">
            <a:spAutoFit/>
          </a:bodyPr>
          <a:lstStyle/>
          <a:p>
            <a:pPr marL="457200" indent="-457200">
              <a:buFont typeface="Arial" panose="020B0604020202020204" pitchFamily="34" charset="0"/>
              <a:buChar char="•"/>
            </a:pPr>
            <a:r>
              <a:rPr lang="en-GB" sz="2000" b="1" dirty="0">
                <a:solidFill>
                  <a:srgbClr val="676ABF"/>
                </a:solidFill>
                <a:latin typeface="Heebo" pitchFamily="2" charset="-79"/>
                <a:cs typeface="Heebo" pitchFamily="2" charset="-79"/>
                <a:hlinkClick r:id="rId2">
                  <a:extLst>
                    <a:ext uri="{A12FA001-AC4F-418D-AE19-62706E023703}">
                      <ahyp:hlinkClr xmlns:ahyp="http://schemas.microsoft.com/office/drawing/2018/hyperlinkcolor" val="tx"/>
                    </a:ext>
                  </a:extLst>
                </a:hlinkClick>
              </a:rPr>
              <a:t>Watch this video</a:t>
            </a:r>
            <a:endParaRPr lang="en-GB" sz="2000" b="1" dirty="0">
              <a:solidFill>
                <a:srgbClr val="676ABF"/>
              </a:solidFill>
              <a:latin typeface="Heebo" pitchFamily="2" charset="-79"/>
              <a:cs typeface="Heebo" pitchFamily="2" charset="-79"/>
            </a:endParaRPr>
          </a:p>
          <a:p>
            <a:pPr marL="457200" indent="-457200">
              <a:buFont typeface="Arial" panose="020B0604020202020204" pitchFamily="34" charset="0"/>
              <a:buChar char="•"/>
            </a:pPr>
            <a:endParaRPr lang="en-GB" dirty="0">
              <a:latin typeface="Heebo" pitchFamily="2" charset="-79"/>
              <a:cs typeface="Heebo" pitchFamily="2" charset="-79"/>
            </a:endParaRPr>
          </a:p>
          <a:p>
            <a:pPr marL="457200" indent="-457200">
              <a:buFont typeface="Arial" panose="020B0604020202020204" pitchFamily="34" charset="0"/>
              <a:buChar char="•"/>
            </a:pPr>
            <a:endParaRPr lang="en-GB" dirty="0">
              <a:latin typeface="Heebo" pitchFamily="2" charset="-79"/>
              <a:cs typeface="Heebo" pitchFamily="2" charset="-79"/>
            </a:endParaRPr>
          </a:p>
          <a:p>
            <a:pPr marL="457200" indent="-457200">
              <a:buFont typeface="Arial" panose="020B0604020202020204" pitchFamily="34" charset="0"/>
              <a:buChar char="•"/>
            </a:pPr>
            <a:endParaRPr lang="en-GB" dirty="0">
              <a:latin typeface="Heebo" pitchFamily="2" charset="-79"/>
              <a:cs typeface="Heebo" pitchFamily="2" charset="-79"/>
            </a:endParaRPr>
          </a:p>
          <a:p>
            <a:r>
              <a:rPr lang="en-GB" b="1" dirty="0">
                <a:latin typeface="Heebo" pitchFamily="2" charset="-79"/>
                <a:cs typeface="Heebo" pitchFamily="2" charset="-79"/>
              </a:rPr>
              <a:t>Write down some of the numbers, facts and targets for 2030.</a:t>
            </a:r>
          </a:p>
          <a:p>
            <a:endParaRPr lang="en-GB" b="1" dirty="0">
              <a:latin typeface="Heebo" pitchFamily="2" charset="-79"/>
              <a:cs typeface="Heebo" pitchFamily="2" charset="-79"/>
            </a:endParaRPr>
          </a:p>
          <a:p>
            <a:r>
              <a:rPr lang="en-GB" dirty="0">
                <a:latin typeface="Heebo" pitchFamily="2" charset="-79"/>
                <a:cs typeface="Heebo" pitchFamily="2" charset="-79"/>
              </a:rPr>
              <a:t>Discuss as a class. What’s your opinion of the Goals and what they’re trying to achieve?</a:t>
            </a:r>
          </a:p>
          <a:p>
            <a:pPr>
              <a:lnSpc>
                <a:spcPct val="150000"/>
              </a:lnSpc>
            </a:pPr>
            <a:endParaRPr lang="en-US" dirty="0">
              <a:solidFill>
                <a:schemeClr val="tx1">
                  <a:lumMod val="75000"/>
                  <a:lumOff val="25000"/>
                </a:schemeClr>
              </a:solidFill>
              <a:latin typeface="Heebo" pitchFamily="2" charset="-79"/>
              <a:cs typeface="Heebo" pitchFamily="2" charset="-79"/>
            </a:endParaRPr>
          </a:p>
        </p:txBody>
      </p:sp>
      <p:grpSp>
        <p:nvGrpSpPr>
          <p:cNvPr id="15" name="Group 14"/>
          <p:cNvGrpSpPr/>
          <p:nvPr/>
        </p:nvGrpSpPr>
        <p:grpSpPr>
          <a:xfrm>
            <a:off x="7731519" y="1262226"/>
            <a:ext cx="531813" cy="490538"/>
            <a:chOff x="2762250" y="2578101"/>
            <a:chExt cx="531813" cy="490538"/>
          </a:xfrm>
          <a:solidFill>
            <a:schemeClr val="bg1"/>
          </a:solidFill>
        </p:grpSpPr>
        <p:sp>
          <p:nvSpPr>
            <p:cNvPr id="16" name="Freeform 18"/>
            <p:cNvSpPr>
              <a:spLocks/>
            </p:cNvSpPr>
            <p:nvPr/>
          </p:nvSpPr>
          <p:spPr bwMode="auto">
            <a:xfrm>
              <a:off x="2894013" y="2578101"/>
              <a:ext cx="400050" cy="484188"/>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2762250" y="2698751"/>
              <a:ext cx="222250" cy="369888"/>
            </a:xfrm>
            <a:custGeom>
              <a:avLst/>
              <a:gdLst>
                <a:gd name="T0" fmla="*/ 770 w 1404"/>
                <a:gd name="T1" fmla="*/ 66 h 2331"/>
                <a:gd name="T2" fmla="*/ 732 w 1404"/>
                <a:gd name="T3" fmla="*/ 204 h 2331"/>
                <a:gd name="T4" fmla="*/ 662 w 1404"/>
                <a:gd name="T5" fmla="*/ 295 h 2331"/>
                <a:gd name="T6" fmla="*/ 558 w 1404"/>
                <a:gd name="T7" fmla="*/ 350 h 2331"/>
                <a:gd name="T8" fmla="*/ 464 w 1404"/>
                <a:gd name="T9" fmla="*/ 423 h 2331"/>
                <a:gd name="T10" fmla="*/ 386 w 1404"/>
                <a:gd name="T11" fmla="*/ 510 h 2331"/>
                <a:gd name="T12" fmla="*/ 323 w 1404"/>
                <a:gd name="T13" fmla="*/ 610 h 2331"/>
                <a:gd name="T14" fmla="*/ 280 w 1404"/>
                <a:gd name="T15" fmla="*/ 721 h 2331"/>
                <a:gd name="T16" fmla="*/ 257 w 1404"/>
                <a:gd name="T17" fmla="*/ 841 h 2331"/>
                <a:gd name="T18" fmla="*/ 257 w 1404"/>
                <a:gd name="T19" fmla="*/ 967 h 2331"/>
                <a:gd name="T20" fmla="*/ 281 w 1404"/>
                <a:gd name="T21" fmla="*/ 1087 h 2331"/>
                <a:gd name="T22" fmla="*/ 324 w 1404"/>
                <a:gd name="T23" fmla="*/ 1199 h 2331"/>
                <a:gd name="T24" fmla="*/ 388 w 1404"/>
                <a:gd name="T25" fmla="*/ 1299 h 2331"/>
                <a:gd name="T26" fmla="*/ 466 w 1404"/>
                <a:gd name="T27" fmla="*/ 1386 h 2331"/>
                <a:gd name="T28" fmla="*/ 560 w 1404"/>
                <a:gd name="T29" fmla="*/ 1459 h 2331"/>
                <a:gd name="T30" fmla="*/ 665 w 1404"/>
                <a:gd name="T31" fmla="*/ 1514 h 2331"/>
                <a:gd name="T32" fmla="*/ 781 w 1404"/>
                <a:gd name="T33" fmla="*/ 1549 h 2331"/>
                <a:gd name="T34" fmla="*/ 905 w 1404"/>
                <a:gd name="T35" fmla="*/ 1562 h 2331"/>
                <a:gd name="T36" fmla="*/ 1031 w 1404"/>
                <a:gd name="T37" fmla="*/ 1717 h 2331"/>
                <a:gd name="T38" fmla="*/ 1260 w 1404"/>
                <a:gd name="T39" fmla="*/ 1609 h 2331"/>
                <a:gd name="T40" fmla="*/ 1404 w 1404"/>
                <a:gd name="T41" fmla="*/ 1703 h 2331"/>
                <a:gd name="T42" fmla="*/ 776 w 1404"/>
                <a:gd name="T43" fmla="*/ 1807 h 2331"/>
                <a:gd name="T44" fmla="*/ 634 w 1404"/>
                <a:gd name="T45" fmla="*/ 1773 h 2331"/>
                <a:gd name="T46" fmla="*/ 502 w 1404"/>
                <a:gd name="T47" fmla="*/ 1718 h 2331"/>
                <a:gd name="T48" fmla="*/ 380 w 1404"/>
                <a:gd name="T49" fmla="*/ 1644 h 2331"/>
                <a:gd name="T50" fmla="*/ 273 w 1404"/>
                <a:gd name="T51" fmla="*/ 1552 h 2331"/>
                <a:gd name="T52" fmla="*/ 179 w 1404"/>
                <a:gd name="T53" fmla="*/ 1445 h 2331"/>
                <a:gd name="T54" fmla="*/ 104 w 1404"/>
                <a:gd name="T55" fmla="*/ 1325 h 2331"/>
                <a:gd name="T56" fmla="*/ 48 w 1404"/>
                <a:gd name="T57" fmla="*/ 1194 h 2331"/>
                <a:gd name="T58" fmla="*/ 12 w 1404"/>
                <a:gd name="T59" fmla="*/ 1053 h 2331"/>
                <a:gd name="T60" fmla="*/ 0 w 1404"/>
                <a:gd name="T61" fmla="*/ 904 h 2331"/>
                <a:gd name="T62" fmla="*/ 12 w 1404"/>
                <a:gd name="T63" fmla="*/ 753 h 2331"/>
                <a:gd name="T64" fmla="*/ 49 w 1404"/>
                <a:gd name="T65" fmla="*/ 610 h 2331"/>
                <a:gd name="T66" fmla="*/ 107 w 1404"/>
                <a:gd name="T67" fmla="*/ 476 h 2331"/>
                <a:gd name="T68" fmla="*/ 183 w 1404"/>
                <a:gd name="T69" fmla="*/ 355 h 2331"/>
                <a:gd name="T70" fmla="*/ 279 w 1404"/>
                <a:gd name="T71" fmla="*/ 249 h 2331"/>
                <a:gd name="T72" fmla="*/ 389 w 1404"/>
                <a:gd name="T73" fmla="*/ 157 h 2331"/>
                <a:gd name="T74" fmla="*/ 513 w 1404"/>
                <a:gd name="T75" fmla="*/ 84 h 2331"/>
                <a:gd name="T76" fmla="*/ 649 w 1404"/>
                <a:gd name="T77" fmla="*/ 31 h 2331"/>
                <a:gd name="T78" fmla="*/ 794 w 1404"/>
                <a:gd name="T79" fmla="*/ 0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4" h="2331">
                  <a:moveTo>
                    <a:pt x="794" y="0"/>
                  </a:moveTo>
                  <a:lnTo>
                    <a:pt x="770" y="66"/>
                  </a:lnTo>
                  <a:lnTo>
                    <a:pt x="749" y="135"/>
                  </a:lnTo>
                  <a:lnTo>
                    <a:pt x="732" y="204"/>
                  </a:lnTo>
                  <a:lnTo>
                    <a:pt x="718" y="274"/>
                  </a:lnTo>
                  <a:lnTo>
                    <a:pt x="662" y="295"/>
                  </a:lnTo>
                  <a:lnTo>
                    <a:pt x="608" y="320"/>
                  </a:lnTo>
                  <a:lnTo>
                    <a:pt x="558" y="350"/>
                  </a:lnTo>
                  <a:lnTo>
                    <a:pt x="509" y="384"/>
                  </a:lnTo>
                  <a:lnTo>
                    <a:pt x="464" y="423"/>
                  </a:lnTo>
                  <a:lnTo>
                    <a:pt x="423" y="464"/>
                  </a:lnTo>
                  <a:lnTo>
                    <a:pt x="386" y="510"/>
                  </a:lnTo>
                  <a:lnTo>
                    <a:pt x="352" y="558"/>
                  </a:lnTo>
                  <a:lnTo>
                    <a:pt x="323" y="610"/>
                  </a:lnTo>
                  <a:lnTo>
                    <a:pt x="300" y="665"/>
                  </a:lnTo>
                  <a:lnTo>
                    <a:pt x="280" y="721"/>
                  </a:lnTo>
                  <a:lnTo>
                    <a:pt x="266" y="780"/>
                  </a:lnTo>
                  <a:lnTo>
                    <a:pt x="257" y="841"/>
                  </a:lnTo>
                  <a:lnTo>
                    <a:pt x="255" y="904"/>
                  </a:lnTo>
                  <a:lnTo>
                    <a:pt x="257" y="967"/>
                  </a:lnTo>
                  <a:lnTo>
                    <a:pt x="266" y="1028"/>
                  </a:lnTo>
                  <a:lnTo>
                    <a:pt x="281" y="1087"/>
                  </a:lnTo>
                  <a:lnTo>
                    <a:pt x="300" y="1144"/>
                  </a:lnTo>
                  <a:lnTo>
                    <a:pt x="324" y="1199"/>
                  </a:lnTo>
                  <a:lnTo>
                    <a:pt x="353" y="1250"/>
                  </a:lnTo>
                  <a:lnTo>
                    <a:pt x="388" y="1299"/>
                  </a:lnTo>
                  <a:lnTo>
                    <a:pt x="425" y="1345"/>
                  </a:lnTo>
                  <a:lnTo>
                    <a:pt x="466" y="1386"/>
                  </a:lnTo>
                  <a:lnTo>
                    <a:pt x="512" y="1425"/>
                  </a:lnTo>
                  <a:lnTo>
                    <a:pt x="560" y="1459"/>
                  </a:lnTo>
                  <a:lnTo>
                    <a:pt x="611" y="1489"/>
                  </a:lnTo>
                  <a:lnTo>
                    <a:pt x="665" y="1514"/>
                  </a:lnTo>
                  <a:lnTo>
                    <a:pt x="722" y="1534"/>
                  </a:lnTo>
                  <a:lnTo>
                    <a:pt x="781" y="1549"/>
                  </a:lnTo>
                  <a:lnTo>
                    <a:pt x="843" y="1558"/>
                  </a:lnTo>
                  <a:lnTo>
                    <a:pt x="905" y="1562"/>
                  </a:lnTo>
                  <a:lnTo>
                    <a:pt x="1031" y="1564"/>
                  </a:lnTo>
                  <a:lnTo>
                    <a:pt x="1031" y="1717"/>
                  </a:lnTo>
                  <a:lnTo>
                    <a:pt x="1193" y="1555"/>
                  </a:lnTo>
                  <a:lnTo>
                    <a:pt x="1260" y="1609"/>
                  </a:lnTo>
                  <a:lnTo>
                    <a:pt x="1331" y="1658"/>
                  </a:lnTo>
                  <a:lnTo>
                    <a:pt x="1404" y="1703"/>
                  </a:lnTo>
                  <a:lnTo>
                    <a:pt x="776" y="2331"/>
                  </a:lnTo>
                  <a:lnTo>
                    <a:pt x="776" y="1807"/>
                  </a:lnTo>
                  <a:lnTo>
                    <a:pt x="704" y="1792"/>
                  </a:lnTo>
                  <a:lnTo>
                    <a:pt x="634" y="1773"/>
                  </a:lnTo>
                  <a:lnTo>
                    <a:pt x="567" y="1748"/>
                  </a:lnTo>
                  <a:lnTo>
                    <a:pt x="502" y="1718"/>
                  </a:lnTo>
                  <a:lnTo>
                    <a:pt x="439" y="1684"/>
                  </a:lnTo>
                  <a:lnTo>
                    <a:pt x="380" y="1644"/>
                  </a:lnTo>
                  <a:lnTo>
                    <a:pt x="324" y="1601"/>
                  </a:lnTo>
                  <a:lnTo>
                    <a:pt x="273" y="1552"/>
                  </a:lnTo>
                  <a:lnTo>
                    <a:pt x="224" y="1500"/>
                  </a:lnTo>
                  <a:lnTo>
                    <a:pt x="179" y="1445"/>
                  </a:lnTo>
                  <a:lnTo>
                    <a:pt x="140" y="1387"/>
                  </a:lnTo>
                  <a:lnTo>
                    <a:pt x="104" y="1325"/>
                  </a:lnTo>
                  <a:lnTo>
                    <a:pt x="74" y="1261"/>
                  </a:lnTo>
                  <a:lnTo>
                    <a:pt x="48" y="1194"/>
                  </a:lnTo>
                  <a:lnTo>
                    <a:pt x="27" y="1124"/>
                  </a:lnTo>
                  <a:lnTo>
                    <a:pt x="12" y="1053"/>
                  </a:lnTo>
                  <a:lnTo>
                    <a:pt x="3" y="979"/>
                  </a:lnTo>
                  <a:lnTo>
                    <a:pt x="0" y="904"/>
                  </a:lnTo>
                  <a:lnTo>
                    <a:pt x="3" y="828"/>
                  </a:lnTo>
                  <a:lnTo>
                    <a:pt x="12" y="753"/>
                  </a:lnTo>
                  <a:lnTo>
                    <a:pt x="28" y="681"/>
                  </a:lnTo>
                  <a:lnTo>
                    <a:pt x="49" y="610"/>
                  </a:lnTo>
                  <a:lnTo>
                    <a:pt x="75" y="542"/>
                  </a:lnTo>
                  <a:lnTo>
                    <a:pt x="107" y="476"/>
                  </a:lnTo>
                  <a:lnTo>
                    <a:pt x="143" y="414"/>
                  </a:lnTo>
                  <a:lnTo>
                    <a:pt x="183" y="355"/>
                  </a:lnTo>
                  <a:lnTo>
                    <a:pt x="229" y="300"/>
                  </a:lnTo>
                  <a:lnTo>
                    <a:pt x="279" y="249"/>
                  </a:lnTo>
                  <a:lnTo>
                    <a:pt x="332" y="201"/>
                  </a:lnTo>
                  <a:lnTo>
                    <a:pt x="389" y="157"/>
                  </a:lnTo>
                  <a:lnTo>
                    <a:pt x="450" y="118"/>
                  </a:lnTo>
                  <a:lnTo>
                    <a:pt x="513" y="84"/>
                  </a:lnTo>
                  <a:lnTo>
                    <a:pt x="579" y="55"/>
                  </a:lnTo>
                  <a:lnTo>
                    <a:pt x="649" y="31"/>
                  </a:lnTo>
                  <a:lnTo>
                    <a:pt x="720" y="12"/>
                  </a:lnTo>
                  <a:lnTo>
                    <a:pt x="7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Oval 2"/>
          <p:cNvSpPr/>
          <p:nvPr/>
        </p:nvSpPr>
        <p:spPr>
          <a:xfrm>
            <a:off x="7543800" y="1052840"/>
            <a:ext cx="909310" cy="909310"/>
          </a:xfrm>
          <a:custGeom>
            <a:avLst/>
            <a:gdLst/>
            <a:ahLst/>
            <a:cxnLst/>
            <a:rect l="l" t="t" r="r" b="b"/>
            <a:pathLst>
              <a:path w="3417380" h="3417380">
                <a:moveTo>
                  <a:pt x="1708690" y="143118"/>
                </a:moveTo>
                <a:cubicBezTo>
                  <a:pt x="844048" y="143118"/>
                  <a:pt x="143118" y="844048"/>
                  <a:pt x="143118" y="1708690"/>
                </a:cubicBezTo>
                <a:cubicBezTo>
                  <a:pt x="143118" y="2573332"/>
                  <a:pt x="844048" y="3274262"/>
                  <a:pt x="1708690" y="3274262"/>
                </a:cubicBezTo>
                <a:cubicBezTo>
                  <a:pt x="2573332" y="3274262"/>
                  <a:pt x="3274262" y="2573332"/>
                  <a:pt x="3274262" y="1708690"/>
                </a:cubicBezTo>
                <a:cubicBezTo>
                  <a:pt x="3274262" y="844048"/>
                  <a:pt x="2573332" y="143118"/>
                  <a:pt x="1708690" y="143118"/>
                </a:cubicBezTo>
                <a:close/>
                <a:moveTo>
                  <a:pt x="1708690" y="0"/>
                </a:moveTo>
                <a:cubicBezTo>
                  <a:pt x="2652373" y="0"/>
                  <a:pt x="3417380" y="765007"/>
                  <a:pt x="3417380" y="1708690"/>
                </a:cubicBezTo>
                <a:cubicBezTo>
                  <a:pt x="3417380" y="2652373"/>
                  <a:pt x="2652373" y="3417380"/>
                  <a:pt x="1708690" y="3417380"/>
                </a:cubicBezTo>
                <a:cubicBezTo>
                  <a:pt x="765007" y="3417380"/>
                  <a:pt x="0" y="2652373"/>
                  <a:pt x="0" y="1708690"/>
                </a:cubicBezTo>
                <a:cubicBezTo>
                  <a:pt x="0" y="765007"/>
                  <a:pt x="765007" y="0"/>
                  <a:pt x="17086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8485464" y="4862363"/>
            <a:ext cx="506136" cy="234319"/>
            <a:chOff x="8497453" y="4862363"/>
            <a:chExt cx="506136" cy="234319"/>
          </a:xfrm>
        </p:grpSpPr>
        <p:sp>
          <p:nvSpPr>
            <p:cNvPr id="24" name="Chevron 23"/>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2" name="Picture 21">
            <a:extLst>
              <a:ext uri="{FF2B5EF4-FFF2-40B4-BE49-F238E27FC236}">
                <a16:creationId xmlns:a16="http://schemas.microsoft.com/office/drawing/2014/main" id="{87832BA1-8326-B846-85A8-0B1D81A49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21" name="Graphic 20" descr="Play">
            <a:hlinkClick r:id="rId2"/>
            <a:extLst>
              <a:ext uri="{FF2B5EF4-FFF2-40B4-BE49-F238E27FC236}">
                <a16:creationId xmlns:a16="http://schemas.microsoft.com/office/drawing/2014/main" id="{B5FA9F03-28B9-3F40-9828-9C11B393A1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8670" y="1601645"/>
            <a:ext cx="877634" cy="877634"/>
          </a:xfrm>
          <a:prstGeom prst="rect">
            <a:avLst/>
          </a:prstGeom>
        </p:spPr>
      </p:pic>
      <p:pic>
        <p:nvPicPr>
          <p:cNvPr id="23" name="Graphic 22" descr="Cursor">
            <a:hlinkClick r:id="rId2"/>
            <a:extLst>
              <a:ext uri="{FF2B5EF4-FFF2-40B4-BE49-F238E27FC236}">
                <a16:creationId xmlns:a16="http://schemas.microsoft.com/office/drawing/2014/main" id="{7A8EA9E0-41F7-E443-BE2D-A26DA723BC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5519" y="2134671"/>
            <a:ext cx="705258" cy="705258"/>
          </a:xfrm>
          <a:prstGeom prst="rect">
            <a:avLst/>
          </a:prstGeom>
        </p:spPr>
      </p:pic>
      <p:pic>
        <p:nvPicPr>
          <p:cNvPr id="14" name="Picture Placeholder 13">
            <a:extLst>
              <a:ext uri="{FF2B5EF4-FFF2-40B4-BE49-F238E27FC236}">
                <a16:creationId xmlns:a16="http://schemas.microsoft.com/office/drawing/2014/main" id="{23252091-8044-A940-B164-0848DA0EC509}"/>
              </a:ext>
            </a:extLst>
          </p:cNvPr>
          <p:cNvPicPr>
            <a:picLocks noGrp="1" noChangeAspect="1"/>
          </p:cNvPicPr>
          <p:nvPr>
            <p:ph type="pic" sz="quarter" idx="10"/>
          </p:nvPr>
        </p:nvPicPr>
        <p:blipFill>
          <a:blip r:embed="rId8">
            <a:extLst>
              <a:ext uri="{28A0092B-C50C-407E-A947-70E740481C1C}">
                <a14:useLocalDpi xmlns:a14="http://schemas.microsoft.com/office/drawing/2010/main" val="0"/>
              </a:ext>
            </a:extLst>
          </a:blip>
          <a:srcRect/>
          <a:stretch>
            <a:fillRect/>
          </a:stretch>
        </p:blipFill>
        <p:spPr/>
      </p:pic>
      <p:pic>
        <p:nvPicPr>
          <p:cNvPr id="19" name="Graphic 18" descr="Calculator">
            <a:extLst>
              <a:ext uri="{FF2B5EF4-FFF2-40B4-BE49-F238E27FC236}">
                <a16:creationId xmlns:a16="http://schemas.microsoft.com/office/drawing/2014/main" id="{86675DCC-A3B0-C243-8DE2-58C07A032B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10581" y="664695"/>
            <a:ext cx="914400" cy="914400"/>
          </a:xfrm>
          <a:prstGeom prst="rect">
            <a:avLst/>
          </a:prstGeom>
        </p:spPr>
      </p:pic>
      <p:pic>
        <p:nvPicPr>
          <p:cNvPr id="32" name="Graphic 31" descr="Pie chart">
            <a:extLst>
              <a:ext uri="{FF2B5EF4-FFF2-40B4-BE49-F238E27FC236}">
                <a16:creationId xmlns:a16="http://schemas.microsoft.com/office/drawing/2014/main" id="{5DD6D840-CF28-7245-8F6A-7CA5166FB3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30683" y="640882"/>
            <a:ext cx="914400" cy="914400"/>
          </a:xfrm>
          <a:prstGeom prst="rect">
            <a:avLst/>
          </a:prstGeom>
        </p:spPr>
      </p:pic>
      <p:pic>
        <p:nvPicPr>
          <p:cNvPr id="34" name="Graphic 33" descr="Mathematics">
            <a:extLst>
              <a:ext uri="{FF2B5EF4-FFF2-40B4-BE49-F238E27FC236}">
                <a16:creationId xmlns:a16="http://schemas.microsoft.com/office/drawing/2014/main" id="{9C145C27-939E-C649-BA8B-A7B98D9990D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95534" y="659336"/>
            <a:ext cx="914400" cy="914400"/>
          </a:xfrm>
          <a:prstGeom prst="rect">
            <a:avLst/>
          </a:prstGeom>
        </p:spPr>
      </p:pic>
    </p:spTree>
    <p:extLst>
      <p:ext uri="{BB962C8B-B14F-4D97-AF65-F5344CB8AC3E}">
        <p14:creationId xmlns:p14="http://schemas.microsoft.com/office/powerpoint/2010/main" val="104113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14"/>
                                        </p:tgtEl>
                                        <p:attrNameLst>
                                          <p:attrName>r</p:attrName>
                                        </p:attrNameLst>
                                      </p:cBhvr>
                                    </p:animRot>
                                  </p:childTnLst>
                                </p:cTn>
                              </p:par>
                              <p:par>
                                <p:cTn id="7" presetID="6" presetClass="emph" presetSubtype="0" repeatCount="indefinite" fill="hold" nodeType="withEffect">
                                  <p:stCondLst>
                                    <p:cond delay="0"/>
                                  </p:stCondLst>
                                  <p:childTnLst>
                                    <p:animScale>
                                      <p:cBhvr>
                                        <p:cTn id="8" dur="1000" fill="hold"/>
                                        <p:tgtEl>
                                          <p:spTgt spid="23"/>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8007619" y="73483"/>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437125" y="4742407"/>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40</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sp>
        <p:nvSpPr>
          <p:cNvPr id="45" name="Content Placeholder 2">
            <a:extLst>
              <a:ext uri="{FF2B5EF4-FFF2-40B4-BE49-F238E27FC236}">
                <a16:creationId xmlns:a16="http://schemas.microsoft.com/office/drawing/2014/main" id="{876B74C7-3830-B84F-85B0-417C2BDA6C48}"/>
              </a:ext>
            </a:extLst>
          </p:cNvPr>
          <p:cNvSpPr txBox="1">
            <a:spLocks/>
          </p:cNvSpPr>
          <p:nvPr/>
        </p:nvSpPr>
        <p:spPr>
          <a:xfrm>
            <a:off x="1801930" y="1250065"/>
            <a:ext cx="4343400" cy="343794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rgbClr val="DF3AA7"/>
                </a:solidFill>
                <a:latin typeface="Heebo" pitchFamily="2" charset="-79"/>
                <a:cs typeface="Heebo" pitchFamily="2" charset="-79"/>
              </a:rPr>
              <a:t>Water usage guide</a:t>
            </a:r>
          </a:p>
          <a:p>
            <a:pPr marL="0" indent="0" algn="ctr">
              <a:buNone/>
            </a:pPr>
            <a:r>
              <a:rPr lang="en-GB" sz="1400" dirty="0">
                <a:solidFill>
                  <a:srgbClr val="FFC000"/>
                </a:solidFill>
                <a:latin typeface="Heebo" pitchFamily="2" charset="-79"/>
                <a:cs typeface="Heebo" pitchFamily="2" charset="-79"/>
              </a:rPr>
              <a:t>How much do you use?</a:t>
            </a:r>
          </a:p>
        </p:txBody>
      </p:sp>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4927" y="275993"/>
            <a:ext cx="627927"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481625" y="4437471"/>
            <a:ext cx="1228752" cy="1228752"/>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529378" y="1058841"/>
            <a:ext cx="1154305" cy="1154305"/>
          </a:xfrm>
          <a:prstGeom prst="rect">
            <a:avLst/>
          </a:prstGeom>
        </p:spPr>
      </p:pic>
      <p:pic>
        <p:nvPicPr>
          <p:cNvPr id="22" name="Picture 21">
            <a:extLst>
              <a:ext uri="{FF2B5EF4-FFF2-40B4-BE49-F238E27FC236}">
                <a16:creationId xmlns:a16="http://schemas.microsoft.com/office/drawing/2014/main" id="{0CA85F58-C1A8-764C-A94F-84860859B768}"/>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4108126" y="-644341"/>
            <a:ext cx="1840667" cy="1840667"/>
          </a:xfrm>
          <a:prstGeom prst="rect">
            <a:avLst/>
          </a:prstGeom>
        </p:spPr>
      </p:pic>
      <p:sp>
        <p:nvSpPr>
          <p:cNvPr id="23" name="TextBox 22">
            <a:extLst>
              <a:ext uri="{FF2B5EF4-FFF2-40B4-BE49-F238E27FC236}">
                <a16:creationId xmlns:a16="http://schemas.microsoft.com/office/drawing/2014/main" id="{6FC7D980-9429-CA49-84D1-92C58D864FA9}"/>
              </a:ext>
            </a:extLst>
          </p:cNvPr>
          <p:cNvSpPr txBox="1"/>
          <p:nvPr/>
        </p:nvSpPr>
        <p:spPr>
          <a:xfrm>
            <a:off x="1115616" y="2048292"/>
            <a:ext cx="5965108" cy="2585323"/>
          </a:xfrm>
          <a:prstGeom prst="rect">
            <a:avLst/>
          </a:prstGeom>
          <a:noFill/>
        </p:spPr>
        <p:txBody>
          <a:bodyPr wrap="square" rtlCol="0">
            <a:spAutoFit/>
          </a:bodyPr>
          <a:lstStyle/>
          <a:p>
            <a:pPr algn="ctr"/>
            <a:r>
              <a:rPr lang="en-GB" dirty="0">
                <a:solidFill>
                  <a:schemeClr val="tx1">
                    <a:lumMod val="75000"/>
                    <a:lumOff val="25000"/>
                  </a:schemeClr>
                </a:solidFill>
                <a:latin typeface="Heebo" pitchFamily="2" charset="-79"/>
                <a:cs typeface="Heebo" pitchFamily="2" charset="-79"/>
              </a:rPr>
              <a:t>Cleaning teeth 0.25l</a:t>
            </a:r>
          </a:p>
          <a:p>
            <a:pPr algn="ctr"/>
            <a:r>
              <a:rPr lang="en-GB" dirty="0">
                <a:solidFill>
                  <a:schemeClr val="tx1">
                    <a:lumMod val="75000"/>
                    <a:lumOff val="25000"/>
                  </a:schemeClr>
                </a:solidFill>
                <a:latin typeface="Heebo" pitchFamily="2" charset="-79"/>
                <a:cs typeface="Heebo" pitchFamily="2" charset="-79"/>
              </a:rPr>
              <a:t>Shower  15l</a:t>
            </a:r>
          </a:p>
          <a:p>
            <a:pPr algn="ctr"/>
            <a:r>
              <a:rPr lang="en-GB" dirty="0">
                <a:solidFill>
                  <a:schemeClr val="tx1">
                    <a:lumMod val="75000"/>
                    <a:lumOff val="25000"/>
                  </a:schemeClr>
                </a:solidFill>
                <a:latin typeface="Heebo" pitchFamily="2" charset="-79"/>
                <a:cs typeface="Heebo" pitchFamily="2" charset="-79"/>
              </a:rPr>
              <a:t>Toilet flush 10l</a:t>
            </a:r>
          </a:p>
          <a:p>
            <a:pPr algn="ctr"/>
            <a:r>
              <a:rPr lang="en-GB" dirty="0">
                <a:solidFill>
                  <a:schemeClr val="tx1">
                    <a:lumMod val="75000"/>
                    <a:lumOff val="25000"/>
                  </a:schemeClr>
                </a:solidFill>
                <a:latin typeface="Heebo" pitchFamily="2" charset="-79"/>
                <a:cs typeface="Heebo" pitchFamily="2" charset="-79"/>
              </a:rPr>
              <a:t>One saucepan 1l</a:t>
            </a:r>
          </a:p>
          <a:p>
            <a:pPr algn="ctr"/>
            <a:r>
              <a:rPr lang="en-GB" dirty="0">
                <a:solidFill>
                  <a:schemeClr val="tx1">
                    <a:lumMod val="75000"/>
                    <a:lumOff val="25000"/>
                  </a:schemeClr>
                </a:solidFill>
                <a:latin typeface="Heebo" pitchFamily="2" charset="-79"/>
                <a:cs typeface="Heebo" pitchFamily="2" charset="-79"/>
              </a:rPr>
              <a:t>Cup of tea 0.25</a:t>
            </a:r>
          </a:p>
          <a:p>
            <a:pPr algn="ctr"/>
            <a:r>
              <a:rPr lang="en-GB" dirty="0">
                <a:solidFill>
                  <a:schemeClr val="tx1">
                    <a:lumMod val="75000"/>
                    <a:lumOff val="25000"/>
                  </a:schemeClr>
                </a:solidFill>
                <a:latin typeface="Heebo" pitchFamily="2" charset="-79"/>
                <a:cs typeface="Heebo" pitchFamily="2" charset="-79"/>
              </a:rPr>
              <a:t>One dishwasher load 15l</a:t>
            </a:r>
          </a:p>
          <a:p>
            <a:pPr algn="ctr"/>
            <a:r>
              <a:rPr lang="en-GB" dirty="0">
                <a:solidFill>
                  <a:schemeClr val="tx1">
                    <a:lumMod val="75000"/>
                    <a:lumOff val="25000"/>
                  </a:schemeClr>
                </a:solidFill>
                <a:latin typeface="Heebo" pitchFamily="2" charset="-79"/>
                <a:cs typeface="Heebo" pitchFamily="2" charset="-79"/>
              </a:rPr>
              <a:t>Washing up by hand 8l</a:t>
            </a:r>
          </a:p>
          <a:p>
            <a:pPr algn="ctr"/>
            <a:r>
              <a:rPr lang="en-GB" dirty="0">
                <a:solidFill>
                  <a:schemeClr val="tx1">
                    <a:lumMod val="75000"/>
                    <a:lumOff val="25000"/>
                  </a:schemeClr>
                </a:solidFill>
                <a:latin typeface="Heebo" pitchFamily="2" charset="-79"/>
                <a:cs typeface="Heebo" pitchFamily="2" charset="-79"/>
              </a:rPr>
              <a:t>Washing machine load 80l</a:t>
            </a:r>
          </a:p>
          <a:p>
            <a:pPr algn="ctr"/>
            <a:r>
              <a:rPr lang="en-GB" dirty="0">
                <a:solidFill>
                  <a:schemeClr val="tx1">
                    <a:lumMod val="75000"/>
                    <a:lumOff val="25000"/>
                  </a:schemeClr>
                </a:solidFill>
                <a:latin typeface="Heebo" pitchFamily="2" charset="-79"/>
                <a:cs typeface="Heebo" pitchFamily="2" charset="-79"/>
              </a:rPr>
              <a:t>Clothes washing by hand 25l </a:t>
            </a:r>
          </a:p>
        </p:txBody>
      </p:sp>
      <p:sp>
        <p:nvSpPr>
          <p:cNvPr id="24" name="TextBox 23">
            <a:extLst>
              <a:ext uri="{FF2B5EF4-FFF2-40B4-BE49-F238E27FC236}">
                <a16:creationId xmlns:a16="http://schemas.microsoft.com/office/drawing/2014/main" id="{F02CD600-2F7E-3C4B-A0E2-5BC49766C139}"/>
              </a:ext>
            </a:extLst>
          </p:cNvPr>
          <p:cNvSpPr txBox="1"/>
          <p:nvPr/>
        </p:nvSpPr>
        <p:spPr>
          <a:xfrm>
            <a:off x="6111493" y="2110085"/>
            <a:ext cx="2664296" cy="461665"/>
          </a:xfrm>
          <a:prstGeom prst="rect">
            <a:avLst/>
          </a:prstGeom>
          <a:noFill/>
        </p:spPr>
        <p:txBody>
          <a:bodyPr wrap="square" rtlCol="0">
            <a:spAutoFit/>
          </a:bodyPr>
          <a:lstStyle/>
          <a:p>
            <a:r>
              <a:rPr lang="en-GB" sz="2400" b="1" i="1" dirty="0">
                <a:solidFill>
                  <a:srgbClr val="676ABF"/>
                </a:solidFill>
                <a:latin typeface="Heebo" pitchFamily="2" charset="-79"/>
                <a:cs typeface="Heebo" pitchFamily="2" charset="-79"/>
              </a:rPr>
              <a:t>1 bucket = 4 litres </a:t>
            </a:r>
          </a:p>
        </p:txBody>
      </p:sp>
      <p:pic>
        <p:nvPicPr>
          <p:cNvPr id="8" name="Graphic 7" descr="Paint">
            <a:extLst>
              <a:ext uri="{FF2B5EF4-FFF2-40B4-BE49-F238E27FC236}">
                <a16:creationId xmlns:a16="http://schemas.microsoft.com/office/drawing/2014/main" id="{D5132EB9-B791-8E45-8DA5-8EA19368F8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64117" y="2743348"/>
            <a:ext cx="1499023" cy="1499023"/>
          </a:xfrm>
          <a:prstGeom prst="rect">
            <a:avLst/>
          </a:prstGeom>
        </p:spPr>
      </p:pic>
    </p:spTree>
    <p:extLst>
      <p:ext uri="{BB962C8B-B14F-4D97-AF65-F5344CB8AC3E}">
        <p14:creationId xmlns:p14="http://schemas.microsoft.com/office/powerpoint/2010/main" val="4036517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6176732" y="1715285"/>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941938" y="4790218"/>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41</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4927" y="275993"/>
            <a:ext cx="627927"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7598739" y="-749955"/>
            <a:ext cx="1840667" cy="1840667"/>
          </a:xfrm>
          <a:prstGeom prst="rect">
            <a:avLst/>
          </a:prstGeom>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285023" y="-1025646"/>
            <a:ext cx="1840667" cy="1840667"/>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1269198" y="3181969"/>
            <a:ext cx="1591108" cy="1591108"/>
          </a:xfrm>
          <a:prstGeom prst="rect">
            <a:avLst/>
          </a:prstGeom>
        </p:spPr>
      </p:pic>
      <p:pic>
        <p:nvPicPr>
          <p:cNvPr id="19" name="image14.jpeg" descr="\\practa-uk-pro1\User_MyDocuments\brenhel\Pictures\Water filter\23746.jpg">
            <a:extLst>
              <a:ext uri="{FF2B5EF4-FFF2-40B4-BE49-F238E27FC236}">
                <a16:creationId xmlns:a16="http://schemas.microsoft.com/office/drawing/2014/main" id="{066D2C26-9604-7F4B-8E00-F33B23158926}"/>
              </a:ext>
            </a:extLst>
          </p:cNvPr>
          <p:cNvPicPr>
            <a:picLocks noChangeAspect="1"/>
          </p:cNvPicPr>
          <p:nvPr/>
        </p:nvPicPr>
        <p:blipFill>
          <a:blip r:embed="rId6">
            <a:extLst/>
          </a:blip>
          <a:stretch>
            <a:fillRect/>
          </a:stretch>
        </p:blipFill>
        <p:spPr>
          <a:xfrm>
            <a:off x="413838" y="1144661"/>
            <a:ext cx="3559278" cy="2372853"/>
          </a:xfrm>
          <a:prstGeom prst="rect">
            <a:avLst/>
          </a:prstGeom>
          <a:ln w="12700">
            <a:miter lim="400000"/>
          </a:ln>
        </p:spPr>
      </p:pic>
      <p:sp>
        <p:nvSpPr>
          <p:cNvPr id="20" name="Shape 2213">
            <a:extLst>
              <a:ext uri="{FF2B5EF4-FFF2-40B4-BE49-F238E27FC236}">
                <a16:creationId xmlns:a16="http://schemas.microsoft.com/office/drawing/2014/main" id="{EEFB5060-95E4-7244-94D5-F1EAE85174FA}"/>
              </a:ext>
            </a:extLst>
          </p:cNvPr>
          <p:cNvSpPr/>
          <p:nvPr/>
        </p:nvSpPr>
        <p:spPr>
          <a:xfrm>
            <a:off x="4516593" y="1131590"/>
            <a:ext cx="4213569" cy="96949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b="1">
                <a:solidFill>
                  <a:srgbClr val="948679"/>
                </a:solidFill>
                <a:latin typeface="TradeGothicLTStd-Bold"/>
                <a:ea typeface="TradeGothicLTStd-Bold"/>
                <a:cs typeface="TradeGothicLTStd-Bold"/>
                <a:sym typeface="TradeGothicLTStd-Bold"/>
              </a:defRPr>
            </a:pPr>
            <a:r>
              <a:rPr lang="en-GB" sz="1900" dirty="0">
                <a:solidFill>
                  <a:schemeClr val="tx1">
                    <a:lumMod val="75000"/>
                    <a:lumOff val="25000"/>
                  </a:schemeClr>
                </a:solidFill>
                <a:latin typeface="Heebo" pitchFamily="2" charset="-79"/>
                <a:cs typeface="Heebo" pitchFamily="2" charset="-79"/>
              </a:rPr>
              <a:t>Access to water isn’t the only issue. Very often, the water available isn’t safe to drink.</a:t>
            </a:r>
            <a:endParaRPr sz="1900" dirty="0">
              <a:solidFill>
                <a:schemeClr val="tx1">
                  <a:lumMod val="75000"/>
                  <a:lumOff val="25000"/>
                </a:schemeClr>
              </a:solidFill>
              <a:latin typeface="Heebo" pitchFamily="2" charset="-79"/>
              <a:cs typeface="Heebo" pitchFamily="2" charset="-79"/>
            </a:endParaRPr>
          </a:p>
        </p:txBody>
      </p:sp>
      <p:sp>
        <p:nvSpPr>
          <p:cNvPr id="21" name="Shape 2213">
            <a:extLst>
              <a:ext uri="{FF2B5EF4-FFF2-40B4-BE49-F238E27FC236}">
                <a16:creationId xmlns:a16="http://schemas.microsoft.com/office/drawing/2014/main" id="{F44ABA6D-525D-CC4B-AC06-986EE89730C3}"/>
              </a:ext>
            </a:extLst>
          </p:cNvPr>
          <p:cNvSpPr/>
          <p:nvPr/>
        </p:nvSpPr>
        <p:spPr>
          <a:xfrm>
            <a:off x="361777" y="3737143"/>
            <a:ext cx="3973116" cy="969492"/>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defRPr b="1">
                <a:solidFill>
                  <a:srgbClr val="948679"/>
                </a:solidFill>
                <a:latin typeface="TradeGothicLTStd-Bold"/>
                <a:ea typeface="TradeGothicLTStd-Bold"/>
                <a:cs typeface="TradeGothicLTStd-Bold"/>
                <a:sym typeface="TradeGothicLTStd-Bold"/>
              </a:defRPr>
            </a:pPr>
            <a:r>
              <a:rPr lang="en-GB" sz="1900" dirty="0">
                <a:solidFill>
                  <a:schemeClr val="tx1">
                    <a:lumMod val="75000"/>
                    <a:lumOff val="25000"/>
                  </a:schemeClr>
                </a:solidFill>
                <a:latin typeface="Heebo" pitchFamily="2" charset="-79"/>
                <a:cs typeface="Heebo" pitchFamily="2" charset="-79"/>
              </a:rPr>
              <a:t>Clean water isn’t just vital for human health. All of the natural world depends on it.</a:t>
            </a:r>
            <a:endParaRPr sz="1900" dirty="0">
              <a:solidFill>
                <a:schemeClr val="tx1">
                  <a:lumMod val="75000"/>
                  <a:lumOff val="25000"/>
                </a:schemeClr>
              </a:solidFill>
              <a:latin typeface="Heebo" pitchFamily="2" charset="-79"/>
              <a:cs typeface="Heebo" pitchFamily="2" charset="-79"/>
            </a:endParaRPr>
          </a:p>
        </p:txBody>
      </p:sp>
      <p:pic>
        <p:nvPicPr>
          <p:cNvPr id="22" name="Picture 2" descr="https://pixfeeds.com/images/24/551037/1200-479925530-dark-water-with-dead-fish.jpg">
            <a:extLst>
              <a:ext uri="{FF2B5EF4-FFF2-40B4-BE49-F238E27FC236}">
                <a16:creationId xmlns:a16="http://schemas.microsoft.com/office/drawing/2014/main" id="{D59F88D7-E384-7A4F-8367-158685BF29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5890" y="2290263"/>
            <a:ext cx="3979574" cy="235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856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5084876" y="3683207"/>
            <a:ext cx="1256368" cy="1256368"/>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42</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4927" y="275993"/>
            <a:ext cx="627927"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285023" y="-1025646"/>
            <a:ext cx="1840667" cy="1840667"/>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92164" y="4475401"/>
            <a:ext cx="1431933" cy="1431933"/>
          </a:xfrm>
          <a:prstGeom prst="rect">
            <a:avLst/>
          </a:prstGeom>
        </p:spPr>
      </p:pic>
      <p:sp>
        <p:nvSpPr>
          <p:cNvPr id="21" name="Content Placeholder 2">
            <a:extLst>
              <a:ext uri="{FF2B5EF4-FFF2-40B4-BE49-F238E27FC236}">
                <a16:creationId xmlns:a16="http://schemas.microsoft.com/office/drawing/2014/main" id="{DA969D5A-D705-B74F-AB77-1AA2E91E465C}"/>
              </a:ext>
            </a:extLst>
          </p:cNvPr>
          <p:cNvSpPr txBox="1">
            <a:spLocks/>
          </p:cNvSpPr>
          <p:nvPr/>
        </p:nvSpPr>
        <p:spPr>
          <a:xfrm>
            <a:off x="251520" y="1267035"/>
            <a:ext cx="8640959" cy="347644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b="1">
                <a:solidFill>
                  <a:srgbClr val="948679"/>
                </a:solidFill>
                <a:latin typeface="TradeGothicLTStd-Bold"/>
                <a:ea typeface="TradeGothicLTStd-Bold"/>
                <a:cs typeface="TradeGothicLTStd-Bold"/>
                <a:sym typeface="TradeGothicLTStd-Bold"/>
              </a:defRPr>
            </a:pPr>
            <a:r>
              <a:rPr lang="en-GB" sz="2400" dirty="0">
                <a:solidFill>
                  <a:srgbClr val="DF3AA7"/>
                </a:solidFill>
                <a:latin typeface="Heebo" pitchFamily="2" charset="-79"/>
                <a:cs typeface="Heebo" pitchFamily="2" charset="-79"/>
              </a:rPr>
              <a:t>Over to you:</a:t>
            </a:r>
          </a:p>
          <a:p>
            <a:pPr>
              <a:defRPr b="1">
                <a:solidFill>
                  <a:srgbClr val="948679"/>
                </a:solidFill>
                <a:latin typeface="TradeGothicLTStd-Bold"/>
                <a:ea typeface="TradeGothicLTStd-Bold"/>
                <a:cs typeface="TradeGothicLTStd-Bold"/>
                <a:sym typeface="TradeGothicLTStd-Bold"/>
              </a:defRPr>
            </a:pPr>
            <a:endParaRPr lang="en-GB" sz="2400" dirty="0">
              <a:solidFill>
                <a:schemeClr val="tx1">
                  <a:lumMod val="75000"/>
                  <a:lumOff val="25000"/>
                </a:schemeClr>
              </a:solidFill>
              <a:latin typeface="Heebo" pitchFamily="2" charset="-79"/>
              <a:cs typeface="Heebo" pitchFamily="2" charset="-79"/>
            </a:endParaRPr>
          </a:p>
          <a:p>
            <a:pPr marL="0" indent="0">
              <a:buNone/>
              <a:defRPr b="1">
                <a:solidFill>
                  <a:srgbClr val="948679"/>
                </a:solidFill>
                <a:latin typeface="TradeGothicLTStd-Bold"/>
                <a:ea typeface="TradeGothicLTStd-Bold"/>
                <a:cs typeface="TradeGothicLTStd-Bold"/>
                <a:sym typeface="TradeGothicLTStd-Bold"/>
              </a:defRPr>
            </a:pPr>
            <a:r>
              <a:rPr lang="en-GB" sz="2400" dirty="0">
                <a:solidFill>
                  <a:schemeClr val="tx1">
                    <a:lumMod val="75000"/>
                    <a:lumOff val="25000"/>
                  </a:schemeClr>
                </a:solidFill>
                <a:latin typeface="Heebo" pitchFamily="2" charset="-79"/>
                <a:cs typeface="Heebo" pitchFamily="2" charset="-79"/>
              </a:rPr>
              <a:t>Arrange the statements into two piles:</a:t>
            </a:r>
          </a:p>
          <a:p>
            <a:pPr lvl="1">
              <a:defRPr b="1">
                <a:solidFill>
                  <a:srgbClr val="948679"/>
                </a:solidFill>
                <a:latin typeface="TradeGothicLTStd-Bold"/>
                <a:ea typeface="TradeGothicLTStd-Bold"/>
                <a:cs typeface="TradeGothicLTStd-Bold"/>
                <a:sym typeface="TradeGothicLTStd-Bold"/>
              </a:defRPr>
            </a:pPr>
            <a:endParaRPr lang="en-GB" sz="2400" dirty="0">
              <a:solidFill>
                <a:schemeClr val="tx1">
                  <a:lumMod val="75000"/>
                  <a:lumOff val="25000"/>
                </a:schemeClr>
              </a:solidFill>
              <a:latin typeface="Heebo" pitchFamily="2" charset="-79"/>
              <a:cs typeface="Heebo" pitchFamily="2" charset="-79"/>
            </a:endParaRPr>
          </a:p>
          <a:p>
            <a:pPr lvl="1">
              <a:defRPr b="1">
                <a:solidFill>
                  <a:srgbClr val="948679"/>
                </a:solidFill>
                <a:latin typeface="TradeGothicLTStd-Bold"/>
                <a:ea typeface="TradeGothicLTStd-Bold"/>
                <a:cs typeface="TradeGothicLTStd-Bold"/>
                <a:sym typeface="TradeGothicLTStd-Bold"/>
              </a:defRPr>
            </a:pPr>
            <a:r>
              <a:rPr lang="en-GB" sz="2400" dirty="0">
                <a:solidFill>
                  <a:schemeClr val="tx1">
                    <a:lumMod val="75000"/>
                    <a:lumOff val="25000"/>
                  </a:schemeClr>
                </a:solidFill>
                <a:latin typeface="Heebo" pitchFamily="2" charset="-79"/>
                <a:cs typeface="Heebo" pitchFamily="2" charset="-79"/>
              </a:rPr>
              <a:t>1. Things I can directly prevent</a:t>
            </a:r>
          </a:p>
          <a:p>
            <a:pPr lvl="1">
              <a:defRPr b="1">
                <a:solidFill>
                  <a:srgbClr val="948679"/>
                </a:solidFill>
                <a:latin typeface="TradeGothicLTStd-Bold"/>
                <a:ea typeface="TradeGothicLTStd-Bold"/>
                <a:cs typeface="TradeGothicLTStd-Bold"/>
                <a:sym typeface="TradeGothicLTStd-Bold"/>
              </a:defRPr>
            </a:pPr>
            <a:r>
              <a:rPr lang="en-GB" sz="2400" dirty="0">
                <a:solidFill>
                  <a:schemeClr val="tx1">
                    <a:lumMod val="75000"/>
                    <a:lumOff val="25000"/>
                  </a:schemeClr>
                </a:solidFill>
                <a:latin typeface="Heebo" pitchFamily="2" charset="-79"/>
                <a:cs typeface="Heebo" pitchFamily="2" charset="-79"/>
              </a:rPr>
              <a:t>2. Things I can’t directly prevent</a:t>
            </a:r>
          </a:p>
          <a:p>
            <a:pPr lvl="1">
              <a:defRPr b="1">
                <a:solidFill>
                  <a:srgbClr val="948679"/>
                </a:solidFill>
                <a:latin typeface="TradeGothicLTStd-Bold"/>
                <a:ea typeface="TradeGothicLTStd-Bold"/>
                <a:cs typeface="TradeGothicLTStd-Bold"/>
                <a:sym typeface="TradeGothicLTStd-Bold"/>
              </a:defRPr>
            </a:pPr>
            <a:endParaRPr lang="en-GB" sz="2400" dirty="0">
              <a:solidFill>
                <a:schemeClr val="tx1">
                  <a:lumMod val="75000"/>
                  <a:lumOff val="25000"/>
                </a:schemeClr>
              </a:solidFill>
              <a:latin typeface="Heebo" pitchFamily="2" charset="-79"/>
              <a:cs typeface="Heebo" pitchFamily="2" charset="-79"/>
            </a:endParaRPr>
          </a:p>
          <a:p>
            <a:pPr marL="0" indent="0">
              <a:buNone/>
              <a:defRPr b="1">
                <a:solidFill>
                  <a:srgbClr val="948679"/>
                </a:solidFill>
                <a:latin typeface="TradeGothicLTStd-Bold"/>
                <a:ea typeface="TradeGothicLTStd-Bold"/>
                <a:cs typeface="TradeGothicLTStd-Bold"/>
                <a:sym typeface="TradeGothicLTStd-Bold"/>
              </a:defRPr>
            </a:pPr>
            <a:r>
              <a:rPr lang="en-GB" sz="2400" dirty="0">
                <a:solidFill>
                  <a:schemeClr val="tx1">
                    <a:lumMod val="75000"/>
                    <a:lumOff val="25000"/>
                  </a:schemeClr>
                </a:solidFill>
                <a:latin typeface="Heebo" pitchFamily="2" charset="-79"/>
                <a:cs typeface="Heebo" pitchFamily="2" charset="-79"/>
              </a:rPr>
              <a:t>What could we do about pile 2?</a:t>
            </a:r>
          </a:p>
          <a:p>
            <a:pPr marL="914400" lvl="1" indent="-457200">
              <a:buFont typeface="Arial" panose="020B0604020202020204" pitchFamily="34" charset="0"/>
              <a:buChar char="•"/>
              <a:defRPr b="1">
                <a:solidFill>
                  <a:srgbClr val="948679"/>
                </a:solidFill>
                <a:latin typeface="TradeGothicLTStd-Bold"/>
                <a:ea typeface="TradeGothicLTStd-Bold"/>
                <a:cs typeface="TradeGothicLTStd-Bold"/>
                <a:sym typeface="TradeGothicLTStd-Bold"/>
              </a:defRPr>
            </a:pPr>
            <a:endParaRPr lang="en-GB" sz="2400" dirty="0">
              <a:latin typeface="Heebo" pitchFamily="2" charset="-79"/>
              <a:cs typeface="Heebo" pitchFamily="2" charset="-79"/>
            </a:endParaRPr>
          </a:p>
          <a:p>
            <a:pPr marL="914400" lvl="1" indent="-457200">
              <a:buFont typeface="Arial" panose="020B0604020202020204" pitchFamily="34" charset="0"/>
              <a:buChar char="•"/>
              <a:defRPr b="1">
                <a:solidFill>
                  <a:srgbClr val="948679"/>
                </a:solidFill>
                <a:latin typeface="TradeGothicLTStd-Bold"/>
                <a:ea typeface="TradeGothicLTStd-Bold"/>
                <a:cs typeface="TradeGothicLTStd-Bold"/>
                <a:sym typeface="TradeGothicLTStd-Bold"/>
              </a:defRPr>
            </a:pPr>
            <a:endParaRPr lang="en-GB" sz="2400" dirty="0">
              <a:latin typeface="Heebo" pitchFamily="2" charset="-79"/>
              <a:cs typeface="Heebo" pitchFamily="2" charset="-79"/>
            </a:endParaRPr>
          </a:p>
          <a:p>
            <a:pPr marL="457200" indent="-457200">
              <a:defRPr b="1">
                <a:solidFill>
                  <a:srgbClr val="948679"/>
                </a:solidFill>
                <a:latin typeface="TradeGothicLTStd-Bold"/>
                <a:ea typeface="TradeGothicLTStd-Bold"/>
                <a:cs typeface="TradeGothicLTStd-Bold"/>
                <a:sym typeface="TradeGothicLTStd-Bold"/>
              </a:defRPr>
            </a:pPr>
            <a:endParaRPr lang="en-GB" sz="2400" dirty="0">
              <a:latin typeface="Heebo" pitchFamily="2" charset="-79"/>
              <a:cs typeface="Heebo" pitchFamily="2" charset="-79"/>
            </a:endParaRPr>
          </a:p>
        </p:txBody>
      </p:sp>
      <p:sp>
        <p:nvSpPr>
          <p:cNvPr id="26" name="Freeform 5">
            <a:extLst>
              <a:ext uri="{FF2B5EF4-FFF2-40B4-BE49-F238E27FC236}">
                <a16:creationId xmlns:a16="http://schemas.microsoft.com/office/drawing/2014/main" id="{5F1FAA6C-67C7-DB4A-B319-B2615609BCDC}"/>
              </a:ext>
            </a:extLst>
          </p:cNvPr>
          <p:cNvSpPr>
            <a:spLocks/>
          </p:cNvSpPr>
          <p:nvPr/>
        </p:nvSpPr>
        <p:spPr bwMode="auto">
          <a:xfrm>
            <a:off x="5901085" y="64142"/>
            <a:ext cx="3176046" cy="2727980"/>
          </a:xfrm>
          <a:custGeom>
            <a:avLst/>
            <a:gdLst>
              <a:gd name="T0" fmla="*/ 11550 w 17248"/>
              <a:gd name="T1" fmla="*/ 0 h 15358"/>
              <a:gd name="T2" fmla="*/ 13862 w 17248"/>
              <a:gd name="T3" fmla="*/ 3282 h 15358"/>
              <a:gd name="T4" fmla="*/ 15260 w 17248"/>
              <a:gd name="T5" fmla="*/ 2297 h 15358"/>
              <a:gd name="T6" fmla="*/ 17248 w 17248"/>
              <a:gd name="T7" fmla="*/ 5118 h 15358"/>
              <a:gd name="T8" fmla="*/ 14835 w 17248"/>
              <a:gd name="T9" fmla="*/ 13052 h 15358"/>
              <a:gd name="T10" fmla="*/ 7181 w 17248"/>
              <a:gd name="T11" fmla="*/ 15358 h 15358"/>
              <a:gd name="T12" fmla="*/ 4867 w 17248"/>
              <a:gd name="T13" fmla="*/ 12076 h 15358"/>
              <a:gd name="T14" fmla="*/ 3469 w 17248"/>
              <a:gd name="T15" fmla="*/ 13061 h 15358"/>
              <a:gd name="T16" fmla="*/ 0 w 17248"/>
              <a:gd name="T17" fmla="*/ 8138 h 15358"/>
              <a:gd name="T18" fmla="*/ 3238 w 17248"/>
              <a:gd name="T19" fmla="*/ 1553 h 15358"/>
              <a:gd name="T20" fmla="*/ 11550 w 17248"/>
              <a:gd name="T21" fmla="*/ 0 h 15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248" h="15358">
                <a:moveTo>
                  <a:pt x="11550" y="0"/>
                </a:moveTo>
                <a:lnTo>
                  <a:pt x="13862" y="3282"/>
                </a:lnTo>
                <a:lnTo>
                  <a:pt x="15260" y="2297"/>
                </a:lnTo>
                <a:lnTo>
                  <a:pt x="17248" y="5118"/>
                </a:lnTo>
                <a:lnTo>
                  <a:pt x="14835" y="13052"/>
                </a:lnTo>
                <a:lnTo>
                  <a:pt x="7181" y="15358"/>
                </a:lnTo>
                <a:lnTo>
                  <a:pt x="4867" y="12076"/>
                </a:lnTo>
                <a:lnTo>
                  <a:pt x="3469" y="13061"/>
                </a:lnTo>
                <a:lnTo>
                  <a:pt x="0" y="8138"/>
                </a:lnTo>
                <a:lnTo>
                  <a:pt x="3238" y="1553"/>
                </a:lnTo>
                <a:lnTo>
                  <a:pt x="11550" y="0"/>
                </a:lnTo>
                <a:close/>
              </a:path>
            </a:pathLst>
          </a:custGeom>
          <a:pattFill prst="dkUpDiag">
            <a:fgClr>
              <a:srgbClr val="FFC000"/>
            </a:fgClr>
            <a:bgClr>
              <a:schemeClr val="bg1"/>
            </a:bgClr>
          </a:pattFill>
          <a:ln>
            <a:noFill/>
          </a:ln>
        </p:spPr>
        <p:txBody>
          <a:bodyPr vert="horz" wrap="square" lIns="91440" tIns="45720" rIns="91440" bIns="45720" numCol="1" anchor="t" anchorCtr="0" compatLnSpc="1">
            <a:prstTxWarp prst="textNoShape">
              <a:avLst/>
            </a:prstTxWarp>
          </a:bodyPr>
          <a:lstStyle/>
          <a:p>
            <a:endParaRPr lang="en-US"/>
          </a:p>
        </p:txBody>
      </p:sp>
      <p:pic>
        <p:nvPicPr>
          <p:cNvPr id="27" name="Picture Placeholder 10">
            <a:extLst>
              <a:ext uri="{FF2B5EF4-FFF2-40B4-BE49-F238E27FC236}">
                <a16:creationId xmlns:a16="http://schemas.microsoft.com/office/drawing/2014/main" id="{8537D4AF-421F-EE41-B016-AAFD9167E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7680" y="516351"/>
            <a:ext cx="3007637" cy="2985844"/>
          </a:xfrm>
          <a:custGeom>
            <a:avLst/>
            <a:gdLst/>
            <a:ahLst/>
            <a:cxnLst/>
            <a:rect l="l" t="t" r="r" b="b"/>
            <a:pathLst>
              <a:path w="3401590" h="3028850">
                <a:moveTo>
                  <a:pt x="2277851" y="0"/>
                </a:moveTo>
                <a:lnTo>
                  <a:pt x="2733815" y="647264"/>
                </a:lnTo>
                <a:lnTo>
                  <a:pt x="3009524" y="453006"/>
                </a:lnTo>
                <a:lnTo>
                  <a:pt x="3401590" y="1009354"/>
                </a:lnTo>
                <a:lnTo>
                  <a:pt x="2925707" y="2574069"/>
                </a:lnTo>
                <a:lnTo>
                  <a:pt x="1416212" y="3028850"/>
                </a:lnTo>
                <a:lnTo>
                  <a:pt x="959853" y="2381586"/>
                </a:lnTo>
                <a:lnTo>
                  <a:pt x="684144" y="2575844"/>
                </a:lnTo>
                <a:lnTo>
                  <a:pt x="0" y="1604948"/>
                </a:lnTo>
                <a:lnTo>
                  <a:pt x="638587" y="306277"/>
                </a:lnTo>
                <a:close/>
              </a:path>
            </a:pathLst>
          </a:custGeom>
        </p:spPr>
      </p:pic>
      <p:pic>
        <p:nvPicPr>
          <p:cNvPr id="25" name="Picture 24">
            <a:extLst>
              <a:ext uri="{FF2B5EF4-FFF2-40B4-BE49-F238E27FC236}">
                <a16:creationId xmlns:a16="http://schemas.microsoft.com/office/drawing/2014/main" id="{65868688-1CFB-434A-8710-E48067E1EA7C}"/>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8472604" y="2746076"/>
            <a:ext cx="1840667" cy="1840667"/>
          </a:xfrm>
          <a:prstGeom prst="rect">
            <a:avLst/>
          </a:prstGeom>
        </p:spPr>
      </p:pic>
    </p:spTree>
    <p:extLst>
      <p:ext uri="{BB962C8B-B14F-4D97-AF65-F5344CB8AC3E}">
        <p14:creationId xmlns:p14="http://schemas.microsoft.com/office/powerpoint/2010/main" val="1596874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Take it further</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43</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4927" y="275993"/>
            <a:ext cx="627927"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6978907" y="-1197114"/>
            <a:ext cx="2664729" cy="2664729"/>
          </a:xfrm>
          <a:prstGeom prst="rect">
            <a:avLst/>
          </a:prstGeom>
        </p:spPr>
      </p:pic>
      <p:sp>
        <p:nvSpPr>
          <p:cNvPr id="25" name="Content Placeholder 2">
            <a:extLst>
              <a:ext uri="{FF2B5EF4-FFF2-40B4-BE49-F238E27FC236}">
                <a16:creationId xmlns:a16="http://schemas.microsoft.com/office/drawing/2014/main" id="{59FBAC55-F7D0-E84F-B54B-384E122864D1}"/>
              </a:ext>
            </a:extLst>
          </p:cNvPr>
          <p:cNvSpPr txBox="1">
            <a:spLocks/>
          </p:cNvSpPr>
          <p:nvPr/>
        </p:nvSpPr>
        <p:spPr>
          <a:xfrm>
            <a:off x="126008" y="1514433"/>
            <a:ext cx="8640959"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dirty="0">
                <a:solidFill>
                  <a:schemeClr val="tx1">
                    <a:lumMod val="75000"/>
                    <a:lumOff val="25000"/>
                  </a:schemeClr>
                </a:solidFill>
                <a:latin typeface="Heebo" pitchFamily="2" charset="-79"/>
                <a:cs typeface="Heebo" pitchFamily="2" charset="-79"/>
              </a:rPr>
              <a:t>Keep a water usage diary and compare it with a young person in Malawi. </a:t>
            </a:r>
            <a:r>
              <a:rPr lang="en-GB" sz="1800" u="sng"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www.scotdec.org.uk/resources</a:t>
            </a:r>
            <a:r>
              <a:rPr lang="en-GB" sz="1800" u="sng" dirty="0">
                <a:solidFill>
                  <a:srgbClr val="DF3AA7"/>
                </a:solidFill>
                <a:latin typeface="Heebo" pitchFamily="2" charset="-79"/>
                <a:cs typeface="Heebo" pitchFamily="2" charset="-79"/>
              </a:rPr>
              <a:t> </a:t>
            </a:r>
            <a:r>
              <a:rPr lang="en-GB" sz="1800" dirty="0">
                <a:solidFill>
                  <a:srgbClr val="DF3AA7"/>
                </a:solidFill>
                <a:latin typeface="Heebo" pitchFamily="2" charset="-79"/>
                <a:cs typeface="Heebo" pitchFamily="2" charset="-79"/>
              </a:rPr>
              <a:t> </a:t>
            </a:r>
          </a:p>
          <a:p>
            <a:r>
              <a:rPr lang="en-GB" sz="1800" dirty="0">
                <a:solidFill>
                  <a:schemeClr val="tx1">
                    <a:lumMod val="75000"/>
                    <a:lumOff val="25000"/>
                  </a:schemeClr>
                </a:solidFill>
                <a:latin typeface="Heebo" pitchFamily="2" charset="-79"/>
                <a:cs typeface="Heebo" pitchFamily="2" charset="-79"/>
              </a:rPr>
              <a:t>Investigate ways of making dirty water cleaner with the </a:t>
            </a:r>
            <a:r>
              <a:rPr lang="en-GB" sz="1800" i="1" dirty="0">
                <a:solidFill>
                  <a:schemeClr val="tx1">
                    <a:lumMod val="75000"/>
                    <a:lumOff val="25000"/>
                  </a:schemeClr>
                </a:solidFill>
                <a:latin typeface="Heebo" pitchFamily="2" charset="-79"/>
                <a:cs typeface="Heebo" pitchFamily="2" charset="-79"/>
              </a:rPr>
              <a:t>Ditch the Dirt</a:t>
            </a:r>
            <a:r>
              <a:rPr lang="en-GB" sz="1800" dirty="0">
                <a:solidFill>
                  <a:schemeClr val="tx1">
                    <a:lumMod val="75000"/>
                    <a:lumOff val="25000"/>
                  </a:schemeClr>
                </a:solidFill>
                <a:latin typeface="Heebo" pitchFamily="2" charset="-79"/>
                <a:cs typeface="Heebo" pitchFamily="2" charset="-79"/>
              </a:rPr>
              <a:t> STEM challenge from </a:t>
            </a:r>
            <a:r>
              <a:rPr lang="en-GB" sz="1800" u="sng"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https://practicalaction.org/ditch-the-dirt</a:t>
            </a:r>
            <a:r>
              <a:rPr lang="en-GB" sz="1800" dirty="0">
                <a:solidFill>
                  <a:srgbClr val="DF3AA7"/>
                </a:solidFill>
                <a:latin typeface="Heebo" pitchFamily="2" charset="-79"/>
                <a:cs typeface="Heebo" pitchFamily="2" charset="-79"/>
              </a:rPr>
              <a:t>   </a:t>
            </a:r>
          </a:p>
          <a:p>
            <a:r>
              <a:rPr lang="en-GB" sz="1800" dirty="0">
                <a:solidFill>
                  <a:schemeClr val="tx1">
                    <a:lumMod val="75000"/>
                    <a:lumOff val="25000"/>
                  </a:schemeClr>
                </a:solidFill>
                <a:latin typeface="Heebo" pitchFamily="2" charset="-79"/>
                <a:cs typeface="Heebo" pitchFamily="2" charset="-79"/>
              </a:rPr>
              <a:t>Hold a ‘Water Week’ in your school using Oxfam’s dedicated resources and take action for change. </a:t>
            </a:r>
            <a:r>
              <a:rPr lang="en-GB" sz="1800" u="sng" dirty="0">
                <a:solidFill>
                  <a:srgbClr val="DF3AA7"/>
                </a:solidFill>
                <a:latin typeface="Heebo" pitchFamily="2" charset="-79"/>
                <a:cs typeface="Heebo" pitchFamily="2" charset="-79"/>
                <a:hlinkClick r:id="rId7">
                  <a:extLst>
                    <a:ext uri="{A12FA001-AC4F-418D-AE19-62706E023703}">
                      <ahyp:hlinkClr xmlns:ahyp="http://schemas.microsoft.com/office/drawing/2018/hyperlinkcolor" val="tx"/>
                    </a:ext>
                  </a:extLst>
                </a:hlinkClick>
              </a:rPr>
              <a:t>www.oxfam.org.uk/education</a:t>
            </a:r>
            <a:r>
              <a:rPr lang="en-GB" sz="1800" dirty="0">
                <a:solidFill>
                  <a:srgbClr val="DF3AA7"/>
                </a:solidFill>
                <a:latin typeface="Heebo" pitchFamily="2" charset="-79"/>
                <a:cs typeface="Heebo" pitchFamily="2" charset="-79"/>
              </a:rPr>
              <a:t> </a:t>
            </a:r>
          </a:p>
        </p:txBody>
      </p:sp>
      <p:pic>
        <p:nvPicPr>
          <p:cNvPr id="8" name="Picture 7">
            <a:extLst>
              <a:ext uri="{FF2B5EF4-FFF2-40B4-BE49-F238E27FC236}">
                <a16:creationId xmlns:a16="http://schemas.microsoft.com/office/drawing/2014/main" id="{7F46C3D7-7CE8-9340-AF4A-6842A2AD20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9888" y="3665639"/>
            <a:ext cx="2618012" cy="1517183"/>
          </a:xfrm>
          <a:prstGeom prst="rect">
            <a:avLst/>
          </a:prstGeom>
        </p:spPr>
      </p:pic>
      <p:pic>
        <p:nvPicPr>
          <p:cNvPr id="19" name="Picture 18">
            <a:extLst>
              <a:ext uri="{FF2B5EF4-FFF2-40B4-BE49-F238E27FC236}">
                <a16:creationId xmlns:a16="http://schemas.microsoft.com/office/drawing/2014/main" id="{178E06A8-54F6-D643-90A6-3067EBCD33B8}"/>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393475" y="3537546"/>
            <a:ext cx="2664729" cy="2664729"/>
          </a:xfrm>
          <a:prstGeom prst="rect">
            <a:avLst/>
          </a:prstGeom>
        </p:spPr>
      </p:pic>
    </p:spTree>
    <p:extLst>
      <p:ext uri="{BB962C8B-B14F-4D97-AF65-F5344CB8AC3E}">
        <p14:creationId xmlns:p14="http://schemas.microsoft.com/office/powerpoint/2010/main" val="22377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61256" y="339502"/>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Want more?</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44</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4927" y="275993"/>
            <a:ext cx="627927" cy="63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6072738" y="-2154358"/>
            <a:ext cx="3999741" cy="3999741"/>
          </a:xfrm>
          <a:prstGeom prst="rect">
            <a:avLst/>
          </a:prstGeom>
        </p:spPr>
      </p:pic>
      <p:sp>
        <p:nvSpPr>
          <p:cNvPr id="18" name="Content Placeholder 2">
            <a:extLst>
              <a:ext uri="{FF2B5EF4-FFF2-40B4-BE49-F238E27FC236}">
                <a16:creationId xmlns:a16="http://schemas.microsoft.com/office/drawing/2014/main" id="{EA7FDCE2-AD8C-AF49-9434-F5BD385B38E5}"/>
              </a:ext>
            </a:extLst>
          </p:cNvPr>
          <p:cNvSpPr txBox="1">
            <a:spLocks/>
          </p:cNvSpPr>
          <p:nvPr/>
        </p:nvSpPr>
        <p:spPr>
          <a:xfrm>
            <a:off x="152400" y="1293128"/>
            <a:ext cx="8969093"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400" dirty="0">
              <a:solidFill>
                <a:schemeClr val="tx1">
                  <a:lumMod val="85000"/>
                  <a:lumOff val="15000"/>
                </a:schemeClr>
              </a:solidFill>
              <a:latin typeface="Heebo" pitchFamily="2" charset="-79"/>
              <a:cs typeface="Heebo" pitchFamily="2" charset="-79"/>
            </a:endParaRPr>
          </a:p>
          <a:p>
            <a:pPr marL="0" indent="0">
              <a:buNone/>
            </a:pPr>
            <a:r>
              <a:rPr lang="en-GB" sz="2400" b="1" dirty="0">
                <a:solidFill>
                  <a:schemeClr val="tx1">
                    <a:lumMod val="85000"/>
                    <a:lumOff val="15000"/>
                  </a:schemeClr>
                </a:solidFill>
                <a:latin typeface="Heebo" pitchFamily="2" charset="-79"/>
                <a:cs typeface="Heebo" pitchFamily="2" charset="-79"/>
              </a:rPr>
              <a:t>Check out these additional resources for this goal:</a:t>
            </a:r>
          </a:p>
          <a:p>
            <a:pPr marL="0" indent="0">
              <a:buNone/>
            </a:pPr>
            <a:endParaRPr lang="en-GB" sz="1800" b="1" dirty="0">
              <a:solidFill>
                <a:schemeClr val="tx1">
                  <a:lumMod val="85000"/>
                  <a:lumOff val="15000"/>
                </a:schemeClr>
              </a:solidFill>
              <a:latin typeface="Heebo" pitchFamily="2" charset="-79"/>
              <a:cs typeface="Heebo" pitchFamily="2" charset="-79"/>
            </a:endParaRPr>
          </a:p>
          <a:p>
            <a:pPr marL="0" indent="0">
              <a:buNone/>
            </a:pPr>
            <a:r>
              <a:rPr lang="en-GB" sz="1800"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http://worldslargestlesson.globalgoals.org/global-goals/clean-water-sanitation</a:t>
            </a:r>
            <a:endParaRPr lang="en-GB" sz="1800" dirty="0">
              <a:solidFill>
                <a:srgbClr val="DF3AA7"/>
              </a:solidFill>
              <a:latin typeface="Heebo" pitchFamily="2" charset="-79"/>
              <a:cs typeface="Heebo" pitchFamily="2" charset="-79"/>
            </a:endParaRPr>
          </a:p>
          <a:p>
            <a:pPr marL="0" indent="0">
              <a:buNone/>
            </a:pPr>
            <a:r>
              <a:rPr lang="en-GB" sz="1800"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http://www.teachglobalambassadors.org/curriculum-areas</a:t>
            </a:r>
            <a:r>
              <a:rPr lang="en-GB" sz="1800" dirty="0">
                <a:solidFill>
                  <a:srgbClr val="DF3AA7"/>
                </a:solidFill>
                <a:latin typeface="Heebo" pitchFamily="2" charset="-79"/>
                <a:cs typeface="Heebo" pitchFamily="2" charset="-79"/>
              </a:rPr>
              <a:t> </a:t>
            </a:r>
          </a:p>
          <a:p>
            <a:pPr marL="0" indent="0">
              <a:buNone/>
            </a:pPr>
            <a:r>
              <a:rPr lang="en-GB" sz="1800" dirty="0">
                <a:solidFill>
                  <a:srgbClr val="DF3AA7"/>
                </a:solidFill>
                <a:latin typeface="Heebo" pitchFamily="2" charset="-79"/>
                <a:cs typeface="Heebo" pitchFamily="2" charset="-79"/>
                <a:hlinkClick r:id="rId7">
                  <a:extLst>
                    <a:ext uri="{A12FA001-AC4F-418D-AE19-62706E023703}">
                      <ahyp:hlinkClr xmlns:ahyp="http://schemas.microsoft.com/office/drawing/2018/hyperlinkcolor" val="tx"/>
                    </a:ext>
                  </a:extLst>
                </a:hlinkClick>
              </a:rPr>
              <a:t>https://www.keepscotlandbeautiful.org/sustainable-development-education/eco-schools/ten-topics/water/</a:t>
            </a:r>
            <a:r>
              <a:rPr lang="en-GB" sz="1800" dirty="0">
                <a:solidFill>
                  <a:srgbClr val="DF3AA7"/>
                </a:solidFill>
                <a:latin typeface="Heebo" pitchFamily="2" charset="-79"/>
                <a:cs typeface="Heebo" pitchFamily="2" charset="-79"/>
              </a:rPr>
              <a:t> </a:t>
            </a:r>
          </a:p>
          <a:p>
            <a:pPr marL="0" indent="0">
              <a:buNone/>
            </a:pPr>
            <a:endParaRPr lang="en-GB" sz="1800" dirty="0">
              <a:solidFill>
                <a:schemeClr val="tx1">
                  <a:lumMod val="85000"/>
                  <a:lumOff val="15000"/>
                </a:schemeClr>
              </a:solidFill>
              <a:latin typeface="Heebo" pitchFamily="2" charset="-79"/>
              <a:cs typeface="Heebo" pitchFamily="2" charset="-79"/>
            </a:endParaRPr>
          </a:p>
        </p:txBody>
      </p:sp>
      <p:pic>
        <p:nvPicPr>
          <p:cNvPr id="19" name="Graphic 18" descr="Cursor">
            <a:hlinkClick r:id="rId8"/>
            <a:extLst>
              <a:ext uri="{FF2B5EF4-FFF2-40B4-BE49-F238E27FC236}">
                <a16:creationId xmlns:a16="http://schemas.microsoft.com/office/drawing/2014/main" id="{07DC674C-5739-5F4D-B6C9-1B0ED802CB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57819" y="3451921"/>
            <a:ext cx="705258" cy="705258"/>
          </a:xfrm>
          <a:prstGeom prst="rect">
            <a:avLst/>
          </a:prstGeom>
        </p:spPr>
      </p:pic>
      <p:pic>
        <p:nvPicPr>
          <p:cNvPr id="24" name="Graphic 23" descr="Cursor">
            <a:hlinkClick r:id="rId8"/>
            <a:extLst>
              <a:ext uri="{FF2B5EF4-FFF2-40B4-BE49-F238E27FC236}">
                <a16:creationId xmlns:a16="http://schemas.microsoft.com/office/drawing/2014/main" id="{6D7CE3C1-09E2-774E-8C40-285AD81440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5880485">
            <a:off x="7336145" y="1876589"/>
            <a:ext cx="705258" cy="705258"/>
          </a:xfrm>
          <a:prstGeom prst="rect">
            <a:avLst/>
          </a:prstGeom>
        </p:spPr>
      </p:pic>
      <p:pic>
        <p:nvPicPr>
          <p:cNvPr id="14" name="Graphic 13" descr="Lightbulb">
            <a:extLst>
              <a:ext uri="{FF2B5EF4-FFF2-40B4-BE49-F238E27FC236}">
                <a16:creationId xmlns:a16="http://schemas.microsoft.com/office/drawing/2014/main" id="{403F5997-FBB5-614B-AACD-F7108BA65EB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18427" y="3524138"/>
            <a:ext cx="1485912" cy="1485912"/>
          </a:xfrm>
          <a:prstGeom prst="rect">
            <a:avLst/>
          </a:prstGeom>
        </p:spPr>
      </p:pic>
      <p:pic>
        <p:nvPicPr>
          <p:cNvPr id="20" name="Picture 19">
            <a:extLst>
              <a:ext uri="{FF2B5EF4-FFF2-40B4-BE49-F238E27FC236}">
                <a16:creationId xmlns:a16="http://schemas.microsoft.com/office/drawing/2014/main" id="{A25EE713-8C54-7240-B662-DA2287536876}"/>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194634" y="3903031"/>
            <a:ext cx="2559581" cy="2559581"/>
          </a:xfrm>
          <a:prstGeom prst="rect">
            <a:avLst/>
          </a:prstGeom>
        </p:spPr>
      </p:pic>
    </p:spTree>
    <p:extLst>
      <p:ext uri="{BB962C8B-B14F-4D97-AF65-F5344CB8AC3E}">
        <p14:creationId xmlns:p14="http://schemas.microsoft.com/office/powerpoint/2010/main" val="2611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19"/>
                                        </p:tgtEl>
                                        <p:attrNameLst>
                                          <p:attrName>r</p:attrName>
                                        </p:attrNameLst>
                                      </p:cBhvr>
                                    </p:animRot>
                                    <p:animRot by="-240000">
                                      <p:cBhvr>
                                        <p:cTn id="14" dur="200" fill="hold">
                                          <p:stCondLst>
                                            <p:cond delay="200"/>
                                          </p:stCondLst>
                                        </p:cTn>
                                        <p:tgtEl>
                                          <p:spTgt spid="19"/>
                                        </p:tgtEl>
                                        <p:attrNameLst>
                                          <p:attrName>r</p:attrName>
                                        </p:attrNameLst>
                                      </p:cBhvr>
                                    </p:animRot>
                                    <p:animRot by="240000">
                                      <p:cBhvr>
                                        <p:cTn id="15" dur="200" fill="hold">
                                          <p:stCondLst>
                                            <p:cond delay="400"/>
                                          </p:stCondLst>
                                        </p:cTn>
                                        <p:tgtEl>
                                          <p:spTgt spid="19"/>
                                        </p:tgtEl>
                                        <p:attrNameLst>
                                          <p:attrName>r</p:attrName>
                                        </p:attrNameLst>
                                      </p:cBhvr>
                                    </p:animRot>
                                    <p:animRot by="-240000">
                                      <p:cBhvr>
                                        <p:cTn id="16" dur="200" fill="hold">
                                          <p:stCondLst>
                                            <p:cond delay="600"/>
                                          </p:stCondLst>
                                        </p:cTn>
                                        <p:tgtEl>
                                          <p:spTgt spid="19"/>
                                        </p:tgtEl>
                                        <p:attrNameLst>
                                          <p:attrName>r</p:attrName>
                                        </p:attrNameLst>
                                      </p:cBhvr>
                                    </p:animRot>
                                    <p:animRot by="120000">
                                      <p:cBhvr>
                                        <p:cTn id="17" dur="200" fill="hold">
                                          <p:stCondLst>
                                            <p:cond delay="800"/>
                                          </p:stCondLst>
                                        </p:cTn>
                                        <p:tgtEl>
                                          <p:spTgt spid="19"/>
                                        </p:tgtEl>
                                        <p:attrNameLst>
                                          <p:attrName>r</p:attrName>
                                        </p:attrNameLst>
                                      </p:cBhvr>
                                    </p:animRot>
                                  </p:childTnLst>
                                </p:cTn>
                              </p:par>
                            </p:childTnLst>
                          </p:cTn>
                        </p:par>
                        <p:par>
                          <p:cTn id="18" fill="hold">
                            <p:stCondLst>
                              <p:cond delay="2000"/>
                            </p:stCondLst>
                            <p:childTnLst>
                              <p:par>
                                <p:cTn id="19" presetID="26" presetClass="emph" presetSubtype="0" repeatCount="indefinite"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2500"/>
                            </p:stCondLst>
                            <p:childTnLst>
                              <p:par>
                                <p:cTn id="23" presetID="6" presetClass="emph" presetSubtype="0" fill="hold" nodeType="afterEffect">
                                  <p:stCondLst>
                                    <p:cond delay="0"/>
                                  </p:stCondLst>
                                  <p:childTnLst>
                                    <p:animScale>
                                      <p:cBhvr>
                                        <p:cTn id="24" dur="2000" fill="hold"/>
                                        <p:tgtEl>
                                          <p:spTgt spid="69"/>
                                        </p:tgtEl>
                                      </p:cBhvr>
                                      <p:by x="125000" y="125000"/>
                                    </p:animScale>
                                  </p:childTnLst>
                                </p:cTn>
                              </p:par>
                            </p:childTnLst>
                          </p:cTn>
                        </p:par>
                        <p:par>
                          <p:cTn id="25" fill="hold">
                            <p:stCondLst>
                              <p:cond delay="4500"/>
                            </p:stCondLst>
                            <p:childTnLst>
                              <p:par>
                                <p:cTn id="26" presetID="6" presetClass="emph" presetSubtype="0" fill="hold" nodeType="afterEffect">
                                  <p:stCondLst>
                                    <p:cond delay="0"/>
                                  </p:stCondLst>
                                  <p:childTnLst>
                                    <p:animScale>
                                      <p:cBhvr>
                                        <p:cTn id="27" dur="2000" fill="hold"/>
                                        <p:tgtEl>
                                          <p:spTgt spid="20"/>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a:spLocks/>
          </p:cNvSpPr>
          <p:nvPr/>
        </p:nvSpPr>
        <p:spPr bwMode="auto">
          <a:xfrm>
            <a:off x="0" y="361950"/>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85799" y="308470"/>
            <a:ext cx="6933149"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Goal 7: Affordable and Clean Energy</a:t>
            </a:r>
          </a:p>
        </p:txBody>
      </p:sp>
      <p:sp>
        <p:nvSpPr>
          <p:cNvPr id="5" name="TextBox 4"/>
          <p:cNvSpPr txBox="1"/>
          <p:nvPr/>
        </p:nvSpPr>
        <p:spPr>
          <a:xfrm>
            <a:off x="685800" y="742950"/>
            <a:ext cx="4343400" cy="276999"/>
          </a:xfrm>
          <a:prstGeom prst="rect">
            <a:avLst/>
          </a:prstGeom>
          <a:noFill/>
        </p:spPr>
        <p:txBody>
          <a:bodyPr wrap="square" rtlCol="0">
            <a:spAutoFit/>
          </a:bodyPr>
          <a:lstStyle/>
          <a:p>
            <a:r>
              <a:rPr lang="en-US" sz="1200" dirty="0">
                <a:solidFill>
                  <a:srgbClr val="DF3AA7"/>
                </a:solidFill>
              </a:rPr>
              <a:t>Understanding the SDGs</a:t>
            </a:r>
          </a:p>
        </p:txBody>
      </p:sp>
      <p:sp>
        <p:nvSpPr>
          <p:cNvPr id="8" name="TextBox 7"/>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45</a:t>
            </a:fld>
            <a:endParaRPr lang="en-US" sz="1100" dirty="0">
              <a:solidFill>
                <a:schemeClr val="bg1"/>
              </a:solidFill>
            </a:endParaRPr>
          </a:p>
        </p:txBody>
      </p:sp>
      <p:sp>
        <p:nvSpPr>
          <p:cNvPr id="17" name="TextBox 16"/>
          <p:cNvSpPr txBox="1"/>
          <p:nvPr/>
        </p:nvSpPr>
        <p:spPr>
          <a:xfrm>
            <a:off x="1267116" y="3521895"/>
            <a:ext cx="5957506" cy="1246495"/>
          </a:xfrm>
          <a:prstGeom prst="rect">
            <a:avLst/>
          </a:prstGeom>
          <a:noFill/>
        </p:spPr>
        <p:txBody>
          <a:bodyPr wrap="square" rtlCol="0">
            <a:spAutoFit/>
          </a:bodyPr>
          <a:lstStyle/>
          <a:p>
            <a:pPr algn="ctr">
              <a:lnSpc>
                <a:spcPct val="150000"/>
              </a:lnSpc>
            </a:pPr>
            <a:r>
              <a:rPr lang="en-US" dirty="0">
                <a:solidFill>
                  <a:schemeClr val="tx1">
                    <a:lumMod val="75000"/>
                    <a:lumOff val="25000"/>
                  </a:schemeClr>
                </a:solidFill>
                <a:latin typeface="Heebo Medium" pitchFamily="2" charset="-79"/>
                <a:cs typeface="Heebo Medium" pitchFamily="2" charset="-79"/>
              </a:rPr>
              <a:t>This goals aims to:</a:t>
            </a:r>
          </a:p>
          <a:p>
            <a:pPr algn="ctr"/>
            <a:r>
              <a:rPr lang="en-GB" sz="2400" b="1" dirty="0">
                <a:solidFill>
                  <a:schemeClr val="tx1">
                    <a:lumMod val="85000"/>
                    <a:lumOff val="15000"/>
                  </a:schemeClr>
                </a:solidFill>
              </a:rPr>
              <a:t>Ensure access to affordable, reliable, sustainable and modern energy for all</a:t>
            </a:r>
          </a:p>
        </p:txBody>
      </p:sp>
      <p:sp>
        <p:nvSpPr>
          <p:cNvPr id="20" name="Rectangle 19">
            <a:extLst>
              <a:ext uri="{FF2B5EF4-FFF2-40B4-BE49-F238E27FC236}">
                <a16:creationId xmlns:a16="http://schemas.microsoft.com/office/drawing/2014/main" id="{6144FA8B-7C48-5847-8969-D3F4CEBB4A15}"/>
              </a:ext>
            </a:extLst>
          </p:cNvPr>
          <p:cNvSpPr/>
          <p:nvPr/>
        </p:nvSpPr>
        <p:spPr>
          <a:xfrm>
            <a:off x="8022634" y="4814949"/>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0A9E04B7-76A7-A942-AEF0-B6AAB7F3F6B3}"/>
              </a:ext>
            </a:extLst>
          </p:cNvPr>
          <p:cNvSpPr>
            <a:spLocks/>
          </p:cNvSpPr>
          <p:nvPr/>
        </p:nvSpPr>
        <p:spPr bwMode="auto">
          <a:xfrm>
            <a:off x="7033810" y="4809253"/>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Box 22">
            <a:extLst>
              <a:ext uri="{FF2B5EF4-FFF2-40B4-BE49-F238E27FC236}">
                <a16:creationId xmlns:a16="http://schemas.microsoft.com/office/drawing/2014/main" id="{B9E79B9D-09D1-1D40-8B98-3651009719F7}"/>
              </a:ext>
            </a:extLst>
          </p:cNvPr>
          <p:cNvSpPr txBox="1"/>
          <p:nvPr/>
        </p:nvSpPr>
        <p:spPr>
          <a:xfrm>
            <a:off x="7345875" y="4863620"/>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45</a:t>
            </a:fld>
            <a:endParaRPr lang="en-US" sz="1100" dirty="0">
              <a:solidFill>
                <a:schemeClr val="bg1"/>
              </a:solidFill>
            </a:endParaRPr>
          </a:p>
        </p:txBody>
      </p:sp>
      <p:pic>
        <p:nvPicPr>
          <p:cNvPr id="24" name="Picture 23">
            <a:extLst>
              <a:ext uri="{FF2B5EF4-FFF2-40B4-BE49-F238E27FC236}">
                <a16:creationId xmlns:a16="http://schemas.microsoft.com/office/drawing/2014/main" id="{12F6A832-21A2-7C40-8BBA-694E8FEFB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grpSp>
        <p:nvGrpSpPr>
          <p:cNvPr id="25" name="Group 24">
            <a:extLst>
              <a:ext uri="{FF2B5EF4-FFF2-40B4-BE49-F238E27FC236}">
                <a16:creationId xmlns:a16="http://schemas.microsoft.com/office/drawing/2014/main" id="{6EBDE948-CEF3-3446-8139-74D5DBCBB0E5}"/>
              </a:ext>
            </a:extLst>
          </p:cNvPr>
          <p:cNvGrpSpPr/>
          <p:nvPr/>
        </p:nvGrpSpPr>
        <p:grpSpPr>
          <a:xfrm>
            <a:off x="8485464" y="4862363"/>
            <a:ext cx="506136" cy="234319"/>
            <a:chOff x="8497453" y="4862363"/>
            <a:chExt cx="506136" cy="234319"/>
          </a:xfrm>
        </p:grpSpPr>
        <p:sp>
          <p:nvSpPr>
            <p:cNvPr id="26" name="Chevron 25">
              <a:extLst>
                <a:ext uri="{FF2B5EF4-FFF2-40B4-BE49-F238E27FC236}">
                  <a16:creationId xmlns:a16="http://schemas.microsoft.com/office/drawing/2014/main" id="{521AECAD-BFAE-BE4C-98F0-AC6638719C3E}"/>
                </a:ext>
              </a:extLst>
            </p:cNvPr>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a:extLst>
                <a:ext uri="{FF2B5EF4-FFF2-40B4-BE49-F238E27FC236}">
                  <a16:creationId xmlns:a16="http://schemas.microsoft.com/office/drawing/2014/main" id="{88D53440-7D9E-5D43-A72E-FB974F9B5350}"/>
                </a:ext>
              </a:extLst>
            </p:cNvPr>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evron 27">
              <a:extLst>
                <a:ext uri="{FF2B5EF4-FFF2-40B4-BE49-F238E27FC236}">
                  <a16:creationId xmlns:a16="http://schemas.microsoft.com/office/drawing/2014/main" id="{0EE3BEB4-43BD-0449-8E1C-33027035619F}"/>
                </a:ext>
              </a:extLst>
            </p:cNvPr>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9" name="Picture 2">
            <a:extLst>
              <a:ext uri="{FF2B5EF4-FFF2-40B4-BE49-F238E27FC236}">
                <a16:creationId xmlns:a16="http://schemas.microsoft.com/office/drawing/2014/main" id="{A308A7F5-78ED-7B40-AC98-586D25903B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111379" y="1252914"/>
            <a:ext cx="2268980" cy="2268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a:extLst>
              <a:ext uri="{FF2B5EF4-FFF2-40B4-BE49-F238E27FC236}">
                <a16:creationId xmlns:a16="http://schemas.microsoft.com/office/drawing/2014/main" id="{901BF3C1-252E-DC4D-BA90-3ABA7D448B92}"/>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7273491" y="-24315"/>
            <a:ext cx="4116059" cy="4116059"/>
          </a:xfrm>
          <a:prstGeom prst="rect">
            <a:avLst/>
          </a:prstGeom>
        </p:spPr>
      </p:pic>
      <p:pic>
        <p:nvPicPr>
          <p:cNvPr id="31" name="Picture 30">
            <a:extLst>
              <a:ext uri="{FF2B5EF4-FFF2-40B4-BE49-F238E27FC236}">
                <a16:creationId xmlns:a16="http://schemas.microsoft.com/office/drawing/2014/main" id="{B59DFE86-79FA-F149-A402-18F225CBA3A3}"/>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484784" y="1089633"/>
            <a:ext cx="4116059" cy="4116059"/>
          </a:xfrm>
          <a:prstGeom prst="rect">
            <a:avLst/>
          </a:prstGeom>
        </p:spPr>
      </p:pic>
    </p:spTree>
    <p:extLst>
      <p:ext uri="{BB962C8B-B14F-4D97-AF65-F5344CB8AC3E}">
        <p14:creationId xmlns:p14="http://schemas.microsoft.com/office/powerpoint/2010/main" val="11976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8031675" y="2399881"/>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46</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sp>
        <p:nvSpPr>
          <p:cNvPr id="45" name="Content Placeholder 2">
            <a:extLst>
              <a:ext uri="{FF2B5EF4-FFF2-40B4-BE49-F238E27FC236}">
                <a16:creationId xmlns:a16="http://schemas.microsoft.com/office/drawing/2014/main" id="{876B74C7-3830-B84F-85B0-417C2BDA6C48}"/>
              </a:ext>
            </a:extLst>
          </p:cNvPr>
          <p:cNvSpPr txBox="1">
            <a:spLocks/>
          </p:cNvSpPr>
          <p:nvPr/>
        </p:nvSpPr>
        <p:spPr>
          <a:xfrm>
            <a:off x="714536" y="269999"/>
            <a:ext cx="8266133" cy="3437946"/>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800" b="1" dirty="0">
              <a:solidFill>
                <a:schemeClr val="tx1">
                  <a:lumMod val="85000"/>
                  <a:lumOff val="15000"/>
                </a:schemeClr>
              </a:solidFill>
              <a:latin typeface="Heebo" pitchFamily="2" charset="-79"/>
              <a:cs typeface="Heebo" pitchFamily="2" charset="-79"/>
            </a:endParaRPr>
          </a:p>
          <a:p>
            <a:pPr marL="0" indent="0">
              <a:buNone/>
            </a:pPr>
            <a:endParaRPr lang="en-GB" sz="1800" dirty="0">
              <a:latin typeface="Heebo" pitchFamily="2" charset="-79"/>
              <a:cs typeface="Heebo" pitchFamily="2" charset="-79"/>
            </a:endParaRPr>
          </a:p>
          <a:p>
            <a:pPr marL="0" indent="0" algn="ctr">
              <a:buNone/>
            </a:pPr>
            <a:r>
              <a:rPr lang="en-GB" sz="1800" b="1" dirty="0">
                <a:solidFill>
                  <a:srgbClr val="DF3AA7"/>
                </a:solidFill>
                <a:latin typeface="Heebo" pitchFamily="2" charset="-79"/>
                <a:cs typeface="Heebo" pitchFamily="2" charset="-79"/>
              </a:rPr>
              <a:t>Think about your typical day…</a:t>
            </a:r>
          </a:p>
          <a:p>
            <a:pPr marL="0" indent="0" algn="ctr">
              <a:buNone/>
            </a:pPr>
            <a:endParaRPr lang="en-GB" sz="1800" dirty="0">
              <a:latin typeface="Heebo" pitchFamily="2" charset="-79"/>
              <a:cs typeface="Heebo" pitchFamily="2" charset="-79"/>
            </a:endParaRPr>
          </a:p>
          <a:p>
            <a:pPr marL="0" indent="0">
              <a:buNone/>
            </a:pPr>
            <a:r>
              <a:rPr lang="en-GB" sz="1600" dirty="0">
                <a:latin typeface="Heebo" pitchFamily="2" charset="-79"/>
                <a:cs typeface="Heebo" pitchFamily="2" charset="-79"/>
              </a:rPr>
              <a:t>List all of the things you do that need an external energy source to make them happen.</a:t>
            </a:r>
          </a:p>
          <a:p>
            <a:pPr marL="0" indent="0">
              <a:buNone/>
            </a:pPr>
            <a:endParaRPr lang="en-GB" sz="1600" dirty="0">
              <a:latin typeface="Heebo" pitchFamily="2" charset="-79"/>
              <a:cs typeface="Heebo" pitchFamily="2" charset="-79"/>
            </a:endParaRPr>
          </a:p>
          <a:p>
            <a:pPr marL="0" indent="0">
              <a:buNone/>
            </a:pPr>
            <a:r>
              <a:rPr lang="en-GB" sz="1600" dirty="0">
                <a:latin typeface="Heebo" pitchFamily="2" charset="-79"/>
                <a:cs typeface="Heebo" pitchFamily="2" charset="-79"/>
              </a:rPr>
              <a:t>The following headings might be of use:</a:t>
            </a:r>
          </a:p>
          <a:p>
            <a:pPr lvl="1"/>
            <a:r>
              <a:rPr lang="en-GB" sz="1600" b="1" dirty="0">
                <a:latin typeface="Heebo" pitchFamily="2" charset="-79"/>
                <a:cs typeface="Heebo" pitchFamily="2" charset="-79"/>
              </a:rPr>
              <a:t>Getting up in the morning and getting ready for school</a:t>
            </a:r>
          </a:p>
          <a:p>
            <a:pPr lvl="1"/>
            <a:r>
              <a:rPr lang="en-GB" sz="1600" b="1" dirty="0">
                <a:latin typeface="Heebo" pitchFamily="2" charset="-79"/>
                <a:cs typeface="Heebo" pitchFamily="2" charset="-79"/>
              </a:rPr>
              <a:t>Getting to school</a:t>
            </a:r>
          </a:p>
          <a:p>
            <a:pPr lvl="1"/>
            <a:r>
              <a:rPr lang="en-GB" sz="1600" b="1" dirty="0">
                <a:latin typeface="Heebo" pitchFamily="2" charset="-79"/>
                <a:cs typeface="Heebo" pitchFamily="2" charset="-79"/>
              </a:rPr>
              <a:t>At school</a:t>
            </a:r>
          </a:p>
          <a:p>
            <a:pPr lvl="1"/>
            <a:r>
              <a:rPr lang="en-GB" sz="1600" b="1" dirty="0">
                <a:latin typeface="Heebo" pitchFamily="2" charset="-79"/>
                <a:cs typeface="Heebo" pitchFamily="2" charset="-79"/>
              </a:rPr>
              <a:t>On the way home</a:t>
            </a:r>
          </a:p>
          <a:p>
            <a:pPr lvl="1"/>
            <a:r>
              <a:rPr lang="en-GB" sz="1600" b="1" dirty="0">
                <a:latin typeface="Heebo" pitchFamily="2" charset="-79"/>
                <a:cs typeface="Heebo" pitchFamily="2" charset="-79"/>
              </a:rPr>
              <a:t>At home</a:t>
            </a:r>
          </a:p>
          <a:p>
            <a:pPr lvl="1"/>
            <a:r>
              <a:rPr lang="en-GB" sz="1600" b="1" dirty="0">
                <a:latin typeface="Heebo" pitchFamily="2" charset="-79"/>
                <a:cs typeface="Heebo" pitchFamily="2" charset="-79"/>
              </a:rPr>
              <a:t>Getting ready for bed</a:t>
            </a:r>
          </a:p>
          <a:p>
            <a:pPr marL="457200" lvl="1" indent="0">
              <a:buNone/>
            </a:pPr>
            <a:endParaRPr lang="en-GB" sz="1600" dirty="0">
              <a:latin typeface="Heebo" pitchFamily="2" charset="-79"/>
              <a:cs typeface="Heebo" pitchFamily="2" charset="-79"/>
            </a:endParaRPr>
          </a:p>
          <a:p>
            <a:pPr marL="0" indent="0">
              <a:buNone/>
            </a:pPr>
            <a:r>
              <a:rPr lang="en-GB" sz="1600" dirty="0">
                <a:latin typeface="Heebo" pitchFamily="2" charset="-79"/>
                <a:cs typeface="Heebo" pitchFamily="2" charset="-79"/>
              </a:rPr>
              <a:t>Decide which of these activities are essential or non-essential.</a:t>
            </a:r>
          </a:p>
        </p:txBody>
      </p:sp>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0439" y="273685"/>
            <a:ext cx="636904" cy="63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7423406" y="-572672"/>
            <a:ext cx="1840667" cy="1840667"/>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459562" y="2634606"/>
            <a:ext cx="1591108" cy="1591108"/>
          </a:xfrm>
          <a:prstGeom prst="rect">
            <a:avLst/>
          </a:prstGeom>
        </p:spPr>
      </p:pic>
      <p:pic>
        <p:nvPicPr>
          <p:cNvPr id="21" name="Picture 20">
            <a:extLst>
              <a:ext uri="{FF2B5EF4-FFF2-40B4-BE49-F238E27FC236}">
                <a16:creationId xmlns:a16="http://schemas.microsoft.com/office/drawing/2014/main" id="{2A31DC59-2AB5-AC49-BFD7-081067164976}"/>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4602336" y="3063895"/>
            <a:ext cx="1197849" cy="1197849"/>
          </a:xfrm>
          <a:prstGeom prst="rect">
            <a:avLst/>
          </a:prstGeom>
        </p:spPr>
      </p:pic>
    </p:spTree>
    <p:extLst>
      <p:ext uri="{BB962C8B-B14F-4D97-AF65-F5344CB8AC3E}">
        <p14:creationId xmlns:p14="http://schemas.microsoft.com/office/powerpoint/2010/main" val="3144516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7641658" y="2301767"/>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347158" y="4743482"/>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47</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0439" y="273685"/>
            <a:ext cx="636904" cy="63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793719" y="2327016"/>
            <a:ext cx="1732610" cy="1732610"/>
          </a:xfrm>
          <a:prstGeom prst="rect">
            <a:avLst/>
          </a:prstGeom>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760129" y="-720823"/>
            <a:ext cx="1840667" cy="1840667"/>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8312660" y="-544103"/>
            <a:ext cx="1591108" cy="1591108"/>
          </a:xfrm>
          <a:prstGeom prst="rect">
            <a:avLst/>
          </a:prstGeom>
        </p:spPr>
      </p:pic>
      <p:sp>
        <p:nvSpPr>
          <p:cNvPr id="25" name="Content Placeholder 2">
            <a:extLst>
              <a:ext uri="{FF2B5EF4-FFF2-40B4-BE49-F238E27FC236}">
                <a16:creationId xmlns:a16="http://schemas.microsoft.com/office/drawing/2014/main" id="{D50A532B-80E9-6A45-9051-18CB0C74FB7B}"/>
              </a:ext>
            </a:extLst>
          </p:cNvPr>
          <p:cNvSpPr txBox="1">
            <a:spLocks/>
          </p:cNvSpPr>
          <p:nvPr/>
        </p:nvSpPr>
        <p:spPr>
          <a:xfrm>
            <a:off x="504000" y="833425"/>
            <a:ext cx="8352927" cy="25922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400" dirty="0">
              <a:solidFill>
                <a:srgbClr val="DF3AA7"/>
              </a:solidFill>
              <a:latin typeface="Heebo" pitchFamily="2" charset="-79"/>
              <a:cs typeface="Heebo" pitchFamily="2" charset="-79"/>
            </a:endParaRPr>
          </a:p>
          <a:p>
            <a:pPr marL="0" indent="0">
              <a:buNone/>
            </a:pPr>
            <a:r>
              <a:rPr lang="en-GB" sz="2400" b="1" dirty="0">
                <a:solidFill>
                  <a:srgbClr val="DF3AA7"/>
                </a:solidFill>
                <a:latin typeface="Heebo" pitchFamily="2" charset="-79"/>
                <a:cs typeface="Heebo" pitchFamily="2" charset="-79"/>
              </a:rPr>
              <a:t>Where does the energy for all your activities come from?</a:t>
            </a:r>
          </a:p>
          <a:p>
            <a:pPr marL="0" indent="0">
              <a:buNone/>
            </a:pPr>
            <a:r>
              <a:rPr lang="en-GB" sz="2000" dirty="0">
                <a:latin typeface="Heebo" pitchFamily="2" charset="-79"/>
                <a:cs typeface="Heebo" pitchFamily="2" charset="-79"/>
              </a:rPr>
              <a:t>Fossil fuels?</a:t>
            </a:r>
          </a:p>
          <a:p>
            <a:pPr marL="0" indent="0">
              <a:buNone/>
            </a:pPr>
            <a:r>
              <a:rPr lang="en-GB" sz="2000" dirty="0">
                <a:latin typeface="Heebo" pitchFamily="2" charset="-79"/>
                <a:cs typeface="Heebo" pitchFamily="2" charset="-79"/>
              </a:rPr>
              <a:t>Renewable sources?</a:t>
            </a:r>
          </a:p>
          <a:p>
            <a:endParaRPr lang="en-GB" sz="2400" dirty="0">
              <a:latin typeface="Heebo" pitchFamily="2" charset="-79"/>
              <a:cs typeface="Heebo" pitchFamily="2" charset="-79"/>
            </a:endParaRPr>
          </a:p>
        </p:txBody>
      </p:sp>
      <p:pic>
        <p:nvPicPr>
          <p:cNvPr id="28" name="Picture 4" descr="https://tse2.mm.bing.net/th?id=OIP.5xrEsar0VDN1kAXXy-gpjQHaHa&amp;pid=Api">
            <a:extLst>
              <a:ext uri="{FF2B5EF4-FFF2-40B4-BE49-F238E27FC236}">
                <a16:creationId xmlns:a16="http://schemas.microsoft.com/office/drawing/2014/main" id="{4DB50BD6-F8E9-3441-91DA-7C1D74CDC7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25864" y="2272987"/>
            <a:ext cx="1840668" cy="18406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ttps://tse1.mm.bing.net/th?id=OIP.uRBMSHlwQA27HamQYwWkYQHaHa&amp;pid=Api">
            <a:extLst>
              <a:ext uri="{FF2B5EF4-FFF2-40B4-BE49-F238E27FC236}">
                <a16:creationId xmlns:a16="http://schemas.microsoft.com/office/drawing/2014/main" id="{B051E534-CEF7-8345-9F29-BA8B3C37D0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83237" y="2611559"/>
            <a:ext cx="1373893" cy="1373893"/>
          </a:xfrm>
          <a:prstGeom prst="rect">
            <a:avLst/>
          </a:prstGeom>
          <a:noFill/>
          <a:extLst>
            <a:ext uri="{909E8E84-426E-40DD-AFC4-6F175D3DCCD1}">
              <a14:hiddenFill xmlns:a14="http://schemas.microsoft.com/office/drawing/2010/main">
                <a:solidFill>
                  <a:srgbClr val="FFFFFF"/>
                </a:solidFill>
              </a14:hiddenFill>
            </a:ext>
          </a:extLst>
        </p:spPr>
      </p:pic>
      <p:sp>
        <p:nvSpPr>
          <p:cNvPr id="30" name="Content Placeholder 2">
            <a:extLst>
              <a:ext uri="{FF2B5EF4-FFF2-40B4-BE49-F238E27FC236}">
                <a16:creationId xmlns:a16="http://schemas.microsoft.com/office/drawing/2014/main" id="{1FC1F51A-9E7D-7C4D-BE2D-4E86362BBD94}"/>
              </a:ext>
            </a:extLst>
          </p:cNvPr>
          <p:cNvSpPr txBox="1">
            <a:spLocks/>
          </p:cNvSpPr>
          <p:nvPr/>
        </p:nvSpPr>
        <p:spPr>
          <a:xfrm>
            <a:off x="-368104" y="4241857"/>
            <a:ext cx="8044851" cy="12961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tx1">
                    <a:lumMod val="75000"/>
                    <a:lumOff val="25000"/>
                  </a:schemeClr>
                </a:solidFill>
                <a:latin typeface="Heebo" pitchFamily="2" charset="-79"/>
                <a:cs typeface="Heebo" pitchFamily="2" charset="-79"/>
              </a:rPr>
              <a:t>What are the pros and cons of each energy type?</a:t>
            </a:r>
          </a:p>
          <a:p>
            <a:endParaRPr lang="en-GB" sz="2400" dirty="0">
              <a:solidFill>
                <a:schemeClr val="tx1">
                  <a:lumMod val="75000"/>
                  <a:lumOff val="25000"/>
                </a:schemeClr>
              </a:solidFill>
              <a:latin typeface="Heebo" pitchFamily="2" charset="-79"/>
              <a:cs typeface="Heebo" pitchFamily="2" charset="-79"/>
            </a:endParaRPr>
          </a:p>
        </p:txBody>
      </p:sp>
    </p:spTree>
    <p:extLst>
      <p:ext uri="{BB962C8B-B14F-4D97-AF65-F5344CB8AC3E}">
        <p14:creationId xmlns:p14="http://schemas.microsoft.com/office/powerpoint/2010/main" val="1123569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8114380" y="-460215"/>
            <a:ext cx="1591108" cy="1591108"/>
          </a:xfrm>
          <a:prstGeom prst="rect">
            <a:avLst/>
          </a:prstGeom>
        </p:spPr>
      </p:pic>
      <p:pic>
        <p:nvPicPr>
          <p:cNvPr id="63" name="Picture 62">
            <a:extLst>
              <a:ext uri="{FF2B5EF4-FFF2-40B4-BE49-F238E27FC236}">
                <a16:creationId xmlns:a16="http://schemas.microsoft.com/office/drawing/2014/main" id="{8A7C4DC1-776B-9048-995E-1D962F5A7D79}"/>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6836850" y="2275416"/>
            <a:ext cx="1840667" cy="1840667"/>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48</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0439" y="273685"/>
            <a:ext cx="636904" cy="63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60">
            <a:extLst>
              <a:ext uri="{FF2B5EF4-FFF2-40B4-BE49-F238E27FC236}">
                <a16:creationId xmlns:a16="http://schemas.microsoft.com/office/drawing/2014/main" id="{93E865FB-7DF1-E444-979E-92B6FAFD97DA}"/>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620439" y="3342155"/>
            <a:ext cx="1840667" cy="1840667"/>
          </a:xfrm>
          <a:prstGeom prst="rect">
            <a:avLst/>
          </a:prstGeom>
        </p:spPr>
      </p:pic>
      <p:pic>
        <p:nvPicPr>
          <p:cNvPr id="62" name="Picture 61">
            <a:extLst>
              <a:ext uri="{FF2B5EF4-FFF2-40B4-BE49-F238E27FC236}">
                <a16:creationId xmlns:a16="http://schemas.microsoft.com/office/drawing/2014/main" id="{E962D534-59D2-244A-94EA-120A7B5C1A3C}"/>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4115798" y="-1005557"/>
            <a:ext cx="1840667" cy="1840667"/>
          </a:xfrm>
          <a:prstGeom prst="rect">
            <a:avLst/>
          </a:prstGeom>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tretch>
            <a:fillRect/>
          </a:stretch>
        </p:blipFill>
        <p:spPr>
          <a:xfrm>
            <a:off x="-391900" y="1476020"/>
            <a:ext cx="1591108" cy="1591108"/>
          </a:xfrm>
          <a:prstGeom prst="rect">
            <a:avLst/>
          </a:prstGeom>
        </p:spPr>
      </p:pic>
      <p:sp>
        <p:nvSpPr>
          <p:cNvPr id="25" name="Content Placeholder 2">
            <a:extLst>
              <a:ext uri="{FF2B5EF4-FFF2-40B4-BE49-F238E27FC236}">
                <a16:creationId xmlns:a16="http://schemas.microsoft.com/office/drawing/2014/main" id="{B499D1B0-E086-CF4B-96FD-A9575160B938}"/>
              </a:ext>
            </a:extLst>
          </p:cNvPr>
          <p:cNvSpPr txBox="1">
            <a:spLocks/>
          </p:cNvSpPr>
          <p:nvPr/>
        </p:nvSpPr>
        <p:spPr>
          <a:xfrm>
            <a:off x="993849" y="988187"/>
            <a:ext cx="7162377" cy="12437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400" b="1" dirty="0">
                <a:solidFill>
                  <a:schemeClr val="tx1">
                    <a:lumMod val="75000"/>
                    <a:lumOff val="25000"/>
                  </a:schemeClr>
                </a:solidFill>
              </a:rPr>
              <a:t>The day the fossil fuels ran out.</a:t>
            </a:r>
          </a:p>
          <a:p>
            <a:endParaRPr lang="en-GB" sz="2400" dirty="0">
              <a:solidFill>
                <a:schemeClr val="tx1">
                  <a:lumMod val="75000"/>
                  <a:lumOff val="25000"/>
                </a:schemeClr>
              </a:solidFill>
            </a:endParaRPr>
          </a:p>
        </p:txBody>
      </p:sp>
      <p:sp>
        <p:nvSpPr>
          <p:cNvPr id="28" name="Rectangle: Folded Corner 2">
            <a:extLst>
              <a:ext uri="{FF2B5EF4-FFF2-40B4-BE49-F238E27FC236}">
                <a16:creationId xmlns:a16="http://schemas.microsoft.com/office/drawing/2014/main" id="{C5376193-A362-B043-B583-3445B4D47938}"/>
              </a:ext>
            </a:extLst>
          </p:cNvPr>
          <p:cNvSpPr/>
          <p:nvPr/>
        </p:nvSpPr>
        <p:spPr>
          <a:xfrm>
            <a:off x="2891857" y="1635699"/>
            <a:ext cx="3227765" cy="3179845"/>
          </a:xfrm>
          <a:prstGeom prst="foldedCorne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bg1"/>
              </a:solidFill>
              <a:latin typeface="Heebo" pitchFamily="2" charset="-79"/>
              <a:cs typeface="Heebo" pitchFamily="2" charset="-79"/>
            </a:endParaRPr>
          </a:p>
          <a:p>
            <a:pPr algn="ctr"/>
            <a:endParaRPr lang="en-GB" sz="2800" b="1" dirty="0">
              <a:solidFill>
                <a:schemeClr val="bg1"/>
              </a:solidFill>
              <a:latin typeface="Heebo" pitchFamily="2" charset="-79"/>
              <a:cs typeface="Heebo" pitchFamily="2" charset="-79"/>
            </a:endParaRPr>
          </a:p>
          <a:p>
            <a:pPr algn="ctr"/>
            <a:endParaRPr lang="en-GB" sz="2800" b="1" dirty="0">
              <a:solidFill>
                <a:schemeClr val="bg1"/>
              </a:solidFill>
              <a:latin typeface="Heebo" pitchFamily="2" charset="-79"/>
              <a:cs typeface="Heebo" pitchFamily="2" charset="-79"/>
            </a:endParaRPr>
          </a:p>
          <a:p>
            <a:pPr algn="ctr"/>
            <a:r>
              <a:rPr lang="en-GB" sz="2800" b="1" dirty="0">
                <a:solidFill>
                  <a:schemeClr val="bg1"/>
                </a:solidFill>
                <a:latin typeface="Heebo" pitchFamily="2" charset="-79"/>
                <a:cs typeface="Heebo" pitchFamily="2" charset="-79"/>
              </a:rPr>
              <a:t>Over to you.</a:t>
            </a:r>
          </a:p>
          <a:p>
            <a:pPr algn="ctr"/>
            <a:endParaRPr lang="en-GB" sz="2800" b="1" dirty="0">
              <a:solidFill>
                <a:schemeClr val="bg1"/>
              </a:solidFill>
              <a:latin typeface="Heebo" pitchFamily="2" charset="-79"/>
              <a:cs typeface="Heebo" pitchFamily="2" charset="-79"/>
            </a:endParaRPr>
          </a:p>
          <a:p>
            <a:pPr algn="ctr"/>
            <a:r>
              <a:rPr lang="en-GB" sz="2800" b="1" dirty="0">
                <a:solidFill>
                  <a:schemeClr val="bg1"/>
                </a:solidFill>
                <a:latin typeface="Heebo" pitchFamily="2" charset="-79"/>
                <a:cs typeface="Heebo" pitchFamily="2" charset="-79"/>
              </a:rPr>
              <a:t>Tell the story of what happened next...</a:t>
            </a:r>
          </a:p>
          <a:p>
            <a:pPr algn="ctr"/>
            <a:endParaRPr lang="en-GB" dirty="0">
              <a:solidFill>
                <a:schemeClr val="bg1"/>
              </a:solidFill>
            </a:endParaRPr>
          </a:p>
          <a:p>
            <a:pPr algn="ctr"/>
            <a:endParaRPr lang="en-GB" dirty="0">
              <a:solidFill>
                <a:schemeClr val="bg1"/>
              </a:solidFill>
            </a:endParaRPr>
          </a:p>
        </p:txBody>
      </p:sp>
    </p:spTree>
    <p:extLst>
      <p:ext uri="{BB962C8B-B14F-4D97-AF65-F5344CB8AC3E}">
        <p14:creationId xmlns:p14="http://schemas.microsoft.com/office/powerpoint/2010/main" val="20753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0" tmFilter="0, 0; .2, .5; .8, .5; 1, 0"/>
                                        <p:tgtEl>
                                          <p:spTgt spid="28"/>
                                        </p:tgtEl>
                                      </p:cBhvr>
                                    </p:animEffect>
                                    <p:animScale>
                                      <p:cBhvr>
                                        <p:cTn id="7" dur="250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Take it further</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49</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0439" y="273685"/>
            <a:ext cx="636904" cy="63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5968443" y="-1992358"/>
            <a:ext cx="4078351" cy="4078351"/>
          </a:xfrm>
          <a:prstGeom prst="rect">
            <a:avLst/>
          </a:prstGeom>
        </p:spPr>
      </p:pic>
      <p:sp>
        <p:nvSpPr>
          <p:cNvPr id="25" name="Content Placeholder 2">
            <a:extLst>
              <a:ext uri="{FF2B5EF4-FFF2-40B4-BE49-F238E27FC236}">
                <a16:creationId xmlns:a16="http://schemas.microsoft.com/office/drawing/2014/main" id="{59FBAC55-F7D0-E84F-B54B-384E122864D1}"/>
              </a:ext>
            </a:extLst>
          </p:cNvPr>
          <p:cNvSpPr txBox="1">
            <a:spLocks/>
          </p:cNvSpPr>
          <p:nvPr/>
        </p:nvSpPr>
        <p:spPr>
          <a:xfrm>
            <a:off x="157470" y="1383163"/>
            <a:ext cx="8640959"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1800" dirty="0">
                <a:solidFill>
                  <a:schemeClr val="tx1">
                    <a:lumMod val="75000"/>
                    <a:lumOff val="25000"/>
                  </a:schemeClr>
                </a:solidFill>
                <a:latin typeface="Heebo" pitchFamily="2" charset="-79"/>
                <a:cs typeface="Heebo" pitchFamily="2" charset="-79"/>
              </a:rPr>
              <a:t>Use the </a:t>
            </a:r>
            <a:r>
              <a:rPr lang="en-GB" sz="1800" i="1"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Smoky Homes</a:t>
            </a:r>
            <a:r>
              <a:rPr lang="en-GB" sz="1800"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 project </a:t>
            </a:r>
            <a:r>
              <a:rPr lang="en-GB" sz="1800" dirty="0">
                <a:solidFill>
                  <a:schemeClr val="tx1">
                    <a:lumMod val="75000"/>
                    <a:lumOff val="25000"/>
                  </a:schemeClr>
                </a:solidFill>
                <a:latin typeface="Heebo" pitchFamily="2" charset="-79"/>
                <a:cs typeface="Heebo" pitchFamily="2" charset="-79"/>
              </a:rPr>
              <a:t>to explore the issues faced by the 3 billion people globally who cook on open fires or traditional cook stoves.</a:t>
            </a:r>
          </a:p>
          <a:p>
            <a:r>
              <a:rPr lang="en-GB" sz="1800" dirty="0">
                <a:solidFill>
                  <a:schemeClr val="tx1">
                    <a:lumMod val="75000"/>
                    <a:lumOff val="25000"/>
                  </a:schemeClr>
                </a:solidFill>
                <a:latin typeface="Heebo" pitchFamily="2" charset="-79"/>
                <a:cs typeface="Heebo" pitchFamily="2" charset="-79"/>
              </a:rPr>
              <a:t>Take the </a:t>
            </a:r>
            <a:r>
              <a:rPr lang="en-GB" sz="1800"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STEM </a:t>
            </a:r>
            <a:r>
              <a:rPr lang="en-GB" sz="1800" i="1"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Wind Power Challenge</a:t>
            </a:r>
            <a:r>
              <a:rPr lang="en-GB" sz="1800"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 </a:t>
            </a:r>
            <a:r>
              <a:rPr lang="en-GB" sz="1800" dirty="0">
                <a:solidFill>
                  <a:schemeClr val="tx1">
                    <a:lumMod val="75000"/>
                    <a:lumOff val="25000"/>
                  </a:schemeClr>
                </a:solidFill>
                <a:latin typeface="Heebo" pitchFamily="2" charset="-79"/>
                <a:cs typeface="Heebo" pitchFamily="2" charset="-79"/>
              </a:rPr>
              <a:t>where pupils design and build a simple wind powered machine that can lift a cup off the floor. </a:t>
            </a:r>
          </a:p>
          <a:p>
            <a:r>
              <a:rPr lang="en-GB" sz="1800" dirty="0">
                <a:solidFill>
                  <a:schemeClr val="tx1">
                    <a:lumMod val="75000"/>
                    <a:lumOff val="25000"/>
                  </a:schemeClr>
                </a:solidFill>
                <a:latin typeface="Heebo" pitchFamily="2" charset="-79"/>
                <a:cs typeface="Heebo" pitchFamily="2" charset="-79"/>
              </a:rPr>
              <a:t>Discover how energy access via the National Grid differs between the UK and Kenya. Pupils look at </a:t>
            </a:r>
            <a:r>
              <a:rPr lang="en-GB" sz="1800" dirty="0">
                <a:solidFill>
                  <a:srgbClr val="DF3AA7"/>
                </a:solidFill>
                <a:latin typeface="Heebo" pitchFamily="2" charset="-79"/>
                <a:cs typeface="Heebo" pitchFamily="2" charset="-79"/>
                <a:hlinkClick r:id="rId7">
                  <a:extLst>
                    <a:ext uri="{A12FA001-AC4F-418D-AE19-62706E023703}">
                      <ahyp:hlinkClr xmlns:ahyp="http://schemas.microsoft.com/office/drawing/2018/hyperlinkcolor" val="tx"/>
                    </a:ext>
                  </a:extLst>
                </a:hlinkClick>
              </a:rPr>
              <a:t>renewable energy solutions </a:t>
            </a:r>
            <a:r>
              <a:rPr lang="en-GB" sz="1800" dirty="0">
                <a:solidFill>
                  <a:schemeClr val="tx1">
                    <a:lumMod val="75000"/>
                    <a:lumOff val="25000"/>
                  </a:schemeClr>
                </a:solidFill>
                <a:latin typeface="Heebo" pitchFamily="2" charset="-79"/>
                <a:cs typeface="Heebo" pitchFamily="2" charset="-79"/>
              </a:rPr>
              <a:t>&amp; have the opportunity to design &amp; build a wind turbine. </a:t>
            </a:r>
          </a:p>
        </p:txBody>
      </p:sp>
      <p:pic>
        <p:nvPicPr>
          <p:cNvPr id="9" name="Graphic 8" descr="Open hand with plant">
            <a:extLst>
              <a:ext uri="{FF2B5EF4-FFF2-40B4-BE49-F238E27FC236}">
                <a16:creationId xmlns:a16="http://schemas.microsoft.com/office/drawing/2014/main" id="{82C90543-1363-F646-92CE-510BC57B2B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63891" y="3250660"/>
            <a:ext cx="1533574" cy="1533574"/>
          </a:xfrm>
          <a:prstGeom prst="rect">
            <a:avLst/>
          </a:prstGeom>
        </p:spPr>
      </p:pic>
      <p:pic>
        <p:nvPicPr>
          <p:cNvPr id="13" name="Graphic 12" descr="Sustainability">
            <a:extLst>
              <a:ext uri="{FF2B5EF4-FFF2-40B4-BE49-F238E27FC236}">
                <a16:creationId xmlns:a16="http://schemas.microsoft.com/office/drawing/2014/main" id="{1BF39ADD-D5E3-A54C-9518-C55D241CD2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97465" y="3357223"/>
            <a:ext cx="1605929" cy="1605929"/>
          </a:xfrm>
          <a:prstGeom prst="rect">
            <a:avLst/>
          </a:prstGeom>
        </p:spPr>
      </p:pic>
      <p:pic>
        <p:nvPicPr>
          <p:cNvPr id="22" name="Picture 21">
            <a:extLst>
              <a:ext uri="{FF2B5EF4-FFF2-40B4-BE49-F238E27FC236}">
                <a16:creationId xmlns:a16="http://schemas.microsoft.com/office/drawing/2014/main" id="{D3AECE85-71F3-5444-8BB9-6390383D29F0}"/>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822537" y="3678624"/>
            <a:ext cx="4078351" cy="4078351"/>
          </a:xfrm>
          <a:prstGeom prst="rect">
            <a:avLst/>
          </a:prstGeom>
        </p:spPr>
      </p:pic>
    </p:spTree>
    <p:extLst>
      <p:ext uri="{BB962C8B-B14F-4D97-AF65-F5344CB8AC3E}">
        <p14:creationId xmlns:p14="http://schemas.microsoft.com/office/powerpoint/2010/main" val="1209462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976879" y="1431746"/>
            <a:ext cx="3751076" cy="3751076"/>
          </a:xfrm>
          <a:custGeom>
            <a:avLst/>
            <a:gdLst/>
            <a:ahLst/>
            <a:cxnLst/>
            <a:rect l="l" t="t" r="r" b="b"/>
            <a:pathLst>
              <a:path w="3417380" h="3417380">
                <a:moveTo>
                  <a:pt x="1708690" y="143118"/>
                </a:moveTo>
                <a:cubicBezTo>
                  <a:pt x="844048" y="143118"/>
                  <a:pt x="143118" y="844048"/>
                  <a:pt x="143118" y="1708690"/>
                </a:cubicBezTo>
                <a:cubicBezTo>
                  <a:pt x="143118" y="2573332"/>
                  <a:pt x="844048" y="3274262"/>
                  <a:pt x="1708690" y="3274262"/>
                </a:cubicBezTo>
                <a:cubicBezTo>
                  <a:pt x="2573332" y="3274262"/>
                  <a:pt x="3274262" y="2573332"/>
                  <a:pt x="3274262" y="1708690"/>
                </a:cubicBezTo>
                <a:cubicBezTo>
                  <a:pt x="3274262" y="844048"/>
                  <a:pt x="2573332" y="143118"/>
                  <a:pt x="1708690" y="143118"/>
                </a:cubicBezTo>
                <a:close/>
                <a:moveTo>
                  <a:pt x="1708690" y="0"/>
                </a:moveTo>
                <a:cubicBezTo>
                  <a:pt x="2652373" y="0"/>
                  <a:pt x="3417380" y="765007"/>
                  <a:pt x="3417380" y="1708690"/>
                </a:cubicBezTo>
                <a:cubicBezTo>
                  <a:pt x="3417380" y="2652373"/>
                  <a:pt x="2652373" y="3417380"/>
                  <a:pt x="1708690" y="3417380"/>
                </a:cubicBezTo>
                <a:cubicBezTo>
                  <a:pt x="765007" y="3417380"/>
                  <a:pt x="0" y="2652373"/>
                  <a:pt x="0" y="1708690"/>
                </a:cubicBezTo>
                <a:cubicBezTo>
                  <a:pt x="0" y="765007"/>
                  <a:pt x="765007" y="0"/>
                  <a:pt x="1708690" y="0"/>
                </a:cubicBezTo>
                <a:close/>
              </a:path>
            </a:pathLst>
          </a:custGeom>
          <a:solidFill>
            <a:srgbClr val="88B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5"/>
          <p:cNvSpPr>
            <a:spLocks/>
          </p:cNvSpPr>
          <p:nvPr/>
        </p:nvSpPr>
        <p:spPr bwMode="auto">
          <a:xfrm>
            <a:off x="0" y="404841"/>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554064" y="411510"/>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Activity 2</a:t>
            </a:r>
          </a:p>
        </p:txBody>
      </p:sp>
      <p:sp>
        <p:nvSpPr>
          <p:cNvPr id="6" name="TextBox 5"/>
          <p:cNvSpPr txBox="1"/>
          <p:nvPr/>
        </p:nvSpPr>
        <p:spPr>
          <a:xfrm>
            <a:off x="554064" y="851116"/>
            <a:ext cx="4343400" cy="276999"/>
          </a:xfrm>
          <a:prstGeom prst="rect">
            <a:avLst/>
          </a:prstGeom>
          <a:noFill/>
        </p:spPr>
        <p:txBody>
          <a:bodyPr wrap="square" rtlCol="0">
            <a:spAutoFit/>
          </a:bodyPr>
          <a:lstStyle/>
          <a:p>
            <a:r>
              <a:rPr lang="en-US" sz="1200" b="1" dirty="0">
                <a:solidFill>
                  <a:srgbClr val="DF3AA7"/>
                </a:solidFill>
                <a:latin typeface="Heebo" pitchFamily="2" charset="-79"/>
                <a:cs typeface="Heebo" pitchFamily="2" charset="-79"/>
              </a:rPr>
              <a:t>Celebrate the goals!</a:t>
            </a:r>
          </a:p>
        </p:txBody>
      </p:sp>
      <p:sp>
        <p:nvSpPr>
          <p:cNvPr id="7" name="Rectangle 6"/>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5</a:t>
            </a:fld>
            <a:endParaRPr lang="en-US" sz="1100" dirty="0">
              <a:solidFill>
                <a:schemeClr val="bg1"/>
              </a:solidFill>
            </a:endParaRPr>
          </a:p>
        </p:txBody>
      </p:sp>
      <p:sp>
        <p:nvSpPr>
          <p:cNvPr id="13" name="TextBox 12"/>
          <p:cNvSpPr txBox="1"/>
          <p:nvPr/>
        </p:nvSpPr>
        <p:spPr>
          <a:xfrm>
            <a:off x="3507632" y="2258816"/>
            <a:ext cx="5238797" cy="2689198"/>
          </a:xfrm>
          <a:prstGeom prst="rect">
            <a:avLst/>
          </a:prstGeom>
          <a:noFill/>
        </p:spPr>
        <p:txBody>
          <a:bodyPr wrap="square" rtlCol="0">
            <a:spAutoFit/>
          </a:bodyPr>
          <a:lstStyle/>
          <a:p>
            <a:pPr marL="457200" indent="-457200">
              <a:buFont typeface="Arial" panose="020B0604020202020204" pitchFamily="34" charset="0"/>
              <a:buChar char="•"/>
            </a:pPr>
            <a:r>
              <a:rPr lang="en-GB" b="1" dirty="0">
                <a:solidFill>
                  <a:srgbClr val="676ABF"/>
                </a:solidFill>
                <a:latin typeface="Heebo" pitchFamily="2" charset="-79"/>
                <a:cs typeface="Heebo" pitchFamily="2" charset="-79"/>
                <a:hlinkClick r:id="rId2">
                  <a:extLst>
                    <a:ext uri="{A12FA001-AC4F-418D-AE19-62706E023703}">
                      <ahyp:hlinkClr xmlns:ahyp="http://schemas.microsoft.com/office/drawing/2018/hyperlinkcolor" val="tx"/>
                    </a:ext>
                  </a:extLst>
                </a:hlinkClick>
              </a:rPr>
              <a:t>Watch this video</a:t>
            </a:r>
            <a:endParaRPr lang="en-GB" b="1" dirty="0">
              <a:solidFill>
                <a:srgbClr val="676ABF"/>
              </a:solidFill>
              <a:latin typeface="Heebo" pitchFamily="2" charset="-79"/>
              <a:cs typeface="Heebo" pitchFamily="2" charset="-79"/>
            </a:endParaRPr>
          </a:p>
          <a:p>
            <a:pPr marL="457200" indent="-457200">
              <a:buFont typeface="Arial" panose="020B0604020202020204" pitchFamily="34" charset="0"/>
              <a:buChar char="•"/>
            </a:pPr>
            <a:endParaRPr lang="en-GB" dirty="0">
              <a:latin typeface="Heebo" pitchFamily="2" charset="-79"/>
              <a:cs typeface="Heebo" pitchFamily="2" charset="-79"/>
            </a:endParaRPr>
          </a:p>
          <a:p>
            <a:pPr marL="457200" indent="-457200">
              <a:buFont typeface="Arial" panose="020B0604020202020204" pitchFamily="34" charset="0"/>
              <a:buChar char="•"/>
            </a:pPr>
            <a:endParaRPr lang="en-GB" dirty="0">
              <a:latin typeface="Heebo" pitchFamily="2" charset="-79"/>
              <a:cs typeface="Heebo" pitchFamily="2" charset="-79"/>
            </a:endParaRPr>
          </a:p>
          <a:p>
            <a:pPr marL="457200" indent="-457200">
              <a:buFont typeface="Arial" panose="020B0604020202020204" pitchFamily="34" charset="0"/>
              <a:buChar char="•"/>
            </a:pPr>
            <a:endParaRPr lang="en-GB" dirty="0">
              <a:latin typeface="Heebo" pitchFamily="2" charset="-79"/>
              <a:cs typeface="Heebo" pitchFamily="2" charset="-79"/>
            </a:endParaRPr>
          </a:p>
          <a:p>
            <a:r>
              <a:rPr lang="en-GB" b="1" dirty="0">
                <a:latin typeface="Heebo" pitchFamily="2" charset="-79"/>
                <a:cs typeface="Heebo" pitchFamily="2" charset="-79"/>
              </a:rPr>
              <a:t>Which celebrities do you recognise?</a:t>
            </a:r>
          </a:p>
          <a:p>
            <a:endParaRPr lang="en-GB" dirty="0">
              <a:latin typeface="Heebo" pitchFamily="2" charset="-79"/>
              <a:cs typeface="Heebo" pitchFamily="2" charset="-79"/>
            </a:endParaRPr>
          </a:p>
          <a:p>
            <a:r>
              <a:rPr lang="en-GB" dirty="0">
                <a:latin typeface="Heebo" pitchFamily="2" charset="-79"/>
                <a:cs typeface="Heebo" pitchFamily="2" charset="-79"/>
              </a:rPr>
              <a:t>Do you think matching celebrities to goals matters?</a:t>
            </a:r>
          </a:p>
          <a:p>
            <a:pPr>
              <a:lnSpc>
                <a:spcPct val="150000"/>
              </a:lnSpc>
            </a:pPr>
            <a:endParaRPr lang="en-US" dirty="0">
              <a:solidFill>
                <a:schemeClr val="tx1">
                  <a:lumMod val="75000"/>
                  <a:lumOff val="25000"/>
                </a:schemeClr>
              </a:solidFill>
              <a:latin typeface="Heebo" pitchFamily="2" charset="-79"/>
              <a:cs typeface="Heebo" pitchFamily="2" charset="-79"/>
            </a:endParaRPr>
          </a:p>
        </p:txBody>
      </p:sp>
      <p:grpSp>
        <p:nvGrpSpPr>
          <p:cNvPr id="15" name="Group 14"/>
          <p:cNvGrpSpPr/>
          <p:nvPr/>
        </p:nvGrpSpPr>
        <p:grpSpPr>
          <a:xfrm>
            <a:off x="7731519" y="1262226"/>
            <a:ext cx="531813" cy="490538"/>
            <a:chOff x="2762250" y="2578101"/>
            <a:chExt cx="531813" cy="490538"/>
          </a:xfrm>
          <a:solidFill>
            <a:schemeClr val="bg1"/>
          </a:solidFill>
        </p:grpSpPr>
        <p:sp>
          <p:nvSpPr>
            <p:cNvPr id="16" name="Freeform 18"/>
            <p:cNvSpPr>
              <a:spLocks/>
            </p:cNvSpPr>
            <p:nvPr/>
          </p:nvSpPr>
          <p:spPr bwMode="auto">
            <a:xfrm>
              <a:off x="2894013" y="2578101"/>
              <a:ext cx="400050" cy="484188"/>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2762250" y="2698751"/>
              <a:ext cx="222250" cy="369888"/>
            </a:xfrm>
            <a:custGeom>
              <a:avLst/>
              <a:gdLst>
                <a:gd name="T0" fmla="*/ 770 w 1404"/>
                <a:gd name="T1" fmla="*/ 66 h 2331"/>
                <a:gd name="T2" fmla="*/ 732 w 1404"/>
                <a:gd name="T3" fmla="*/ 204 h 2331"/>
                <a:gd name="T4" fmla="*/ 662 w 1404"/>
                <a:gd name="T5" fmla="*/ 295 h 2331"/>
                <a:gd name="T6" fmla="*/ 558 w 1404"/>
                <a:gd name="T7" fmla="*/ 350 h 2331"/>
                <a:gd name="T8" fmla="*/ 464 w 1404"/>
                <a:gd name="T9" fmla="*/ 423 h 2331"/>
                <a:gd name="T10" fmla="*/ 386 w 1404"/>
                <a:gd name="T11" fmla="*/ 510 h 2331"/>
                <a:gd name="T12" fmla="*/ 323 w 1404"/>
                <a:gd name="T13" fmla="*/ 610 h 2331"/>
                <a:gd name="T14" fmla="*/ 280 w 1404"/>
                <a:gd name="T15" fmla="*/ 721 h 2331"/>
                <a:gd name="T16" fmla="*/ 257 w 1404"/>
                <a:gd name="T17" fmla="*/ 841 h 2331"/>
                <a:gd name="T18" fmla="*/ 257 w 1404"/>
                <a:gd name="T19" fmla="*/ 967 h 2331"/>
                <a:gd name="T20" fmla="*/ 281 w 1404"/>
                <a:gd name="T21" fmla="*/ 1087 h 2331"/>
                <a:gd name="T22" fmla="*/ 324 w 1404"/>
                <a:gd name="T23" fmla="*/ 1199 h 2331"/>
                <a:gd name="T24" fmla="*/ 388 w 1404"/>
                <a:gd name="T25" fmla="*/ 1299 h 2331"/>
                <a:gd name="T26" fmla="*/ 466 w 1404"/>
                <a:gd name="T27" fmla="*/ 1386 h 2331"/>
                <a:gd name="T28" fmla="*/ 560 w 1404"/>
                <a:gd name="T29" fmla="*/ 1459 h 2331"/>
                <a:gd name="T30" fmla="*/ 665 w 1404"/>
                <a:gd name="T31" fmla="*/ 1514 h 2331"/>
                <a:gd name="T32" fmla="*/ 781 w 1404"/>
                <a:gd name="T33" fmla="*/ 1549 h 2331"/>
                <a:gd name="T34" fmla="*/ 905 w 1404"/>
                <a:gd name="T35" fmla="*/ 1562 h 2331"/>
                <a:gd name="T36" fmla="*/ 1031 w 1404"/>
                <a:gd name="T37" fmla="*/ 1717 h 2331"/>
                <a:gd name="T38" fmla="*/ 1260 w 1404"/>
                <a:gd name="T39" fmla="*/ 1609 h 2331"/>
                <a:gd name="T40" fmla="*/ 1404 w 1404"/>
                <a:gd name="T41" fmla="*/ 1703 h 2331"/>
                <a:gd name="T42" fmla="*/ 776 w 1404"/>
                <a:gd name="T43" fmla="*/ 1807 h 2331"/>
                <a:gd name="T44" fmla="*/ 634 w 1404"/>
                <a:gd name="T45" fmla="*/ 1773 h 2331"/>
                <a:gd name="T46" fmla="*/ 502 w 1404"/>
                <a:gd name="T47" fmla="*/ 1718 h 2331"/>
                <a:gd name="T48" fmla="*/ 380 w 1404"/>
                <a:gd name="T49" fmla="*/ 1644 h 2331"/>
                <a:gd name="T50" fmla="*/ 273 w 1404"/>
                <a:gd name="T51" fmla="*/ 1552 h 2331"/>
                <a:gd name="T52" fmla="*/ 179 w 1404"/>
                <a:gd name="T53" fmla="*/ 1445 h 2331"/>
                <a:gd name="T54" fmla="*/ 104 w 1404"/>
                <a:gd name="T55" fmla="*/ 1325 h 2331"/>
                <a:gd name="T56" fmla="*/ 48 w 1404"/>
                <a:gd name="T57" fmla="*/ 1194 h 2331"/>
                <a:gd name="T58" fmla="*/ 12 w 1404"/>
                <a:gd name="T59" fmla="*/ 1053 h 2331"/>
                <a:gd name="T60" fmla="*/ 0 w 1404"/>
                <a:gd name="T61" fmla="*/ 904 h 2331"/>
                <a:gd name="T62" fmla="*/ 12 w 1404"/>
                <a:gd name="T63" fmla="*/ 753 h 2331"/>
                <a:gd name="T64" fmla="*/ 49 w 1404"/>
                <a:gd name="T65" fmla="*/ 610 h 2331"/>
                <a:gd name="T66" fmla="*/ 107 w 1404"/>
                <a:gd name="T67" fmla="*/ 476 h 2331"/>
                <a:gd name="T68" fmla="*/ 183 w 1404"/>
                <a:gd name="T69" fmla="*/ 355 h 2331"/>
                <a:gd name="T70" fmla="*/ 279 w 1404"/>
                <a:gd name="T71" fmla="*/ 249 h 2331"/>
                <a:gd name="T72" fmla="*/ 389 w 1404"/>
                <a:gd name="T73" fmla="*/ 157 h 2331"/>
                <a:gd name="T74" fmla="*/ 513 w 1404"/>
                <a:gd name="T75" fmla="*/ 84 h 2331"/>
                <a:gd name="T76" fmla="*/ 649 w 1404"/>
                <a:gd name="T77" fmla="*/ 31 h 2331"/>
                <a:gd name="T78" fmla="*/ 794 w 1404"/>
                <a:gd name="T79" fmla="*/ 0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4" h="2331">
                  <a:moveTo>
                    <a:pt x="794" y="0"/>
                  </a:moveTo>
                  <a:lnTo>
                    <a:pt x="770" y="66"/>
                  </a:lnTo>
                  <a:lnTo>
                    <a:pt x="749" y="135"/>
                  </a:lnTo>
                  <a:lnTo>
                    <a:pt x="732" y="204"/>
                  </a:lnTo>
                  <a:lnTo>
                    <a:pt x="718" y="274"/>
                  </a:lnTo>
                  <a:lnTo>
                    <a:pt x="662" y="295"/>
                  </a:lnTo>
                  <a:lnTo>
                    <a:pt x="608" y="320"/>
                  </a:lnTo>
                  <a:lnTo>
                    <a:pt x="558" y="350"/>
                  </a:lnTo>
                  <a:lnTo>
                    <a:pt x="509" y="384"/>
                  </a:lnTo>
                  <a:lnTo>
                    <a:pt x="464" y="423"/>
                  </a:lnTo>
                  <a:lnTo>
                    <a:pt x="423" y="464"/>
                  </a:lnTo>
                  <a:lnTo>
                    <a:pt x="386" y="510"/>
                  </a:lnTo>
                  <a:lnTo>
                    <a:pt x="352" y="558"/>
                  </a:lnTo>
                  <a:lnTo>
                    <a:pt x="323" y="610"/>
                  </a:lnTo>
                  <a:lnTo>
                    <a:pt x="300" y="665"/>
                  </a:lnTo>
                  <a:lnTo>
                    <a:pt x="280" y="721"/>
                  </a:lnTo>
                  <a:lnTo>
                    <a:pt x="266" y="780"/>
                  </a:lnTo>
                  <a:lnTo>
                    <a:pt x="257" y="841"/>
                  </a:lnTo>
                  <a:lnTo>
                    <a:pt x="255" y="904"/>
                  </a:lnTo>
                  <a:lnTo>
                    <a:pt x="257" y="967"/>
                  </a:lnTo>
                  <a:lnTo>
                    <a:pt x="266" y="1028"/>
                  </a:lnTo>
                  <a:lnTo>
                    <a:pt x="281" y="1087"/>
                  </a:lnTo>
                  <a:lnTo>
                    <a:pt x="300" y="1144"/>
                  </a:lnTo>
                  <a:lnTo>
                    <a:pt x="324" y="1199"/>
                  </a:lnTo>
                  <a:lnTo>
                    <a:pt x="353" y="1250"/>
                  </a:lnTo>
                  <a:lnTo>
                    <a:pt x="388" y="1299"/>
                  </a:lnTo>
                  <a:lnTo>
                    <a:pt x="425" y="1345"/>
                  </a:lnTo>
                  <a:lnTo>
                    <a:pt x="466" y="1386"/>
                  </a:lnTo>
                  <a:lnTo>
                    <a:pt x="512" y="1425"/>
                  </a:lnTo>
                  <a:lnTo>
                    <a:pt x="560" y="1459"/>
                  </a:lnTo>
                  <a:lnTo>
                    <a:pt x="611" y="1489"/>
                  </a:lnTo>
                  <a:lnTo>
                    <a:pt x="665" y="1514"/>
                  </a:lnTo>
                  <a:lnTo>
                    <a:pt x="722" y="1534"/>
                  </a:lnTo>
                  <a:lnTo>
                    <a:pt x="781" y="1549"/>
                  </a:lnTo>
                  <a:lnTo>
                    <a:pt x="843" y="1558"/>
                  </a:lnTo>
                  <a:lnTo>
                    <a:pt x="905" y="1562"/>
                  </a:lnTo>
                  <a:lnTo>
                    <a:pt x="1031" y="1564"/>
                  </a:lnTo>
                  <a:lnTo>
                    <a:pt x="1031" y="1717"/>
                  </a:lnTo>
                  <a:lnTo>
                    <a:pt x="1193" y="1555"/>
                  </a:lnTo>
                  <a:lnTo>
                    <a:pt x="1260" y="1609"/>
                  </a:lnTo>
                  <a:lnTo>
                    <a:pt x="1331" y="1658"/>
                  </a:lnTo>
                  <a:lnTo>
                    <a:pt x="1404" y="1703"/>
                  </a:lnTo>
                  <a:lnTo>
                    <a:pt x="776" y="2331"/>
                  </a:lnTo>
                  <a:lnTo>
                    <a:pt x="776" y="1807"/>
                  </a:lnTo>
                  <a:lnTo>
                    <a:pt x="704" y="1792"/>
                  </a:lnTo>
                  <a:lnTo>
                    <a:pt x="634" y="1773"/>
                  </a:lnTo>
                  <a:lnTo>
                    <a:pt x="567" y="1748"/>
                  </a:lnTo>
                  <a:lnTo>
                    <a:pt x="502" y="1718"/>
                  </a:lnTo>
                  <a:lnTo>
                    <a:pt x="439" y="1684"/>
                  </a:lnTo>
                  <a:lnTo>
                    <a:pt x="380" y="1644"/>
                  </a:lnTo>
                  <a:lnTo>
                    <a:pt x="324" y="1601"/>
                  </a:lnTo>
                  <a:lnTo>
                    <a:pt x="273" y="1552"/>
                  </a:lnTo>
                  <a:lnTo>
                    <a:pt x="224" y="1500"/>
                  </a:lnTo>
                  <a:lnTo>
                    <a:pt x="179" y="1445"/>
                  </a:lnTo>
                  <a:lnTo>
                    <a:pt x="140" y="1387"/>
                  </a:lnTo>
                  <a:lnTo>
                    <a:pt x="104" y="1325"/>
                  </a:lnTo>
                  <a:lnTo>
                    <a:pt x="74" y="1261"/>
                  </a:lnTo>
                  <a:lnTo>
                    <a:pt x="48" y="1194"/>
                  </a:lnTo>
                  <a:lnTo>
                    <a:pt x="27" y="1124"/>
                  </a:lnTo>
                  <a:lnTo>
                    <a:pt x="12" y="1053"/>
                  </a:lnTo>
                  <a:lnTo>
                    <a:pt x="3" y="979"/>
                  </a:lnTo>
                  <a:lnTo>
                    <a:pt x="0" y="904"/>
                  </a:lnTo>
                  <a:lnTo>
                    <a:pt x="3" y="828"/>
                  </a:lnTo>
                  <a:lnTo>
                    <a:pt x="12" y="753"/>
                  </a:lnTo>
                  <a:lnTo>
                    <a:pt x="28" y="681"/>
                  </a:lnTo>
                  <a:lnTo>
                    <a:pt x="49" y="610"/>
                  </a:lnTo>
                  <a:lnTo>
                    <a:pt x="75" y="542"/>
                  </a:lnTo>
                  <a:lnTo>
                    <a:pt x="107" y="476"/>
                  </a:lnTo>
                  <a:lnTo>
                    <a:pt x="143" y="414"/>
                  </a:lnTo>
                  <a:lnTo>
                    <a:pt x="183" y="355"/>
                  </a:lnTo>
                  <a:lnTo>
                    <a:pt x="229" y="300"/>
                  </a:lnTo>
                  <a:lnTo>
                    <a:pt x="279" y="249"/>
                  </a:lnTo>
                  <a:lnTo>
                    <a:pt x="332" y="201"/>
                  </a:lnTo>
                  <a:lnTo>
                    <a:pt x="389" y="157"/>
                  </a:lnTo>
                  <a:lnTo>
                    <a:pt x="450" y="118"/>
                  </a:lnTo>
                  <a:lnTo>
                    <a:pt x="513" y="84"/>
                  </a:lnTo>
                  <a:lnTo>
                    <a:pt x="579" y="55"/>
                  </a:lnTo>
                  <a:lnTo>
                    <a:pt x="649" y="31"/>
                  </a:lnTo>
                  <a:lnTo>
                    <a:pt x="720" y="12"/>
                  </a:lnTo>
                  <a:lnTo>
                    <a:pt x="7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Oval 2"/>
          <p:cNvSpPr/>
          <p:nvPr/>
        </p:nvSpPr>
        <p:spPr>
          <a:xfrm>
            <a:off x="7543800" y="1052840"/>
            <a:ext cx="909310" cy="909310"/>
          </a:xfrm>
          <a:custGeom>
            <a:avLst/>
            <a:gdLst/>
            <a:ahLst/>
            <a:cxnLst/>
            <a:rect l="l" t="t" r="r" b="b"/>
            <a:pathLst>
              <a:path w="3417380" h="3417380">
                <a:moveTo>
                  <a:pt x="1708690" y="143118"/>
                </a:moveTo>
                <a:cubicBezTo>
                  <a:pt x="844048" y="143118"/>
                  <a:pt x="143118" y="844048"/>
                  <a:pt x="143118" y="1708690"/>
                </a:cubicBezTo>
                <a:cubicBezTo>
                  <a:pt x="143118" y="2573332"/>
                  <a:pt x="844048" y="3274262"/>
                  <a:pt x="1708690" y="3274262"/>
                </a:cubicBezTo>
                <a:cubicBezTo>
                  <a:pt x="2573332" y="3274262"/>
                  <a:pt x="3274262" y="2573332"/>
                  <a:pt x="3274262" y="1708690"/>
                </a:cubicBezTo>
                <a:cubicBezTo>
                  <a:pt x="3274262" y="844048"/>
                  <a:pt x="2573332" y="143118"/>
                  <a:pt x="1708690" y="143118"/>
                </a:cubicBezTo>
                <a:close/>
                <a:moveTo>
                  <a:pt x="1708690" y="0"/>
                </a:moveTo>
                <a:cubicBezTo>
                  <a:pt x="2652373" y="0"/>
                  <a:pt x="3417380" y="765007"/>
                  <a:pt x="3417380" y="1708690"/>
                </a:cubicBezTo>
                <a:cubicBezTo>
                  <a:pt x="3417380" y="2652373"/>
                  <a:pt x="2652373" y="3417380"/>
                  <a:pt x="1708690" y="3417380"/>
                </a:cubicBezTo>
                <a:cubicBezTo>
                  <a:pt x="765007" y="3417380"/>
                  <a:pt x="0" y="2652373"/>
                  <a:pt x="0" y="1708690"/>
                </a:cubicBezTo>
                <a:cubicBezTo>
                  <a:pt x="0" y="765007"/>
                  <a:pt x="765007" y="0"/>
                  <a:pt x="17086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8485464" y="4862363"/>
            <a:ext cx="506136" cy="234319"/>
            <a:chOff x="8497453" y="4862363"/>
            <a:chExt cx="506136" cy="234319"/>
          </a:xfrm>
        </p:grpSpPr>
        <p:sp>
          <p:nvSpPr>
            <p:cNvPr id="24" name="Chevron 23"/>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2" name="Picture 21">
            <a:extLst>
              <a:ext uri="{FF2B5EF4-FFF2-40B4-BE49-F238E27FC236}">
                <a16:creationId xmlns:a16="http://schemas.microsoft.com/office/drawing/2014/main" id="{87832BA1-8326-B846-85A8-0B1D81A49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21" name="Graphic 20" descr="Play">
            <a:hlinkClick r:id="rId2"/>
            <a:extLst>
              <a:ext uri="{FF2B5EF4-FFF2-40B4-BE49-F238E27FC236}">
                <a16:creationId xmlns:a16="http://schemas.microsoft.com/office/drawing/2014/main" id="{B5FA9F03-28B9-3F40-9828-9C11B393A17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8670" y="2011114"/>
            <a:ext cx="877634" cy="877634"/>
          </a:xfrm>
          <a:prstGeom prst="rect">
            <a:avLst/>
          </a:prstGeom>
        </p:spPr>
      </p:pic>
      <p:pic>
        <p:nvPicPr>
          <p:cNvPr id="10" name="Graphic 9" descr="Fireworks">
            <a:extLst>
              <a:ext uri="{FF2B5EF4-FFF2-40B4-BE49-F238E27FC236}">
                <a16:creationId xmlns:a16="http://schemas.microsoft.com/office/drawing/2014/main" id="{5E2DBD48-4B1F-AB45-B38F-F3CDF3F780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31594" y="217535"/>
            <a:ext cx="1744615" cy="1744615"/>
          </a:xfrm>
          <a:prstGeom prst="rect">
            <a:avLst/>
          </a:prstGeom>
        </p:spPr>
      </p:pic>
      <p:pic>
        <p:nvPicPr>
          <p:cNvPr id="12" name="Graphic 11" descr="Cheers">
            <a:extLst>
              <a:ext uri="{FF2B5EF4-FFF2-40B4-BE49-F238E27FC236}">
                <a16:creationId xmlns:a16="http://schemas.microsoft.com/office/drawing/2014/main" id="{44B92DCA-59E4-F746-AB5E-419F3EAAC1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50132" y="280150"/>
            <a:ext cx="1466264" cy="1466264"/>
          </a:xfrm>
          <a:prstGeom prst="rect">
            <a:avLst/>
          </a:prstGeom>
        </p:spPr>
      </p:pic>
      <p:pic>
        <p:nvPicPr>
          <p:cNvPr id="28" name="Graphic 27" descr="Balloons">
            <a:extLst>
              <a:ext uri="{FF2B5EF4-FFF2-40B4-BE49-F238E27FC236}">
                <a16:creationId xmlns:a16="http://schemas.microsoft.com/office/drawing/2014/main" id="{0DBF2D30-DAF3-3B49-9164-43FF3B09F9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33151" y="411510"/>
            <a:ext cx="991986" cy="991986"/>
          </a:xfrm>
          <a:prstGeom prst="rect">
            <a:avLst/>
          </a:prstGeom>
        </p:spPr>
      </p:pic>
      <p:sp>
        <p:nvSpPr>
          <p:cNvPr id="11" name="Picture Placeholder 10">
            <a:extLst>
              <a:ext uri="{FF2B5EF4-FFF2-40B4-BE49-F238E27FC236}">
                <a16:creationId xmlns:a16="http://schemas.microsoft.com/office/drawing/2014/main" id="{04E1B6F4-20CB-6F40-B064-43DA9DBF52A7}"/>
              </a:ext>
            </a:extLst>
          </p:cNvPr>
          <p:cNvSpPr>
            <a:spLocks noGrp="1"/>
          </p:cNvSpPr>
          <p:nvPr>
            <p:ph type="pic" sz="quarter" idx="10"/>
          </p:nvPr>
        </p:nvSpPr>
        <p:spPr/>
      </p:sp>
      <p:pic>
        <p:nvPicPr>
          <p:cNvPr id="29" name="Picture Placeholder 13">
            <a:extLst>
              <a:ext uri="{FF2B5EF4-FFF2-40B4-BE49-F238E27FC236}">
                <a16:creationId xmlns:a16="http://schemas.microsoft.com/office/drawing/2014/main" id="{DFB72734-0532-5542-B5FF-BAF568A657D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684584" y="1707654"/>
            <a:ext cx="3161368" cy="3161368"/>
          </a:xfrm>
          <a:custGeom>
            <a:avLst/>
            <a:gdLst/>
            <a:ahLst/>
            <a:cxnLst/>
            <a:rect l="l" t="t" r="r" b="b"/>
            <a:pathLst>
              <a:path w="3016520" h="3016520">
                <a:moveTo>
                  <a:pt x="1508260" y="0"/>
                </a:moveTo>
                <a:cubicBezTo>
                  <a:pt x="2341249" y="0"/>
                  <a:pt x="3016520" y="675271"/>
                  <a:pt x="3016520" y="1508260"/>
                </a:cubicBezTo>
                <a:cubicBezTo>
                  <a:pt x="3016520" y="2341249"/>
                  <a:pt x="2341249" y="3016520"/>
                  <a:pt x="1508260" y="3016520"/>
                </a:cubicBezTo>
                <a:cubicBezTo>
                  <a:pt x="675271" y="3016520"/>
                  <a:pt x="0" y="2341249"/>
                  <a:pt x="0" y="1508260"/>
                </a:cubicBezTo>
                <a:cubicBezTo>
                  <a:pt x="0" y="675271"/>
                  <a:pt x="675271" y="0"/>
                  <a:pt x="1508260" y="0"/>
                </a:cubicBezTo>
                <a:close/>
              </a:path>
            </a:pathLst>
          </a:custGeom>
        </p:spPr>
      </p:pic>
      <p:pic>
        <p:nvPicPr>
          <p:cNvPr id="30" name="Graphic 29" descr="Cursor">
            <a:hlinkClick r:id="rId13"/>
            <a:extLst>
              <a:ext uri="{FF2B5EF4-FFF2-40B4-BE49-F238E27FC236}">
                <a16:creationId xmlns:a16="http://schemas.microsoft.com/office/drawing/2014/main" id="{42F10AE1-4F1B-6B49-A4E8-37E5252553A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66742" y="2528140"/>
            <a:ext cx="705258" cy="705258"/>
          </a:xfrm>
          <a:prstGeom prst="rect">
            <a:avLst/>
          </a:prstGeom>
        </p:spPr>
      </p:pic>
    </p:spTree>
    <p:extLst>
      <p:ext uri="{BB962C8B-B14F-4D97-AF65-F5344CB8AC3E}">
        <p14:creationId xmlns:p14="http://schemas.microsoft.com/office/powerpoint/2010/main" val="50485507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29"/>
                                            </p:tgtEl>
                                            <p:attrNameLst>
                                              <p:attrName>r</p:attrName>
                                            </p:attrNameLst>
                                          </p:cBhvr>
                                        </p:animRot>
                                      </p:childTnLst>
                                    </p:cTn>
                                  </p:par>
                                  <p:par>
                                    <p:cTn id="7" presetID="6" presetClass="emph" presetSubtype="0" repeatCount="indefinite" fill="hold" nodeType="withEffect" p14:presetBounceEnd="50000">
                                      <p:stCondLst>
                                        <p:cond delay="0"/>
                                      </p:stCondLst>
                                      <p:childTnLst>
                                        <p:animScale p14:bounceEnd="50000">
                                          <p:cBhvr>
                                            <p:cTn id="8" dur="1000" fill="hold"/>
                                            <p:tgtEl>
                                              <p:spTgt spid="30"/>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0" fill="hold"/>
                                            <p:tgtEl>
                                              <p:spTgt spid="29"/>
                                            </p:tgtEl>
                                            <p:attrNameLst>
                                              <p:attrName>r</p:attrName>
                                            </p:attrNameLst>
                                          </p:cBhvr>
                                        </p:animRot>
                                      </p:childTnLst>
                                    </p:cTn>
                                  </p:par>
                                  <p:par>
                                    <p:cTn id="7" presetID="6" presetClass="emph" presetSubtype="0" repeatCount="indefinite" fill="hold" nodeType="withEffect">
                                      <p:stCondLst>
                                        <p:cond delay="0"/>
                                      </p:stCondLst>
                                      <p:childTnLst>
                                        <p:animScale>
                                          <p:cBhvr>
                                            <p:cTn id="8" dur="1000" fill="hold"/>
                                            <p:tgtEl>
                                              <p:spTgt spid="30"/>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61256" y="339502"/>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Want more?</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50</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20439" y="273685"/>
            <a:ext cx="636904" cy="63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68">
            <a:extLst>
              <a:ext uri="{FF2B5EF4-FFF2-40B4-BE49-F238E27FC236}">
                <a16:creationId xmlns:a16="http://schemas.microsoft.com/office/drawing/2014/main" id="{AAF77BD9-9127-134F-9E1C-BC67CA28FBB5}"/>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5968443" y="-2756842"/>
            <a:ext cx="4078351" cy="4078351"/>
          </a:xfrm>
          <a:prstGeom prst="rect">
            <a:avLst/>
          </a:prstGeom>
        </p:spPr>
      </p:pic>
      <p:sp>
        <p:nvSpPr>
          <p:cNvPr id="18" name="Content Placeholder 2">
            <a:extLst>
              <a:ext uri="{FF2B5EF4-FFF2-40B4-BE49-F238E27FC236}">
                <a16:creationId xmlns:a16="http://schemas.microsoft.com/office/drawing/2014/main" id="{EA7FDCE2-AD8C-AF49-9434-F5BD385B38E5}"/>
              </a:ext>
            </a:extLst>
          </p:cNvPr>
          <p:cNvSpPr txBox="1">
            <a:spLocks/>
          </p:cNvSpPr>
          <p:nvPr/>
        </p:nvSpPr>
        <p:spPr>
          <a:xfrm>
            <a:off x="152400" y="1293128"/>
            <a:ext cx="8969093" cy="579851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2400" dirty="0">
              <a:solidFill>
                <a:schemeClr val="tx1">
                  <a:lumMod val="85000"/>
                  <a:lumOff val="15000"/>
                </a:schemeClr>
              </a:solidFill>
              <a:latin typeface="Heebo" pitchFamily="2" charset="-79"/>
              <a:cs typeface="Heebo" pitchFamily="2" charset="-79"/>
            </a:endParaRPr>
          </a:p>
          <a:p>
            <a:pPr marL="0" indent="0">
              <a:buNone/>
            </a:pPr>
            <a:r>
              <a:rPr lang="en-GB" sz="2400" b="1" dirty="0">
                <a:solidFill>
                  <a:schemeClr val="tx1">
                    <a:lumMod val="85000"/>
                    <a:lumOff val="15000"/>
                  </a:schemeClr>
                </a:solidFill>
                <a:latin typeface="Heebo" pitchFamily="2" charset="-79"/>
                <a:cs typeface="Heebo" pitchFamily="2" charset="-79"/>
              </a:rPr>
              <a:t>Check out these additional resources for this goal:</a:t>
            </a:r>
          </a:p>
          <a:p>
            <a:pPr marL="0" indent="0">
              <a:buNone/>
            </a:pPr>
            <a:endParaRPr lang="en-GB" sz="1800" b="1" dirty="0">
              <a:solidFill>
                <a:schemeClr val="tx1">
                  <a:lumMod val="85000"/>
                  <a:lumOff val="15000"/>
                </a:schemeClr>
              </a:solidFill>
              <a:latin typeface="Heebo" pitchFamily="2" charset="-79"/>
              <a:cs typeface="Heebo" pitchFamily="2" charset="-79"/>
            </a:endParaRPr>
          </a:p>
          <a:p>
            <a:pPr marL="0" indent="0">
              <a:buNone/>
            </a:pPr>
            <a:r>
              <a:rPr lang="en-GB" sz="1800" dirty="0">
                <a:solidFill>
                  <a:srgbClr val="DF3AA7"/>
                </a:solidFill>
                <a:latin typeface="Heebo" pitchFamily="2" charset="-79"/>
                <a:cs typeface="Heebo" pitchFamily="2" charset="-79"/>
                <a:hlinkClick r:id="rId5">
                  <a:extLst>
                    <a:ext uri="{A12FA001-AC4F-418D-AE19-62706E023703}">
                      <ahyp:hlinkClr xmlns:ahyp="http://schemas.microsoft.com/office/drawing/2018/hyperlinkcolor" val="tx"/>
                    </a:ext>
                  </a:extLst>
                </a:hlinkClick>
              </a:rPr>
              <a:t>http://worldslargestlesson.globalgoals.org/global-goals/modern-energy/</a:t>
            </a:r>
            <a:endParaRPr lang="en-GB" sz="1800" dirty="0">
              <a:solidFill>
                <a:srgbClr val="DF3AA7"/>
              </a:solidFill>
              <a:latin typeface="Heebo" pitchFamily="2" charset="-79"/>
              <a:cs typeface="Heebo" pitchFamily="2" charset="-79"/>
            </a:endParaRPr>
          </a:p>
          <a:p>
            <a:pPr marL="0" indent="0">
              <a:buNone/>
            </a:pPr>
            <a:r>
              <a:rPr lang="en-GB" sz="1800" dirty="0">
                <a:solidFill>
                  <a:srgbClr val="DF3AA7"/>
                </a:solidFill>
                <a:latin typeface="Heebo" pitchFamily="2" charset="-79"/>
                <a:cs typeface="Heebo" pitchFamily="2" charset="-79"/>
                <a:hlinkClick r:id="rId6">
                  <a:extLst>
                    <a:ext uri="{A12FA001-AC4F-418D-AE19-62706E023703}">
                      <ahyp:hlinkClr xmlns:ahyp="http://schemas.microsoft.com/office/drawing/2018/hyperlinkcolor" val="tx"/>
                    </a:ext>
                  </a:extLst>
                </a:hlinkClick>
              </a:rPr>
              <a:t>http://www.teachglobalambassadors.org/curriculum-areas</a:t>
            </a:r>
            <a:r>
              <a:rPr lang="en-GB" sz="1800" dirty="0">
                <a:solidFill>
                  <a:srgbClr val="DF3AA7"/>
                </a:solidFill>
                <a:latin typeface="Heebo" pitchFamily="2" charset="-79"/>
                <a:cs typeface="Heebo" pitchFamily="2" charset="-79"/>
              </a:rPr>
              <a:t> </a:t>
            </a:r>
          </a:p>
          <a:p>
            <a:pPr marL="0" indent="0">
              <a:buNone/>
            </a:pPr>
            <a:r>
              <a:rPr lang="en-GB" sz="1800" dirty="0">
                <a:solidFill>
                  <a:srgbClr val="DF3AA7"/>
                </a:solidFill>
                <a:latin typeface="Heebo" pitchFamily="2" charset="-79"/>
                <a:cs typeface="Heebo" pitchFamily="2" charset="-79"/>
                <a:hlinkClick r:id="rId7">
                  <a:extLst>
                    <a:ext uri="{A12FA001-AC4F-418D-AE19-62706E023703}">
                      <ahyp:hlinkClr xmlns:ahyp="http://schemas.microsoft.com/office/drawing/2018/hyperlinkcolor" val="tx"/>
                    </a:ext>
                  </a:extLst>
                </a:hlinkClick>
              </a:rPr>
              <a:t>https://www.keepscotlandbeautiful.org/sustainable-development-education/eco-schools/ten-topics/energy/</a:t>
            </a:r>
            <a:r>
              <a:rPr lang="en-GB" sz="1800" dirty="0">
                <a:solidFill>
                  <a:srgbClr val="DF3AA7"/>
                </a:solidFill>
                <a:latin typeface="Heebo" pitchFamily="2" charset="-79"/>
                <a:cs typeface="Heebo" pitchFamily="2" charset="-79"/>
              </a:rPr>
              <a:t> </a:t>
            </a:r>
          </a:p>
          <a:p>
            <a:pPr marL="0" indent="0">
              <a:buNone/>
            </a:pPr>
            <a:endParaRPr lang="en-GB" sz="1800" dirty="0">
              <a:solidFill>
                <a:schemeClr val="tx1">
                  <a:lumMod val="85000"/>
                  <a:lumOff val="15000"/>
                </a:schemeClr>
              </a:solidFill>
              <a:latin typeface="Heebo" pitchFamily="2" charset="-79"/>
              <a:cs typeface="Heebo" pitchFamily="2" charset="-79"/>
            </a:endParaRPr>
          </a:p>
        </p:txBody>
      </p:sp>
      <p:pic>
        <p:nvPicPr>
          <p:cNvPr id="19" name="Graphic 18" descr="Cursor">
            <a:hlinkClick r:id="rId8"/>
            <a:extLst>
              <a:ext uri="{FF2B5EF4-FFF2-40B4-BE49-F238E27FC236}">
                <a16:creationId xmlns:a16="http://schemas.microsoft.com/office/drawing/2014/main" id="{07DC674C-5739-5F4D-B6C9-1B0ED802CB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4522" y="3883886"/>
            <a:ext cx="705258" cy="705258"/>
          </a:xfrm>
          <a:prstGeom prst="rect">
            <a:avLst/>
          </a:prstGeom>
        </p:spPr>
      </p:pic>
      <p:pic>
        <p:nvPicPr>
          <p:cNvPr id="20" name="Picture 19">
            <a:extLst>
              <a:ext uri="{FF2B5EF4-FFF2-40B4-BE49-F238E27FC236}">
                <a16:creationId xmlns:a16="http://schemas.microsoft.com/office/drawing/2014/main" id="{C107BE6D-F0F0-304E-A7DE-84CE646DD73C}"/>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rot="4252430">
            <a:off x="1824476" y="4042697"/>
            <a:ext cx="4078351" cy="4078351"/>
          </a:xfrm>
          <a:prstGeom prst="rect">
            <a:avLst/>
          </a:prstGeom>
        </p:spPr>
      </p:pic>
      <p:pic>
        <p:nvPicPr>
          <p:cNvPr id="4" name="Picture 3">
            <a:extLst>
              <a:ext uri="{FF2B5EF4-FFF2-40B4-BE49-F238E27FC236}">
                <a16:creationId xmlns:a16="http://schemas.microsoft.com/office/drawing/2014/main" id="{980E1AAB-FC13-DB4C-AF06-DD2C1FC85EB2}"/>
              </a:ext>
            </a:extLst>
          </p:cNvPr>
          <p:cNvPicPr>
            <a:picLocks noChangeAspect="1"/>
          </p:cNvPicPr>
          <p:nvPr/>
        </p:nvPicPr>
        <p:blipFill>
          <a:blip r:embed="rId11"/>
          <a:stretch>
            <a:fillRect/>
          </a:stretch>
        </p:blipFill>
        <p:spPr>
          <a:xfrm>
            <a:off x="7443352" y="3284933"/>
            <a:ext cx="1600200" cy="1422400"/>
          </a:xfrm>
          <a:prstGeom prst="rect">
            <a:avLst/>
          </a:prstGeom>
        </p:spPr>
      </p:pic>
      <p:pic>
        <p:nvPicPr>
          <p:cNvPr id="24" name="Graphic 23" descr="Cursor">
            <a:hlinkClick r:id="rId8"/>
            <a:extLst>
              <a:ext uri="{FF2B5EF4-FFF2-40B4-BE49-F238E27FC236}">
                <a16:creationId xmlns:a16="http://schemas.microsoft.com/office/drawing/2014/main" id="{6D7CE3C1-09E2-774E-8C40-285AD81440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187513">
            <a:off x="5912223" y="3388166"/>
            <a:ext cx="705258" cy="705258"/>
          </a:xfrm>
          <a:prstGeom prst="rect">
            <a:avLst/>
          </a:prstGeom>
        </p:spPr>
      </p:pic>
    </p:spTree>
    <p:extLst>
      <p:ext uri="{BB962C8B-B14F-4D97-AF65-F5344CB8AC3E}">
        <p14:creationId xmlns:p14="http://schemas.microsoft.com/office/powerpoint/2010/main" val="3016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par>
                          <p:cTn id="11" fill="hold">
                            <p:stCondLst>
                              <p:cond delay="1000"/>
                            </p:stCondLst>
                            <p:childTnLst>
                              <p:par>
                                <p:cTn id="12" presetID="32" presetClass="emph" presetSubtype="0" repeatCount="indefinite" fill="hold" nodeType="afterEffect">
                                  <p:stCondLst>
                                    <p:cond delay="0"/>
                                  </p:stCondLst>
                                  <p:childTnLst>
                                    <p:animRot by="120000">
                                      <p:cBhvr>
                                        <p:cTn id="13" dur="100" fill="hold">
                                          <p:stCondLst>
                                            <p:cond delay="0"/>
                                          </p:stCondLst>
                                        </p:cTn>
                                        <p:tgtEl>
                                          <p:spTgt spid="19"/>
                                        </p:tgtEl>
                                        <p:attrNameLst>
                                          <p:attrName>r</p:attrName>
                                        </p:attrNameLst>
                                      </p:cBhvr>
                                    </p:animRot>
                                    <p:animRot by="-240000">
                                      <p:cBhvr>
                                        <p:cTn id="14" dur="200" fill="hold">
                                          <p:stCondLst>
                                            <p:cond delay="200"/>
                                          </p:stCondLst>
                                        </p:cTn>
                                        <p:tgtEl>
                                          <p:spTgt spid="19"/>
                                        </p:tgtEl>
                                        <p:attrNameLst>
                                          <p:attrName>r</p:attrName>
                                        </p:attrNameLst>
                                      </p:cBhvr>
                                    </p:animRot>
                                    <p:animRot by="240000">
                                      <p:cBhvr>
                                        <p:cTn id="15" dur="200" fill="hold">
                                          <p:stCondLst>
                                            <p:cond delay="400"/>
                                          </p:stCondLst>
                                        </p:cTn>
                                        <p:tgtEl>
                                          <p:spTgt spid="19"/>
                                        </p:tgtEl>
                                        <p:attrNameLst>
                                          <p:attrName>r</p:attrName>
                                        </p:attrNameLst>
                                      </p:cBhvr>
                                    </p:animRot>
                                    <p:animRot by="-240000">
                                      <p:cBhvr>
                                        <p:cTn id="16" dur="200" fill="hold">
                                          <p:stCondLst>
                                            <p:cond delay="600"/>
                                          </p:stCondLst>
                                        </p:cTn>
                                        <p:tgtEl>
                                          <p:spTgt spid="19"/>
                                        </p:tgtEl>
                                        <p:attrNameLst>
                                          <p:attrName>r</p:attrName>
                                        </p:attrNameLst>
                                      </p:cBhvr>
                                    </p:animRot>
                                    <p:animRot by="120000">
                                      <p:cBhvr>
                                        <p:cTn id="17" dur="200" fill="hold">
                                          <p:stCondLst>
                                            <p:cond delay="800"/>
                                          </p:stCondLst>
                                        </p:cTn>
                                        <p:tgtEl>
                                          <p:spTgt spid="19"/>
                                        </p:tgtEl>
                                        <p:attrNameLst>
                                          <p:attrName>r</p:attrName>
                                        </p:attrNameLst>
                                      </p:cBhvr>
                                    </p:animRot>
                                  </p:childTnLst>
                                </p:cTn>
                              </p:par>
                              <p:par>
                                <p:cTn id="18" presetID="21" presetClass="entr" presetSubtype="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heel(1)">
                                      <p:cBhvr>
                                        <p:cTn id="20" dur="2000"/>
                                        <p:tgtEl>
                                          <p:spTgt spid="20"/>
                                        </p:tgtEl>
                                      </p:cBhvr>
                                    </p:animEffect>
                                  </p:childTnLst>
                                </p:cTn>
                              </p:par>
                            </p:childTnLst>
                          </p:cTn>
                        </p:par>
                        <p:par>
                          <p:cTn id="21" fill="hold">
                            <p:stCondLst>
                              <p:cond delay="3000"/>
                            </p:stCondLst>
                            <p:childTnLst>
                              <p:par>
                                <p:cTn id="22" presetID="21" presetClass="entr" presetSubtype="1"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wheel(1)">
                                      <p:cBhvr>
                                        <p:cTn id="24"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E8E10AD-5418-4E46-983B-EC2245CBE372}"/>
              </a:ext>
            </a:extLst>
          </p:cNvPr>
          <p:cNvPicPr>
            <a:picLocks noChangeAspect="1"/>
          </p:cNvPicPr>
          <p:nvPr/>
        </p:nvPicPr>
        <p:blipFill>
          <a:blip r:embed="rId2"/>
          <a:stretch>
            <a:fillRect/>
          </a:stretch>
        </p:blipFill>
        <p:spPr>
          <a:xfrm>
            <a:off x="1621270" y="958141"/>
            <a:ext cx="5901459" cy="3311374"/>
          </a:xfrm>
          <a:prstGeom prst="rect">
            <a:avLst/>
          </a:prstGeom>
        </p:spPr>
      </p:pic>
      <p:sp>
        <p:nvSpPr>
          <p:cNvPr id="4" name="Freeform 5"/>
          <p:cNvSpPr>
            <a:spLocks/>
          </p:cNvSpPr>
          <p:nvPr/>
        </p:nvSpPr>
        <p:spPr bwMode="auto">
          <a:xfrm>
            <a:off x="0" y="404841"/>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554064" y="411510"/>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Activity 3a</a:t>
            </a:r>
          </a:p>
        </p:txBody>
      </p:sp>
      <p:sp>
        <p:nvSpPr>
          <p:cNvPr id="6" name="TextBox 5"/>
          <p:cNvSpPr txBox="1"/>
          <p:nvPr/>
        </p:nvSpPr>
        <p:spPr>
          <a:xfrm>
            <a:off x="554064" y="851116"/>
            <a:ext cx="4343400" cy="276999"/>
          </a:xfrm>
          <a:prstGeom prst="rect">
            <a:avLst/>
          </a:prstGeom>
          <a:noFill/>
        </p:spPr>
        <p:txBody>
          <a:bodyPr wrap="square" rtlCol="0">
            <a:spAutoFit/>
          </a:bodyPr>
          <a:lstStyle/>
          <a:p>
            <a:r>
              <a:rPr lang="en-US" sz="1200" b="1" dirty="0">
                <a:solidFill>
                  <a:srgbClr val="DF3AA7"/>
                </a:solidFill>
                <a:latin typeface="Heebo" pitchFamily="2" charset="-79"/>
                <a:cs typeface="Heebo" pitchFamily="2" charset="-79"/>
              </a:rPr>
              <a:t>The Triangle</a:t>
            </a:r>
          </a:p>
        </p:txBody>
      </p:sp>
      <p:sp>
        <p:nvSpPr>
          <p:cNvPr id="7" name="Rectangle 6"/>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6</a:t>
            </a:fld>
            <a:endParaRPr lang="en-US" sz="1100" dirty="0">
              <a:solidFill>
                <a:schemeClr val="bg1"/>
              </a:solidFill>
            </a:endParaRPr>
          </a:p>
        </p:txBody>
      </p:sp>
      <p:sp>
        <p:nvSpPr>
          <p:cNvPr id="13" name="TextBox 12"/>
          <p:cNvSpPr txBox="1"/>
          <p:nvPr/>
        </p:nvSpPr>
        <p:spPr>
          <a:xfrm>
            <a:off x="1324845" y="3992818"/>
            <a:ext cx="6498114" cy="1027204"/>
          </a:xfrm>
          <a:prstGeom prst="rect">
            <a:avLst/>
          </a:prstGeom>
          <a:noFill/>
        </p:spPr>
        <p:txBody>
          <a:bodyPr wrap="square" rtlCol="0">
            <a:spAutoFit/>
          </a:bodyPr>
          <a:lstStyle/>
          <a:p>
            <a:pPr algn="ctr"/>
            <a:r>
              <a:rPr lang="en-GB" b="1" dirty="0">
                <a:solidFill>
                  <a:schemeClr val="tx1">
                    <a:lumMod val="75000"/>
                    <a:lumOff val="25000"/>
                  </a:schemeClr>
                </a:solidFill>
                <a:latin typeface="Heebo" pitchFamily="2" charset="-79"/>
                <a:cs typeface="Heebo" pitchFamily="2" charset="-79"/>
              </a:rPr>
              <a:t>People? Planet? Places? Ways of making things better?</a:t>
            </a:r>
          </a:p>
          <a:p>
            <a:pPr algn="ctr"/>
            <a:r>
              <a:rPr lang="en-GB" dirty="0">
                <a:solidFill>
                  <a:schemeClr val="tx1">
                    <a:lumMod val="75000"/>
                    <a:lumOff val="25000"/>
                  </a:schemeClr>
                </a:solidFill>
                <a:latin typeface="Heebo" pitchFamily="2" charset="-79"/>
                <a:cs typeface="Heebo" pitchFamily="2" charset="-79"/>
              </a:rPr>
              <a:t>Which matters most to you here in Scotland?</a:t>
            </a:r>
            <a:endParaRPr lang="en-GB" sz="2400" dirty="0">
              <a:solidFill>
                <a:schemeClr val="tx1">
                  <a:lumMod val="75000"/>
                  <a:lumOff val="25000"/>
                </a:schemeClr>
              </a:solidFill>
              <a:latin typeface="Heebo" pitchFamily="2" charset="-79"/>
              <a:cs typeface="Heebo" pitchFamily="2" charset="-79"/>
            </a:endParaRPr>
          </a:p>
          <a:p>
            <a:pPr algn="ctr">
              <a:lnSpc>
                <a:spcPct val="150000"/>
              </a:lnSpc>
            </a:pPr>
            <a:endParaRPr lang="en-US" b="1" dirty="0">
              <a:solidFill>
                <a:schemeClr val="tx1">
                  <a:lumMod val="75000"/>
                  <a:lumOff val="25000"/>
                </a:schemeClr>
              </a:solidFill>
              <a:latin typeface="Heebo" pitchFamily="2" charset="-79"/>
              <a:cs typeface="Heebo" pitchFamily="2" charset="-79"/>
            </a:endParaRPr>
          </a:p>
        </p:txBody>
      </p:sp>
      <p:grpSp>
        <p:nvGrpSpPr>
          <p:cNvPr id="15" name="Group 14"/>
          <p:cNvGrpSpPr/>
          <p:nvPr/>
        </p:nvGrpSpPr>
        <p:grpSpPr>
          <a:xfrm>
            <a:off x="7731519" y="1262226"/>
            <a:ext cx="531813" cy="490538"/>
            <a:chOff x="2762250" y="2578101"/>
            <a:chExt cx="531813" cy="490538"/>
          </a:xfrm>
          <a:solidFill>
            <a:schemeClr val="bg1"/>
          </a:solidFill>
        </p:grpSpPr>
        <p:sp>
          <p:nvSpPr>
            <p:cNvPr id="16" name="Freeform 18"/>
            <p:cNvSpPr>
              <a:spLocks/>
            </p:cNvSpPr>
            <p:nvPr/>
          </p:nvSpPr>
          <p:spPr bwMode="auto">
            <a:xfrm>
              <a:off x="2894013" y="2578101"/>
              <a:ext cx="400050" cy="484188"/>
            </a:xfrm>
            <a:custGeom>
              <a:avLst/>
              <a:gdLst>
                <a:gd name="T0" fmla="*/ 1351 w 2523"/>
                <a:gd name="T1" fmla="*/ 3 h 3058"/>
                <a:gd name="T2" fmla="*/ 1526 w 2523"/>
                <a:gd name="T3" fmla="*/ 28 h 3058"/>
                <a:gd name="T4" fmla="*/ 1692 w 2523"/>
                <a:gd name="T5" fmla="*/ 76 h 3058"/>
                <a:gd name="T6" fmla="*/ 1848 w 2523"/>
                <a:gd name="T7" fmla="*/ 145 h 3058"/>
                <a:gd name="T8" fmla="*/ 1992 w 2523"/>
                <a:gd name="T9" fmla="*/ 233 h 3058"/>
                <a:gd name="T10" fmla="*/ 2122 w 2523"/>
                <a:gd name="T11" fmla="*/ 340 h 3058"/>
                <a:gd name="T12" fmla="*/ 2238 w 2523"/>
                <a:gd name="T13" fmla="*/ 463 h 3058"/>
                <a:gd name="T14" fmla="*/ 2335 w 2523"/>
                <a:gd name="T15" fmla="*/ 600 h 3058"/>
                <a:gd name="T16" fmla="*/ 2415 w 2523"/>
                <a:gd name="T17" fmla="*/ 750 h 3058"/>
                <a:gd name="T18" fmla="*/ 2473 w 2523"/>
                <a:gd name="T19" fmla="*/ 912 h 3058"/>
                <a:gd name="T20" fmla="*/ 2509 w 2523"/>
                <a:gd name="T21" fmla="*/ 1083 h 3058"/>
                <a:gd name="T22" fmla="*/ 2523 w 2523"/>
                <a:gd name="T23" fmla="*/ 1261 h 3058"/>
                <a:gd name="T24" fmla="*/ 2509 w 2523"/>
                <a:gd name="T25" fmla="*/ 1443 h 3058"/>
                <a:gd name="T26" fmla="*/ 2471 w 2523"/>
                <a:gd name="T27" fmla="*/ 1617 h 3058"/>
                <a:gd name="T28" fmla="*/ 2410 w 2523"/>
                <a:gd name="T29" fmla="*/ 1781 h 3058"/>
                <a:gd name="T30" fmla="*/ 2328 w 2523"/>
                <a:gd name="T31" fmla="*/ 1934 h 3058"/>
                <a:gd name="T32" fmla="*/ 2226 w 2523"/>
                <a:gd name="T33" fmla="*/ 2073 h 3058"/>
                <a:gd name="T34" fmla="*/ 2107 w 2523"/>
                <a:gd name="T35" fmla="*/ 2196 h 3058"/>
                <a:gd name="T36" fmla="*/ 1245 w 2523"/>
                <a:gd name="T37" fmla="*/ 2521 h 3058"/>
                <a:gd name="T38" fmla="*/ 1069 w 2523"/>
                <a:gd name="T39" fmla="*/ 2507 h 3058"/>
                <a:gd name="T40" fmla="*/ 900 w 2523"/>
                <a:gd name="T41" fmla="*/ 2468 h 3058"/>
                <a:gd name="T42" fmla="*/ 741 w 2523"/>
                <a:gd name="T43" fmla="*/ 2409 h 3058"/>
                <a:gd name="T44" fmla="*/ 592 w 2523"/>
                <a:gd name="T45" fmla="*/ 2330 h 3058"/>
                <a:gd name="T46" fmla="*/ 457 w 2523"/>
                <a:gd name="T47" fmla="*/ 2231 h 3058"/>
                <a:gd name="T48" fmla="*/ 336 w 2523"/>
                <a:gd name="T49" fmla="*/ 2117 h 3058"/>
                <a:gd name="T50" fmla="*/ 230 w 2523"/>
                <a:gd name="T51" fmla="*/ 1987 h 3058"/>
                <a:gd name="T52" fmla="*/ 143 w 2523"/>
                <a:gd name="T53" fmla="*/ 1844 h 3058"/>
                <a:gd name="T54" fmla="*/ 75 w 2523"/>
                <a:gd name="T55" fmla="*/ 1688 h 3058"/>
                <a:gd name="T56" fmla="*/ 28 w 2523"/>
                <a:gd name="T57" fmla="*/ 1523 h 3058"/>
                <a:gd name="T58" fmla="*/ 3 w 2523"/>
                <a:gd name="T59" fmla="*/ 1350 h 3058"/>
                <a:gd name="T60" fmla="*/ 3 w 2523"/>
                <a:gd name="T61" fmla="*/ 1171 h 3058"/>
                <a:gd name="T62" fmla="*/ 28 w 2523"/>
                <a:gd name="T63" fmla="*/ 996 h 3058"/>
                <a:gd name="T64" fmla="*/ 76 w 2523"/>
                <a:gd name="T65" fmla="*/ 830 h 3058"/>
                <a:gd name="T66" fmla="*/ 145 w 2523"/>
                <a:gd name="T67" fmla="*/ 674 h 3058"/>
                <a:gd name="T68" fmla="*/ 233 w 2523"/>
                <a:gd name="T69" fmla="*/ 530 h 3058"/>
                <a:gd name="T70" fmla="*/ 340 w 2523"/>
                <a:gd name="T71" fmla="*/ 400 h 3058"/>
                <a:gd name="T72" fmla="*/ 463 w 2523"/>
                <a:gd name="T73" fmla="*/ 285 h 3058"/>
                <a:gd name="T74" fmla="*/ 601 w 2523"/>
                <a:gd name="T75" fmla="*/ 187 h 3058"/>
                <a:gd name="T76" fmla="*/ 750 w 2523"/>
                <a:gd name="T77" fmla="*/ 108 h 3058"/>
                <a:gd name="T78" fmla="*/ 912 w 2523"/>
                <a:gd name="T79" fmla="*/ 49 h 3058"/>
                <a:gd name="T80" fmla="*/ 1083 w 2523"/>
                <a:gd name="T81" fmla="*/ 13 h 3058"/>
                <a:gd name="T82" fmla="*/ 1261 w 2523"/>
                <a:gd name="T83" fmla="*/ 0 h 3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23" h="3058">
                  <a:moveTo>
                    <a:pt x="1261" y="0"/>
                  </a:moveTo>
                  <a:lnTo>
                    <a:pt x="1351" y="3"/>
                  </a:lnTo>
                  <a:lnTo>
                    <a:pt x="1440" y="13"/>
                  </a:lnTo>
                  <a:lnTo>
                    <a:pt x="1526" y="28"/>
                  </a:lnTo>
                  <a:lnTo>
                    <a:pt x="1611" y="49"/>
                  </a:lnTo>
                  <a:lnTo>
                    <a:pt x="1692" y="76"/>
                  </a:lnTo>
                  <a:lnTo>
                    <a:pt x="1771" y="108"/>
                  </a:lnTo>
                  <a:lnTo>
                    <a:pt x="1848" y="145"/>
                  </a:lnTo>
                  <a:lnTo>
                    <a:pt x="1921" y="187"/>
                  </a:lnTo>
                  <a:lnTo>
                    <a:pt x="1992" y="233"/>
                  </a:lnTo>
                  <a:lnTo>
                    <a:pt x="2059" y="285"/>
                  </a:lnTo>
                  <a:lnTo>
                    <a:pt x="2122" y="340"/>
                  </a:lnTo>
                  <a:lnTo>
                    <a:pt x="2182" y="400"/>
                  </a:lnTo>
                  <a:lnTo>
                    <a:pt x="2238" y="463"/>
                  </a:lnTo>
                  <a:lnTo>
                    <a:pt x="2288" y="530"/>
                  </a:lnTo>
                  <a:lnTo>
                    <a:pt x="2335" y="600"/>
                  </a:lnTo>
                  <a:lnTo>
                    <a:pt x="2377" y="674"/>
                  </a:lnTo>
                  <a:lnTo>
                    <a:pt x="2415" y="750"/>
                  </a:lnTo>
                  <a:lnTo>
                    <a:pt x="2447" y="830"/>
                  </a:lnTo>
                  <a:lnTo>
                    <a:pt x="2473" y="912"/>
                  </a:lnTo>
                  <a:lnTo>
                    <a:pt x="2495" y="996"/>
                  </a:lnTo>
                  <a:lnTo>
                    <a:pt x="2509" y="1083"/>
                  </a:lnTo>
                  <a:lnTo>
                    <a:pt x="2519" y="1171"/>
                  </a:lnTo>
                  <a:lnTo>
                    <a:pt x="2523" y="1261"/>
                  </a:lnTo>
                  <a:lnTo>
                    <a:pt x="2518" y="1352"/>
                  </a:lnTo>
                  <a:lnTo>
                    <a:pt x="2509" y="1443"/>
                  </a:lnTo>
                  <a:lnTo>
                    <a:pt x="2494" y="1532"/>
                  </a:lnTo>
                  <a:lnTo>
                    <a:pt x="2471" y="1617"/>
                  </a:lnTo>
                  <a:lnTo>
                    <a:pt x="2444" y="1701"/>
                  </a:lnTo>
                  <a:lnTo>
                    <a:pt x="2410" y="1781"/>
                  </a:lnTo>
                  <a:lnTo>
                    <a:pt x="2371" y="1859"/>
                  </a:lnTo>
                  <a:lnTo>
                    <a:pt x="2328" y="1934"/>
                  </a:lnTo>
                  <a:lnTo>
                    <a:pt x="2279" y="2005"/>
                  </a:lnTo>
                  <a:lnTo>
                    <a:pt x="2226" y="2073"/>
                  </a:lnTo>
                  <a:lnTo>
                    <a:pt x="2168" y="2137"/>
                  </a:lnTo>
                  <a:lnTo>
                    <a:pt x="2107" y="2196"/>
                  </a:lnTo>
                  <a:lnTo>
                    <a:pt x="1245" y="3058"/>
                  </a:lnTo>
                  <a:lnTo>
                    <a:pt x="1245" y="2521"/>
                  </a:lnTo>
                  <a:lnTo>
                    <a:pt x="1156" y="2517"/>
                  </a:lnTo>
                  <a:lnTo>
                    <a:pt x="1069" y="2507"/>
                  </a:lnTo>
                  <a:lnTo>
                    <a:pt x="984" y="2490"/>
                  </a:lnTo>
                  <a:lnTo>
                    <a:pt x="900" y="2468"/>
                  </a:lnTo>
                  <a:lnTo>
                    <a:pt x="819" y="2441"/>
                  </a:lnTo>
                  <a:lnTo>
                    <a:pt x="741" y="2409"/>
                  </a:lnTo>
                  <a:lnTo>
                    <a:pt x="665" y="2372"/>
                  </a:lnTo>
                  <a:lnTo>
                    <a:pt x="592" y="2330"/>
                  </a:lnTo>
                  <a:lnTo>
                    <a:pt x="522" y="2283"/>
                  </a:lnTo>
                  <a:lnTo>
                    <a:pt x="457" y="2231"/>
                  </a:lnTo>
                  <a:lnTo>
                    <a:pt x="394" y="2176"/>
                  </a:lnTo>
                  <a:lnTo>
                    <a:pt x="336" y="2117"/>
                  </a:lnTo>
                  <a:lnTo>
                    <a:pt x="281" y="2054"/>
                  </a:lnTo>
                  <a:lnTo>
                    <a:pt x="230" y="1987"/>
                  </a:lnTo>
                  <a:lnTo>
                    <a:pt x="184" y="1917"/>
                  </a:lnTo>
                  <a:lnTo>
                    <a:pt x="143" y="1844"/>
                  </a:lnTo>
                  <a:lnTo>
                    <a:pt x="107" y="1768"/>
                  </a:lnTo>
                  <a:lnTo>
                    <a:pt x="75" y="1688"/>
                  </a:lnTo>
                  <a:lnTo>
                    <a:pt x="49" y="1607"/>
                  </a:lnTo>
                  <a:lnTo>
                    <a:pt x="28" y="1523"/>
                  </a:lnTo>
                  <a:lnTo>
                    <a:pt x="12" y="1437"/>
                  </a:lnTo>
                  <a:lnTo>
                    <a:pt x="3" y="1350"/>
                  </a:lnTo>
                  <a:lnTo>
                    <a:pt x="0" y="1261"/>
                  </a:lnTo>
                  <a:lnTo>
                    <a:pt x="3" y="1171"/>
                  </a:lnTo>
                  <a:lnTo>
                    <a:pt x="12" y="1083"/>
                  </a:lnTo>
                  <a:lnTo>
                    <a:pt x="28" y="996"/>
                  </a:lnTo>
                  <a:lnTo>
                    <a:pt x="50" y="912"/>
                  </a:lnTo>
                  <a:lnTo>
                    <a:pt x="76" y="830"/>
                  </a:lnTo>
                  <a:lnTo>
                    <a:pt x="108" y="750"/>
                  </a:lnTo>
                  <a:lnTo>
                    <a:pt x="145" y="674"/>
                  </a:lnTo>
                  <a:lnTo>
                    <a:pt x="187" y="600"/>
                  </a:lnTo>
                  <a:lnTo>
                    <a:pt x="233" y="530"/>
                  </a:lnTo>
                  <a:lnTo>
                    <a:pt x="285" y="463"/>
                  </a:lnTo>
                  <a:lnTo>
                    <a:pt x="340" y="400"/>
                  </a:lnTo>
                  <a:lnTo>
                    <a:pt x="400" y="340"/>
                  </a:lnTo>
                  <a:lnTo>
                    <a:pt x="463" y="285"/>
                  </a:lnTo>
                  <a:lnTo>
                    <a:pt x="531" y="233"/>
                  </a:lnTo>
                  <a:lnTo>
                    <a:pt x="601" y="187"/>
                  </a:lnTo>
                  <a:lnTo>
                    <a:pt x="675" y="145"/>
                  </a:lnTo>
                  <a:lnTo>
                    <a:pt x="750" y="108"/>
                  </a:lnTo>
                  <a:lnTo>
                    <a:pt x="830" y="76"/>
                  </a:lnTo>
                  <a:lnTo>
                    <a:pt x="912" y="49"/>
                  </a:lnTo>
                  <a:lnTo>
                    <a:pt x="996" y="28"/>
                  </a:lnTo>
                  <a:lnTo>
                    <a:pt x="1083" y="13"/>
                  </a:lnTo>
                  <a:lnTo>
                    <a:pt x="1171" y="3"/>
                  </a:lnTo>
                  <a:lnTo>
                    <a:pt x="1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2762250" y="2698751"/>
              <a:ext cx="222250" cy="369888"/>
            </a:xfrm>
            <a:custGeom>
              <a:avLst/>
              <a:gdLst>
                <a:gd name="T0" fmla="*/ 770 w 1404"/>
                <a:gd name="T1" fmla="*/ 66 h 2331"/>
                <a:gd name="T2" fmla="*/ 732 w 1404"/>
                <a:gd name="T3" fmla="*/ 204 h 2331"/>
                <a:gd name="T4" fmla="*/ 662 w 1404"/>
                <a:gd name="T5" fmla="*/ 295 h 2331"/>
                <a:gd name="T6" fmla="*/ 558 w 1404"/>
                <a:gd name="T7" fmla="*/ 350 h 2331"/>
                <a:gd name="T8" fmla="*/ 464 w 1404"/>
                <a:gd name="T9" fmla="*/ 423 h 2331"/>
                <a:gd name="T10" fmla="*/ 386 w 1404"/>
                <a:gd name="T11" fmla="*/ 510 h 2331"/>
                <a:gd name="T12" fmla="*/ 323 w 1404"/>
                <a:gd name="T13" fmla="*/ 610 h 2331"/>
                <a:gd name="T14" fmla="*/ 280 w 1404"/>
                <a:gd name="T15" fmla="*/ 721 h 2331"/>
                <a:gd name="T16" fmla="*/ 257 w 1404"/>
                <a:gd name="T17" fmla="*/ 841 h 2331"/>
                <a:gd name="T18" fmla="*/ 257 w 1404"/>
                <a:gd name="T19" fmla="*/ 967 h 2331"/>
                <a:gd name="T20" fmla="*/ 281 w 1404"/>
                <a:gd name="T21" fmla="*/ 1087 h 2331"/>
                <a:gd name="T22" fmla="*/ 324 w 1404"/>
                <a:gd name="T23" fmla="*/ 1199 h 2331"/>
                <a:gd name="T24" fmla="*/ 388 w 1404"/>
                <a:gd name="T25" fmla="*/ 1299 h 2331"/>
                <a:gd name="T26" fmla="*/ 466 w 1404"/>
                <a:gd name="T27" fmla="*/ 1386 h 2331"/>
                <a:gd name="T28" fmla="*/ 560 w 1404"/>
                <a:gd name="T29" fmla="*/ 1459 h 2331"/>
                <a:gd name="T30" fmla="*/ 665 w 1404"/>
                <a:gd name="T31" fmla="*/ 1514 h 2331"/>
                <a:gd name="T32" fmla="*/ 781 w 1404"/>
                <a:gd name="T33" fmla="*/ 1549 h 2331"/>
                <a:gd name="T34" fmla="*/ 905 w 1404"/>
                <a:gd name="T35" fmla="*/ 1562 h 2331"/>
                <a:gd name="T36" fmla="*/ 1031 w 1404"/>
                <a:gd name="T37" fmla="*/ 1717 h 2331"/>
                <a:gd name="T38" fmla="*/ 1260 w 1404"/>
                <a:gd name="T39" fmla="*/ 1609 h 2331"/>
                <a:gd name="T40" fmla="*/ 1404 w 1404"/>
                <a:gd name="T41" fmla="*/ 1703 h 2331"/>
                <a:gd name="T42" fmla="*/ 776 w 1404"/>
                <a:gd name="T43" fmla="*/ 1807 h 2331"/>
                <a:gd name="T44" fmla="*/ 634 w 1404"/>
                <a:gd name="T45" fmla="*/ 1773 h 2331"/>
                <a:gd name="T46" fmla="*/ 502 w 1404"/>
                <a:gd name="T47" fmla="*/ 1718 h 2331"/>
                <a:gd name="T48" fmla="*/ 380 w 1404"/>
                <a:gd name="T49" fmla="*/ 1644 h 2331"/>
                <a:gd name="T50" fmla="*/ 273 w 1404"/>
                <a:gd name="T51" fmla="*/ 1552 h 2331"/>
                <a:gd name="T52" fmla="*/ 179 w 1404"/>
                <a:gd name="T53" fmla="*/ 1445 h 2331"/>
                <a:gd name="T54" fmla="*/ 104 w 1404"/>
                <a:gd name="T55" fmla="*/ 1325 h 2331"/>
                <a:gd name="T56" fmla="*/ 48 w 1404"/>
                <a:gd name="T57" fmla="*/ 1194 h 2331"/>
                <a:gd name="T58" fmla="*/ 12 w 1404"/>
                <a:gd name="T59" fmla="*/ 1053 h 2331"/>
                <a:gd name="T60" fmla="*/ 0 w 1404"/>
                <a:gd name="T61" fmla="*/ 904 h 2331"/>
                <a:gd name="T62" fmla="*/ 12 w 1404"/>
                <a:gd name="T63" fmla="*/ 753 h 2331"/>
                <a:gd name="T64" fmla="*/ 49 w 1404"/>
                <a:gd name="T65" fmla="*/ 610 h 2331"/>
                <a:gd name="T66" fmla="*/ 107 w 1404"/>
                <a:gd name="T67" fmla="*/ 476 h 2331"/>
                <a:gd name="T68" fmla="*/ 183 w 1404"/>
                <a:gd name="T69" fmla="*/ 355 h 2331"/>
                <a:gd name="T70" fmla="*/ 279 w 1404"/>
                <a:gd name="T71" fmla="*/ 249 h 2331"/>
                <a:gd name="T72" fmla="*/ 389 w 1404"/>
                <a:gd name="T73" fmla="*/ 157 h 2331"/>
                <a:gd name="T74" fmla="*/ 513 w 1404"/>
                <a:gd name="T75" fmla="*/ 84 h 2331"/>
                <a:gd name="T76" fmla="*/ 649 w 1404"/>
                <a:gd name="T77" fmla="*/ 31 h 2331"/>
                <a:gd name="T78" fmla="*/ 794 w 1404"/>
                <a:gd name="T79" fmla="*/ 0 h 2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4" h="2331">
                  <a:moveTo>
                    <a:pt x="794" y="0"/>
                  </a:moveTo>
                  <a:lnTo>
                    <a:pt x="770" y="66"/>
                  </a:lnTo>
                  <a:lnTo>
                    <a:pt x="749" y="135"/>
                  </a:lnTo>
                  <a:lnTo>
                    <a:pt x="732" y="204"/>
                  </a:lnTo>
                  <a:lnTo>
                    <a:pt x="718" y="274"/>
                  </a:lnTo>
                  <a:lnTo>
                    <a:pt x="662" y="295"/>
                  </a:lnTo>
                  <a:lnTo>
                    <a:pt x="608" y="320"/>
                  </a:lnTo>
                  <a:lnTo>
                    <a:pt x="558" y="350"/>
                  </a:lnTo>
                  <a:lnTo>
                    <a:pt x="509" y="384"/>
                  </a:lnTo>
                  <a:lnTo>
                    <a:pt x="464" y="423"/>
                  </a:lnTo>
                  <a:lnTo>
                    <a:pt x="423" y="464"/>
                  </a:lnTo>
                  <a:lnTo>
                    <a:pt x="386" y="510"/>
                  </a:lnTo>
                  <a:lnTo>
                    <a:pt x="352" y="558"/>
                  </a:lnTo>
                  <a:lnTo>
                    <a:pt x="323" y="610"/>
                  </a:lnTo>
                  <a:lnTo>
                    <a:pt x="300" y="665"/>
                  </a:lnTo>
                  <a:lnTo>
                    <a:pt x="280" y="721"/>
                  </a:lnTo>
                  <a:lnTo>
                    <a:pt x="266" y="780"/>
                  </a:lnTo>
                  <a:lnTo>
                    <a:pt x="257" y="841"/>
                  </a:lnTo>
                  <a:lnTo>
                    <a:pt x="255" y="904"/>
                  </a:lnTo>
                  <a:lnTo>
                    <a:pt x="257" y="967"/>
                  </a:lnTo>
                  <a:lnTo>
                    <a:pt x="266" y="1028"/>
                  </a:lnTo>
                  <a:lnTo>
                    <a:pt x="281" y="1087"/>
                  </a:lnTo>
                  <a:lnTo>
                    <a:pt x="300" y="1144"/>
                  </a:lnTo>
                  <a:lnTo>
                    <a:pt x="324" y="1199"/>
                  </a:lnTo>
                  <a:lnTo>
                    <a:pt x="353" y="1250"/>
                  </a:lnTo>
                  <a:lnTo>
                    <a:pt x="388" y="1299"/>
                  </a:lnTo>
                  <a:lnTo>
                    <a:pt x="425" y="1345"/>
                  </a:lnTo>
                  <a:lnTo>
                    <a:pt x="466" y="1386"/>
                  </a:lnTo>
                  <a:lnTo>
                    <a:pt x="512" y="1425"/>
                  </a:lnTo>
                  <a:lnTo>
                    <a:pt x="560" y="1459"/>
                  </a:lnTo>
                  <a:lnTo>
                    <a:pt x="611" y="1489"/>
                  </a:lnTo>
                  <a:lnTo>
                    <a:pt x="665" y="1514"/>
                  </a:lnTo>
                  <a:lnTo>
                    <a:pt x="722" y="1534"/>
                  </a:lnTo>
                  <a:lnTo>
                    <a:pt x="781" y="1549"/>
                  </a:lnTo>
                  <a:lnTo>
                    <a:pt x="843" y="1558"/>
                  </a:lnTo>
                  <a:lnTo>
                    <a:pt x="905" y="1562"/>
                  </a:lnTo>
                  <a:lnTo>
                    <a:pt x="1031" y="1564"/>
                  </a:lnTo>
                  <a:lnTo>
                    <a:pt x="1031" y="1717"/>
                  </a:lnTo>
                  <a:lnTo>
                    <a:pt x="1193" y="1555"/>
                  </a:lnTo>
                  <a:lnTo>
                    <a:pt x="1260" y="1609"/>
                  </a:lnTo>
                  <a:lnTo>
                    <a:pt x="1331" y="1658"/>
                  </a:lnTo>
                  <a:lnTo>
                    <a:pt x="1404" y="1703"/>
                  </a:lnTo>
                  <a:lnTo>
                    <a:pt x="776" y="2331"/>
                  </a:lnTo>
                  <a:lnTo>
                    <a:pt x="776" y="1807"/>
                  </a:lnTo>
                  <a:lnTo>
                    <a:pt x="704" y="1792"/>
                  </a:lnTo>
                  <a:lnTo>
                    <a:pt x="634" y="1773"/>
                  </a:lnTo>
                  <a:lnTo>
                    <a:pt x="567" y="1748"/>
                  </a:lnTo>
                  <a:lnTo>
                    <a:pt x="502" y="1718"/>
                  </a:lnTo>
                  <a:lnTo>
                    <a:pt x="439" y="1684"/>
                  </a:lnTo>
                  <a:lnTo>
                    <a:pt x="380" y="1644"/>
                  </a:lnTo>
                  <a:lnTo>
                    <a:pt x="324" y="1601"/>
                  </a:lnTo>
                  <a:lnTo>
                    <a:pt x="273" y="1552"/>
                  </a:lnTo>
                  <a:lnTo>
                    <a:pt x="224" y="1500"/>
                  </a:lnTo>
                  <a:lnTo>
                    <a:pt x="179" y="1445"/>
                  </a:lnTo>
                  <a:lnTo>
                    <a:pt x="140" y="1387"/>
                  </a:lnTo>
                  <a:lnTo>
                    <a:pt x="104" y="1325"/>
                  </a:lnTo>
                  <a:lnTo>
                    <a:pt x="74" y="1261"/>
                  </a:lnTo>
                  <a:lnTo>
                    <a:pt x="48" y="1194"/>
                  </a:lnTo>
                  <a:lnTo>
                    <a:pt x="27" y="1124"/>
                  </a:lnTo>
                  <a:lnTo>
                    <a:pt x="12" y="1053"/>
                  </a:lnTo>
                  <a:lnTo>
                    <a:pt x="3" y="979"/>
                  </a:lnTo>
                  <a:lnTo>
                    <a:pt x="0" y="904"/>
                  </a:lnTo>
                  <a:lnTo>
                    <a:pt x="3" y="828"/>
                  </a:lnTo>
                  <a:lnTo>
                    <a:pt x="12" y="753"/>
                  </a:lnTo>
                  <a:lnTo>
                    <a:pt x="28" y="681"/>
                  </a:lnTo>
                  <a:lnTo>
                    <a:pt x="49" y="610"/>
                  </a:lnTo>
                  <a:lnTo>
                    <a:pt x="75" y="542"/>
                  </a:lnTo>
                  <a:lnTo>
                    <a:pt x="107" y="476"/>
                  </a:lnTo>
                  <a:lnTo>
                    <a:pt x="143" y="414"/>
                  </a:lnTo>
                  <a:lnTo>
                    <a:pt x="183" y="355"/>
                  </a:lnTo>
                  <a:lnTo>
                    <a:pt x="229" y="300"/>
                  </a:lnTo>
                  <a:lnTo>
                    <a:pt x="279" y="249"/>
                  </a:lnTo>
                  <a:lnTo>
                    <a:pt x="332" y="201"/>
                  </a:lnTo>
                  <a:lnTo>
                    <a:pt x="389" y="157"/>
                  </a:lnTo>
                  <a:lnTo>
                    <a:pt x="450" y="118"/>
                  </a:lnTo>
                  <a:lnTo>
                    <a:pt x="513" y="84"/>
                  </a:lnTo>
                  <a:lnTo>
                    <a:pt x="579" y="55"/>
                  </a:lnTo>
                  <a:lnTo>
                    <a:pt x="649" y="31"/>
                  </a:lnTo>
                  <a:lnTo>
                    <a:pt x="720" y="12"/>
                  </a:lnTo>
                  <a:lnTo>
                    <a:pt x="79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Oval 2"/>
          <p:cNvSpPr/>
          <p:nvPr/>
        </p:nvSpPr>
        <p:spPr>
          <a:xfrm>
            <a:off x="7543800" y="1052840"/>
            <a:ext cx="909310" cy="909310"/>
          </a:xfrm>
          <a:custGeom>
            <a:avLst/>
            <a:gdLst/>
            <a:ahLst/>
            <a:cxnLst/>
            <a:rect l="l" t="t" r="r" b="b"/>
            <a:pathLst>
              <a:path w="3417380" h="3417380">
                <a:moveTo>
                  <a:pt x="1708690" y="143118"/>
                </a:moveTo>
                <a:cubicBezTo>
                  <a:pt x="844048" y="143118"/>
                  <a:pt x="143118" y="844048"/>
                  <a:pt x="143118" y="1708690"/>
                </a:cubicBezTo>
                <a:cubicBezTo>
                  <a:pt x="143118" y="2573332"/>
                  <a:pt x="844048" y="3274262"/>
                  <a:pt x="1708690" y="3274262"/>
                </a:cubicBezTo>
                <a:cubicBezTo>
                  <a:pt x="2573332" y="3274262"/>
                  <a:pt x="3274262" y="2573332"/>
                  <a:pt x="3274262" y="1708690"/>
                </a:cubicBezTo>
                <a:cubicBezTo>
                  <a:pt x="3274262" y="844048"/>
                  <a:pt x="2573332" y="143118"/>
                  <a:pt x="1708690" y="143118"/>
                </a:cubicBezTo>
                <a:close/>
                <a:moveTo>
                  <a:pt x="1708690" y="0"/>
                </a:moveTo>
                <a:cubicBezTo>
                  <a:pt x="2652373" y="0"/>
                  <a:pt x="3417380" y="765007"/>
                  <a:pt x="3417380" y="1708690"/>
                </a:cubicBezTo>
                <a:cubicBezTo>
                  <a:pt x="3417380" y="2652373"/>
                  <a:pt x="2652373" y="3417380"/>
                  <a:pt x="1708690" y="3417380"/>
                </a:cubicBezTo>
                <a:cubicBezTo>
                  <a:pt x="765007" y="3417380"/>
                  <a:pt x="0" y="2652373"/>
                  <a:pt x="0" y="1708690"/>
                </a:cubicBezTo>
                <a:cubicBezTo>
                  <a:pt x="0" y="765007"/>
                  <a:pt x="765007" y="0"/>
                  <a:pt x="17086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8485464" y="4862363"/>
            <a:ext cx="506136" cy="234319"/>
            <a:chOff x="8497453" y="4862363"/>
            <a:chExt cx="506136" cy="234319"/>
          </a:xfrm>
        </p:grpSpPr>
        <p:sp>
          <p:nvSpPr>
            <p:cNvPr id="24" name="Chevron 23"/>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2" name="Picture 21">
            <a:extLst>
              <a:ext uri="{FF2B5EF4-FFF2-40B4-BE49-F238E27FC236}">
                <a16:creationId xmlns:a16="http://schemas.microsoft.com/office/drawing/2014/main" id="{87832BA1-8326-B846-85A8-0B1D81A49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sp>
        <p:nvSpPr>
          <p:cNvPr id="29" name="Triangle 28">
            <a:extLst>
              <a:ext uri="{FF2B5EF4-FFF2-40B4-BE49-F238E27FC236}">
                <a16:creationId xmlns:a16="http://schemas.microsoft.com/office/drawing/2014/main" id="{3167C055-F974-8B4B-A590-F07712D2BADA}"/>
              </a:ext>
            </a:extLst>
          </p:cNvPr>
          <p:cNvSpPr/>
          <p:nvPr/>
        </p:nvSpPr>
        <p:spPr>
          <a:xfrm>
            <a:off x="7076384" y="-461395"/>
            <a:ext cx="1176112" cy="935967"/>
          </a:xfrm>
          <a:prstGeom prst="triangle">
            <a:avLst/>
          </a:prstGeom>
          <a:solidFill>
            <a:srgbClr val="199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iangle 29">
            <a:extLst>
              <a:ext uri="{FF2B5EF4-FFF2-40B4-BE49-F238E27FC236}">
                <a16:creationId xmlns:a16="http://schemas.microsoft.com/office/drawing/2014/main" id="{9F8B9DEE-A7CF-FD4C-8998-A1ECB547271B}"/>
              </a:ext>
            </a:extLst>
          </p:cNvPr>
          <p:cNvSpPr/>
          <p:nvPr/>
        </p:nvSpPr>
        <p:spPr>
          <a:xfrm rot="1202044">
            <a:off x="7727514" y="26051"/>
            <a:ext cx="1176112" cy="935967"/>
          </a:xfrm>
          <a:prstGeom prst="triangle">
            <a:avLst/>
          </a:prstGeom>
          <a:solidFill>
            <a:srgbClr val="676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B23A2507-1604-F043-99BA-360B261998EE}"/>
              </a:ext>
            </a:extLst>
          </p:cNvPr>
          <p:cNvSpPr/>
          <p:nvPr/>
        </p:nvSpPr>
        <p:spPr>
          <a:xfrm rot="20769570">
            <a:off x="7664440" y="754739"/>
            <a:ext cx="1176112" cy="935967"/>
          </a:xfrm>
          <a:prstGeom prst="triangle">
            <a:avLst/>
          </a:prstGeom>
          <a:solidFill>
            <a:srgbClr val="DF3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0D5D3DC6-3AB6-764C-AB49-2D9BD6FEFF75}"/>
              </a:ext>
            </a:extLst>
          </p:cNvPr>
          <p:cNvSpPr/>
          <p:nvPr/>
        </p:nvSpPr>
        <p:spPr>
          <a:xfrm rot="750279">
            <a:off x="8274905" y="1235988"/>
            <a:ext cx="1176112" cy="935967"/>
          </a:xfrm>
          <a:prstGeom prst="triangle">
            <a:avLst/>
          </a:prstGeom>
          <a:solidFill>
            <a:srgbClr val="88B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CB7ECDD9-D062-E54A-9A45-5082C0F7374B}"/>
              </a:ext>
            </a:extLst>
          </p:cNvPr>
          <p:cNvSpPr/>
          <p:nvPr/>
        </p:nvSpPr>
        <p:spPr>
          <a:xfrm rot="4856076">
            <a:off x="-186378" y="2742089"/>
            <a:ext cx="1176112" cy="935967"/>
          </a:xfrm>
          <a:prstGeom prst="triangle">
            <a:avLst/>
          </a:prstGeom>
          <a:solidFill>
            <a:srgbClr val="199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90D4AF75-0B59-0147-A7A8-F20494EF753D}"/>
              </a:ext>
            </a:extLst>
          </p:cNvPr>
          <p:cNvSpPr/>
          <p:nvPr/>
        </p:nvSpPr>
        <p:spPr>
          <a:xfrm rot="6058120">
            <a:off x="464752" y="3229535"/>
            <a:ext cx="1176112" cy="935967"/>
          </a:xfrm>
          <a:prstGeom prst="triangle">
            <a:avLst/>
          </a:prstGeom>
          <a:solidFill>
            <a:srgbClr val="676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414D183-86E2-AD41-91D5-1271BEC35D70}"/>
              </a:ext>
            </a:extLst>
          </p:cNvPr>
          <p:cNvSpPr/>
          <p:nvPr/>
        </p:nvSpPr>
        <p:spPr>
          <a:xfrm rot="4025646">
            <a:off x="401678" y="3958223"/>
            <a:ext cx="1176112" cy="935967"/>
          </a:xfrm>
          <a:prstGeom prst="triangle">
            <a:avLst/>
          </a:prstGeom>
          <a:solidFill>
            <a:srgbClr val="DF3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F5DB0508-A94D-BA4B-997E-EA68D7003A40}"/>
              </a:ext>
            </a:extLst>
          </p:cNvPr>
          <p:cNvSpPr/>
          <p:nvPr/>
        </p:nvSpPr>
        <p:spPr>
          <a:xfrm rot="5606355">
            <a:off x="1012143" y="4439472"/>
            <a:ext cx="1176112" cy="935967"/>
          </a:xfrm>
          <a:prstGeom prst="triangle">
            <a:avLst/>
          </a:prstGeom>
          <a:solidFill>
            <a:srgbClr val="88B6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10092994-CB7E-2E43-8780-07FDA669FCC5}"/>
              </a:ext>
            </a:extLst>
          </p:cNvPr>
          <p:cNvPicPr>
            <a:picLocks noChangeAspect="1"/>
          </p:cNvPicPr>
          <p:nvPr/>
        </p:nvPicPr>
        <p:blipFill>
          <a:blip r:embed="rId4" cstate="print">
            <a:alphaModFix amt="30000"/>
            <a:extLst>
              <a:ext uri="{28A0092B-C50C-407E-A947-70E740481C1C}">
                <a14:useLocalDpi xmlns:a14="http://schemas.microsoft.com/office/drawing/2010/main" val="0"/>
              </a:ext>
            </a:extLst>
          </a:blip>
          <a:stretch>
            <a:fillRect/>
          </a:stretch>
        </p:blipFill>
        <p:spPr>
          <a:xfrm>
            <a:off x="-460096" y="1148066"/>
            <a:ext cx="1482852" cy="1482852"/>
          </a:xfrm>
          <a:prstGeom prst="rect">
            <a:avLst/>
          </a:prstGeom>
        </p:spPr>
      </p:pic>
      <p:pic>
        <p:nvPicPr>
          <p:cNvPr id="40" name="Picture 39">
            <a:extLst>
              <a:ext uri="{FF2B5EF4-FFF2-40B4-BE49-F238E27FC236}">
                <a16:creationId xmlns:a16="http://schemas.microsoft.com/office/drawing/2014/main" id="{3B83F822-527E-4945-8A28-35CAAFD7E13C}"/>
              </a:ext>
            </a:extLst>
          </p:cNvPr>
          <p:cNvPicPr>
            <a:picLocks noChangeAspect="1"/>
          </p:cNvPicPr>
          <p:nvPr/>
        </p:nvPicPr>
        <p:blipFill>
          <a:blip r:embed="rId4" cstate="print">
            <a:alphaModFix amt="30000"/>
            <a:extLst>
              <a:ext uri="{28A0092B-C50C-407E-A947-70E740481C1C}">
                <a14:useLocalDpi xmlns:a14="http://schemas.microsoft.com/office/drawing/2010/main" val="0"/>
              </a:ext>
            </a:extLst>
          </a:blip>
          <a:stretch>
            <a:fillRect/>
          </a:stretch>
        </p:blipFill>
        <p:spPr>
          <a:xfrm>
            <a:off x="3468781" y="-945786"/>
            <a:ext cx="1840667" cy="1840667"/>
          </a:xfrm>
          <a:prstGeom prst="rect">
            <a:avLst/>
          </a:prstGeom>
        </p:spPr>
      </p:pic>
      <p:pic>
        <p:nvPicPr>
          <p:cNvPr id="41" name="Picture 40">
            <a:extLst>
              <a:ext uri="{FF2B5EF4-FFF2-40B4-BE49-F238E27FC236}">
                <a16:creationId xmlns:a16="http://schemas.microsoft.com/office/drawing/2014/main" id="{F054EDAB-870B-AD4C-AD08-DF52045C98E7}"/>
              </a:ext>
            </a:extLst>
          </p:cNvPr>
          <p:cNvPicPr>
            <a:picLocks noChangeAspect="1"/>
          </p:cNvPicPr>
          <p:nvPr/>
        </p:nvPicPr>
        <p:blipFill>
          <a:blip r:embed="rId4" cstate="print">
            <a:alphaModFix amt="30000"/>
            <a:extLst>
              <a:ext uri="{28A0092B-C50C-407E-A947-70E740481C1C}">
                <a14:useLocalDpi xmlns:a14="http://schemas.microsoft.com/office/drawing/2010/main" val="0"/>
              </a:ext>
            </a:extLst>
          </a:blip>
          <a:stretch>
            <a:fillRect/>
          </a:stretch>
        </p:blipFill>
        <p:spPr>
          <a:xfrm>
            <a:off x="8230285" y="2648848"/>
            <a:ext cx="1840667" cy="1840667"/>
          </a:xfrm>
          <a:prstGeom prst="rect">
            <a:avLst/>
          </a:prstGeom>
        </p:spPr>
      </p:pic>
    </p:spTree>
    <p:extLst>
      <p:ext uri="{BB962C8B-B14F-4D97-AF65-F5344CB8AC3E}">
        <p14:creationId xmlns:p14="http://schemas.microsoft.com/office/powerpoint/2010/main" val="417464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5000" fill="hold"/>
                                        <p:tgtEl>
                                          <p:spTgt spid="39"/>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0" fill="hold"/>
                                        <p:tgtEl>
                                          <p:spTgt spid="40"/>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5000" fill="hold"/>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3E2D4780-84E6-7A4D-857F-C200F1D56A82}"/>
              </a:ext>
            </a:extLst>
          </p:cNvPr>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a:off x="-1088" y="-1057060"/>
            <a:ext cx="10577370" cy="7229210"/>
          </a:xfrm>
          <a:prstGeom prst="rect">
            <a:avLst/>
          </a:prstGeom>
        </p:spPr>
      </p:pic>
      <p:sp>
        <p:nvSpPr>
          <p:cNvPr id="4" name="Freeform 5"/>
          <p:cNvSpPr>
            <a:spLocks/>
          </p:cNvSpPr>
          <p:nvPr/>
        </p:nvSpPr>
        <p:spPr bwMode="auto">
          <a:xfrm>
            <a:off x="0" y="404841"/>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554064" y="411510"/>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Time to explore the goals…</a:t>
            </a:r>
          </a:p>
        </p:txBody>
      </p:sp>
      <p:sp>
        <p:nvSpPr>
          <p:cNvPr id="6" name="TextBox 5"/>
          <p:cNvSpPr txBox="1"/>
          <p:nvPr/>
        </p:nvSpPr>
        <p:spPr>
          <a:xfrm>
            <a:off x="554064" y="877473"/>
            <a:ext cx="4343400" cy="369332"/>
          </a:xfrm>
          <a:prstGeom prst="rect">
            <a:avLst/>
          </a:prstGeom>
          <a:noFill/>
        </p:spPr>
        <p:txBody>
          <a:bodyPr wrap="square" rtlCol="0">
            <a:spAutoFit/>
          </a:bodyPr>
          <a:lstStyle/>
          <a:p>
            <a:r>
              <a:rPr lang="en-US" b="1" dirty="0">
                <a:solidFill>
                  <a:srgbClr val="DF3AA7"/>
                </a:solidFill>
                <a:latin typeface="Heebo" pitchFamily="2" charset="-79"/>
                <a:cs typeface="Heebo" pitchFamily="2" charset="-79"/>
              </a:rPr>
              <a:t>Time to think big!</a:t>
            </a:r>
          </a:p>
        </p:txBody>
      </p:sp>
      <p:sp>
        <p:nvSpPr>
          <p:cNvPr id="7" name="Rectangle 6"/>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7</a:t>
            </a:fld>
            <a:endParaRPr lang="en-US" sz="1100" dirty="0">
              <a:solidFill>
                <a:schemeClr val="bg1"/>
              </a:solidFill>
            </a:endParaRPr>
          </a:p>
        </p:txBody>
      </p:sp>
      <p:grpSp>
        <p:nvGrpSpPr>
          <p:cNvPr id="27" name="Group 26"/>
          <p:cNvGrpSpPr/>
          <p:nvPr/>
        </p:nvGrpSpPr>
        <p:grpSpPr>
          <a:xfrm>
            <a:off x="8485464" y="4862363"/>
            <a:ext cx="506136" cy="234319"/>
            <a:chOff x="8497453" y="4862363"/>
            <a:chExt cx="506136" cy="234319"/>
          </a:xfrm>
        </p:grpSpPr>
        <p:sp>
          <p:nvSpPr>
            <p:cNvPr id="24" name="Chevron 23"/>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2" name="Picture 21">
            <a:extLst>
              <a:ext uri="{FF2B5EF4-FFF2-40B4-BE49-F238E27FC236}">
                <a16:creationId xmlns:a16="http://schemas.microsoft.com/office/drawing/2014/main" id="{87832BA1-8326-B846-85A8-0B1D81A498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pic>
        <p:nvPicPr>
          <p:cNvPr id="39" name="Picture 1" descr="R:\Social Subjects\Geography\Global Goals Group\GlobalGoals_Manifesto.jpeg">
            <a:extLst>
              <a:ext uri="{FF2B5EF4-FFF2-40B4-BE49-F238E27FC236}">
                <a16:creationId xmlns:a16="http://schemas.microsoft.com/office/drawing/2014/main" id="{632C1AEF-55D8-2449-91CB-29E1BB98E569}"/>
              </a:ext>
            </a:extLst>
          </p:cNvPr>
          <p:cNvPicPr>
            <a:picLocks noChangeAspect="1" noChangeArrowheads="1"/>
          </p:cNvPicPr>
          <p:nvPr/>
        </p:nvPicPr>
        <p:blipFill>
          <a:blip r:embed="rId5" cstate="print"/>
          <a:srcRect/>
          <a:stretch>
            <a:fillRect/>
          </a:stretch>
        </p:blipFill>
        <p:spPr bwMode="auto">
          <a:xfrm>
            <a:off x="1691680" y="1373286"/>
            <a:ext cx="5715000" cy="3214688"/>
          </a:xfrm>
          <a:prstGeom prst="rect">
            <a:avLst/>
          </a:prstGeom>
          <a:noFill/>
        </p:spPr>
      </p:pic>
    </p:spTree>
    <p:extLst>
      <p:ext uri="{BB962C8B-B14F-4D97-AF65-F5344CB8AC3E}">
        <p14:creationId xmlns:p14="http://schemas.microsoft.com/office/powerpoint/2010/main" val="219305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0" tmFilter="0, 0; .2, .5; .8, .5; 1, 0"/>
                                        <p:tgtEl>
                                          <p:spTgt spid="40"/>
                                        </p:tgtEl>
                                      </p:cBhvr>
                                    </p:animEffect>
                                    <p:animScale>
                                      <p:cBhvr>
                                        <p:cTn id="7" dur="250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a:spLocks/>
          </p:cNvSpPr>
          <p:nvPr/>
        </p:nvSpPr>
        <p:spPr bwMode="auto">
          <a:xfrm>
            <a:off x="0" y="361950"/>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685800" y="308470"/>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Goal 1: No Poverty</a:t>
            </a:r>
          </a:p>
        </p:txBody>
      </p:sp>
      <p:sp>
        <p:nvSpPr>
          <p:cNvPr id="5" name="TextBox 4"/>
          <p:cNvSpPr txBox="1"/>
          <p:nvPr/>
        </p:nvSpPr>
        <p:spPr>
          <a:xfrm>
            <a:off x="685800" y="742950"/>
            <a:ext cx="4343400" cy="276999"/>
          </a:xfrm>
          <a:prstGeom prst="rect">
            <a:avLst/>
          </a:prstGeom>
          <a:noFill/>
        </p:spPr>
        <p:txBody>
          <a:bodyPr wrap="square" rtlCol="0">
            <a:spAutoFit/>
          </a:bodyPr>
          <a:lstStyle/>
          <a:p>
            <a:r>
              <a:rPr lang="en-US" sz="1200" dirty="0">
                <a:solidFill>
                  <a:srgbClr val="DF3AA7"/>
                </a:solidFill>
              </a:rPr>
              <a:t>Understanding the SDGs</a:t>
            </a:r>
          </a:p>
        </p:txBody>
      </p:sp>
      <p:sp>
        <p:nvSpPr>
          <p:cNvPr id="8" name="TextBox 7"/>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8</a:t>
            </a:fld>
            <a:endParaRPr lang="en-US" sz="1100" dirty="0">
              <a:solidFill>
                <a:schemeClr val="bg1"/>
              </a:solidFill>
            </a:endParaRPr>
          </a:p>
        </p:txBody>
      </p:sp>
      <p:sp>
        <p:nvSpPr>
          <p:cNvPr id="17" name="TextBox 16"/>
          <p:cNvSpPr txBox="1"/>
          <p:nvPr/>
        </p:nvSpPr>
        <p:spPr>
          <a:xfrm>
            <a:off x="1267116" y="3521895"/>
            <a:ext cx="5957506" cy="1015663"/>
          </a:xfrm>
          <a:prstGeom prst="rect">
            <a:avLst/>
          </a:prstGeom>
          <a:noFill/>
        </p:spPr>
        <p:txBody>
          <a:bodyPr wrap="square" rtlCol="0">
            <a:spAutoFit/>
          </a:bodyPr>
          <a:lstStyle/>
          <a:p>
            <a:pPr algn="ctr">
              <a:lnSpc>
                <a:spcPct val="150000"/>
              </a:lnSpc>
            </a:pPr>
            <a:r>
              <a:rPr lang="en-US" dirty="0">
                <a:solidFill>
                  <a:schemeClr val="tx1">
                    <a:lumMod val="75000"/>
                    <a:lumOff val="25000"/>
                  </a:schemeClr>
                </a:solidFill>
                <a:latin typeface="Heebo Medium" pitchFamily="2" charset="-79"/>
                <a:cs typeface="Heebo Medium" pitchFamily="2" charset="-79"/>
              </a:rPr>
              <a:t>This goals aims to:</a:t>
            </a:r>
          </a:p>
          <a:p>
            <a:pPr algn="ctr">
              <a:lnSpc>
                <a:spcPct val="150000"/>
              </a:lnSpc>
            </a:pPr>
            <a:r>
              <a:rPr lang="en-US" sz="2400" b="1" dirty="0">
                <a:solidFill>
                  <a:schemeClr val="tx1">
                    <a:lumMod val="75000"/>
                    <a:lumOff val="25000"/>
                  </a:schemeClr>
                </a:solidFill>
                <a:latin typeface="Heebo Medium" pitchFamily="2" charset="-79"/>
                <a:cs typeface="Heebo Medium" pitchFamily="2" charset="-79"/>
              </a:rPr>
              <a:t>End poverty in all its forms - everywhere</a:t>
            </a:r>
          </a:p>
        </p:txBody>
      </p:sp>
      <p:sp>
        <p:nvSpPr>
          <p:cNvPr id="20" name="Rectangle 19">
            <a:extLst>
              <a:ext uri="{FF2B5EF4-FFF2-40B4-BE49-F238E27FC236}">
                <a16:creationId xmlns:a16="http://schemas.microsoft.com/office/drawing/2014/main" id="{6144FA8B-7C48-5847-8969-D3F4CEBB4A15}"/>
              </a:ext>
            </a:extLst>
          </p:cNvPr>
          <p:cNvSpPr/>
          <p:nvPr/>
        </p:nvSpPr>
        <p:spPr>
          <a:xfrm>
            <a:off x="8022634" y="4814949"/>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0A9E04B7-76A7-A942-AEF0-B6AAB7F3F6B3}"/>
              </a:ext>
            </a:extLst>
          </p:cNvPr>
          <p:cNvSpPr>
            <a:spLocks/>
          </p:cNvSpPr>
          <p:nvPr/>
        </p:nvSpPr>
        <p:spPr bwMode="auto">
          <a:xfrm>
            <a:off x="7033810" y="4809253"/>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Box 22">
            <a:extLst>
              <a:ext uri="{FF2B5EF4-FFF2-40B4-BE49-F238E27FC236}">
                <a16:creationId xmlns:a16="http://schemas.microsoft.com/office/drawing/2014/main" id="{B9E79B9D-09D1-1D40-8B98-3651009719F7}"/>
              </a:ext>
            </a:extLst>
          </p:cNvPr>
          <p:cNvSpPr txBox="1"/>
          <p:nvPr/>
        </p:nvSpPr>
        <p:spPr>
          <a:xfrm>
            <a:off x="7345875" y="4863620"/>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8</a:t>
            </a:fld>
            <a:endParaRPr lang="en-US" sz="1100" dirty="0">
              <a:solidFill>
                <a:schemeClr val="bg1"/>
              </a:solidFill>
            </a:endParaRPr>
          </a:p>
        </p:txBody>
      </p:sp>
      <p:pic>
        <p:nvPicPr>
          <p:cNvPr id="24" name="Picture 23">
            <a:extLst>
              <a:ext uri="{FF2B5EF4-FFF2-40B4-BE49-F238E27FC236}">
                <a16:creationId xmlns:a16="http://schemas.microsoft.com/office/drawing/2014/main" id="{12F6A832-21A2-7C40-8BBA-694E8FEFB2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grpSp>
        <p:nvGrpSpPr>
          <p:cNvPr id="25" name="Group 24">
            <a:extLst>
              <a:ext uri="{FF2B5EF4-FFF2-40B4-BE49-F238E27FC236}">
                <a16:creationId xmlns:a16="http://schemas.microsoft.com/office/drawing/2014/main" id="{6EBDE948-CEF3-3446-8139-74D5DBCBB0E5}"/>
              </a:ext>
            </a:extLst>
          </p:cNvPr>
          <p:cNvGrpSpPr/>
          <p:nvPr/>
        </p:nvGrpSpPr>
        <p:grpSpPr>
          <a:xfrm>
            <a:off x="8485464" y="4862363"/>
            <a:ext cx="506136" cy="234319"/>
            <a:chOff x="8497453" y="4862363"/>
            <a:chExt cx="506136" cy="234319"/>
          </a:xfrm>
        </p:grpSpPr>
        <p:sp>
          <p:nvSpPr>
            <p:cNvPr id="26" name="Chevron 25">
              <a:extLst>
                <a:ext uri="{FF2B5EF4-FFF2-40B4-BE49-F238E27FC236}">
                  <a16:creationId xmlns:a16="http://schemas.microsoft.com/office/drawing/2014/main" id="{521AECAD-BFAE-BE4C-98F0-AC6638719C3E}"/>
                </a:ext>
              </a:extLst>
            </p:cNvPr>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a:extLst>
                <a:ext uri="{FF2B5EF4-FFF2-40B4-BE49-F238E27FC236}">
                  <a16:creationId xmlns:a16="http://schemas.microsoft.com/office/drawing/2014/main" id="{88D53440-7D9E-5D43-A72E-FB974F9B5350}"/>
                </a:ext>
              </a:extLst>
            </p:cNvPr>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hevron 27">
              <a:extLst>
                <a:ext uri="{FF2B5EF4-FFF2-40B4-BE49-F238E27FC236}">
                  <a16:creationId xmlns:a16="http://schemas.microsoft.com/office/drawing/2014/main" id="{0EE3BEB4-43BD-0449-8E1C-33027035619F}"/>
                </a:ext>
              </a:extLst>
            </p:cNvPr>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9" name="Picture 2">
            <a:extLst>
              <a:ext uri="{FF2B5EF4-FFF2-40B4-BE49-F238E27FC236}">
                <a16:creationId xmlns:a16="http://schemas.microsoft.com/office/drawing/2014/main" id="{A308A7F5-78ED-7B40-AC98-586D25903BFC}"/>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rot="16200000">
            <a:off x="3111379" y="1229529"/>
            <a:ext cx="2268980" cy="2315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9">
            <a:extLst>
              <a:ext uri="{FF2B5EF4-FFF2-40B4-BE49-F238E27FC236}">
                <a16:creationId xmlns:a16="http://schemas.microsoft.com/office/drawing/2014/main" id="{901BF3C1-252E-DC4D-BA90-3ABA7D448B92}"/>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6541738" y="-675220"/>
            <a:ext cx="4116059" cy="4116059"/>
          </a:xfrm>
          <a:prstGeom prst="rect">
            <a:avLst/>
          </a:prstGeom>
        </p:spPr>
      </p:pic>
      <p:pic>
        <p:nvPicPr>
          <p:cNvPr id="31" name="Picture 30">
            <a:extLst>
              <a:ext uri="{FF2B5EF4-FFF2-40B4-BE49-F238E27FC236}">
                <a16:creationId xmlns:a16="http://schemas.microsoft.com/office/drawing/2014/main" id="{B59DFE86-79FA-F149-A402-18F225CBA3A3}"/>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484784" y="1089633"/>
            <a:ext cx="4116059" cy="4116059"/>
          </a:xfrm>
          <a:prstGeom prst="rect">
            <a:avLst/>
          </a:prstGeom>
        </p:spPr>
      </p:pic>
    </p:spTree>
    <p:extLst>
      <p:ext uri="{BB962C8B-B14F-4D97-AF65-F5344CB8AC3E}">
        <p14:creationId xmlns:p14="http://schemas.microsoft.com/office/powerpoint/2010/main" val="50226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30"/>
                                        </p:tgtEl>
                                        <p:attrNameLst>
                                          <p:attrName>r</p:attrName>
                                        </p:attrNameLst>
                                      </p:cBhvr>
                                    </p:animRot>
                                    <p:animRot by="-240000">
                                      <p:cBhvr>
                                        <p:cTn id="19" dur="200" fill="hold">
                                          <p:stCondLst>
                                            <p:cond delay="200"/>
                                          </p:stCondLst>
                                        </p:cTn>
                                        <p:tgtEl>
                                          <p:spTgt spid="30"/>
                                        </p:tgtEl>
                                        <p:attrNameLst>
                                          <p:attrName>r</p:attrName>
                                        </p:attrNameLst>
                                      </p:cBhvr>
                                    </p:animRot>
                                    <p:animRot by="240000">
                                      <p:cBhvr>
                                        <p:cTn id="20" dur="200" fill="hold">
                                          <p:stCondLst>
                                            <p:cond delay="400"/>
                                          </p:stCondLst>
                                        </p:cTn>
                                        <p:tgtEl>
                                          <p:spTgt spid="30"/>
                                        </p:tgtEl>
                                        <p:attrNameLst>
                                          <p:attrName>r</p:attrName>
                                        </p:attrNameLst>
                                      </p:cBhvr>
                                    </p:animRot>
                                    <p:animRot by="-240000">
                                      <p:cBhvr>
                                        <p:cTn id="21" dur="200" fill="hold">
                                          <p:stCondLst>
                                            <p:cond delay="600"/>
                                          </p:stCondLst>
                                        </p:cTn>
                                        <p:tgtEl>
                                          <p:spTgt spid="30"/>
                                        </p:tgtEl>
                                        <p:attrNameLst>
                                          <p:attrName>r</p:attrName>
                                        </p:attrNameLst>
                                      </p:cBhvr>
                                    </p:animRot>
                                    <p:animRot by="120000">
                                      <p:cBhvr>
                                        <p:cTn id="22"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80402E83-DDF5-4E46-9C58-8E534E23316D}"/>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6176732" y="1715285"/>
            <a:ext cx="1591108" cy="1591108"/>
          </a:xfrm>
          <a:prstGeom prst="rect">
            <a:avLst/>
          </a:prstGeom>
        </p:spPr>
      </p:pic>
      <p:sp>
        <p:nvSpPr>
          <p:cNvPr id="2" name="Freeform 5"/>
          <p:cNvSpPr>
            <a:spLocks/>
          </p:cNvSpPr>
          <p:nvPr/>
        </p:nvSpPr>
        <p:spPr bwMode="auto">
          <a:xfrm>
            <a:off x="0" y="365125"/>
            <a:ext cx="554064" cy="454025"/>
          </a:xfrm>
          <a:custGeom>
            <a:avLst/>
            <a:gdLst/>
            <a:ahLst/>
            <a:cxnLst/>
            <a:rect l="l" t="t" r="r" b="b"/>
            <a:pathLst>
              <a:path w="554064" h="454025">
                <a:moveTo>
                  <a:pt x="0" y="0"/>
                </a:moveTo>
                <a:lnTo>
                  <a:pt x="317391" y="0"/>
                </a:lnTo>
                <a:lnTo>
                  <a:pt x="329546" y="363"/>
                </a:lnTo>
                <a:lnTo>
                  <a:pt x="341430" y="1179"/>
                </a:lnTo>
                <a:lnTo>
                  <a:pt x="353313" y="2631"/>
                </a:lnTo>
                <a:lnTo>
                  <a:pt x="364925" y="4626"/>
                </a:lnTo>
                <a:lnTo>
                  <a:pt x="376264" y="7257"/>
                </a:lnTo>
                <a:lnTo>
                  <a:pt x="387603" y="10251"/>
                </a:lnTo>
                <a:lnTo>
                  <a:pt x="398489" y="13789"/>
                </a:lnTo>
                <a:lnTo>
                  <a:pt x="409284" y="17961"/>
                </a:lnTo>
                <a:lnTo>
                  <a:pt x="419807" y="22406"/>
                </a:lnTo>
                <a:lnTo>
                  <a:pt x="429967" y="27486"/>
                </a:lnTo>
                <a:lnTo>
                  <a:pt x="439855" y="32929"/>
                </a:lnTo>
                <a:lnTo>
                  <a:pt x="449471" y="38826"/>
                </a:lnTo>
                <a:lnTo>
                  <a:pt x="458723" y="45176"/>
                </a:lnTo>
                <a:lnTo>
                  <a:pt x="467704" y="51979"/>
                </a:lnTo>
                <a:lnTo>
                  <a:pt x="476322" y="59146"/>
                </a:lnTo>
                <a:lnTo>
                  <a:pt x="484486" y="66675"/>
                </a:lnTo>
                <a:lnTo>
                  <a:pt x="492378" y="74567"/>
                </a:lnTo>
                <a:lnTo>
                  <a:pt x="499817" y="82822"/>
                </a:lnTo>
                <a:lnTo>
                  <a:pt x="506893" y="91440"/>
                </a:lnTo>
                <a:lnTo>
                  <a:pt x="513515" y="100330"/>
                </a:lnTo>
                <a:lnTo>
                  <a:pt x="519683" y="109583"/>
                </a:lnTo>
                <a:lnTo>
                  <a:pt x="525398" y="119108"/>
                </a:lnTo>
                <a:lnTo>
                  <a:pt x="530660" y="128814"/>
                </a:lnTo>
                <a:lnTo>
                  <a:pt x="535377" y="138884"/>
                </a:lnTo>
                <a:lnTo>
                  <a:pt x="539641" y="149225"/>
                </a:lnTo>
                <a:lnTo>
                  <a:pt x="543360" y="159657"/>
                </a:lnTo>
                <a:lnTo>
                  <a:pt x="546626" y="170452"/>
                </a:lnTo>
                <a:lnTo>
                  <a:pt x="549256" y="181338"/>
                </a:lnTo>
                <a:lnTo>
                  <a:pt x="551343" y="192496"/>
                </a:lnTo>
                <a:lnTo>
                  <a:pt x="552885" y="203926"/>
                </a:lnTo>
                <a:lnTo>
                  <a:pt x="553701" y="215446"/>
                </a:lnTo>
                <a:lnTo>
                  <a:pt x="554064" y="227058"/>
                </a:lnTo>
                <a:lnTo>
                  <a:pt x="553701" y="238579"/>
                </a:lnTo>
                <a:lnTo>
                  <a:pt x="552885" y="250099"/>
                </a:lnTo>
                <a:lnTo>
                  <a:pt x="551343" y="261529"/>
                </a:lnTo>
                <a:lnTo>
                  <a:pt x="549256" y="272687"/>
                </a:lnTo>
                <a:lnTo>
                  <a:pt x="546626" y="283573"/>
                </a:lnTo>
                <a:lnTo>
                  <a:pt x="543360" y="294368"/>
                </a:lnTo>
                <a:lnTo>
                  <a:pt x="539641" y="304800"/>
                </a:lnTo>
                <a:lnTo>
                  <a:pt x="535377" y="315141"/>
                </a:lnTo>
                <a:lnTo>
                  <a:pt x="530660" y="325211"/>
                </a:lnTo>
                <a:lnTo>
                  <a:pt x="525398" y="335008"/>
                </a:lnTo>
                <a:lnTo>
                  <a:pt x="519683" y="344442"/>
                </a:lnTo>
                <a:lnTo>
                  <a:pt x="513515" y="353786"/>
                </a:lnTo>
                <a:lnTo>
                  <a:pt x="506893" y="362585"/>
                </a:lnTo>
                <a:lnTo>
                  <a:pt x="499817" y="371203"/>
                </a:lnTo>
                <a:lnTo>
                  <a:pt x="492378" y="379458"/>
                </a:lnTo>
                <a:lnTo>
                  <a:pt x="484486" y="387350"/>
                </a:lnTo>
                <a:lnTo>
                  <a:pt x="476322" y="394879"/>
                </a:lnTo>
                <a:lnTo>
                  <a:pt x="467704" y="402046"/>
                </a:lnTo>
                <a:lnTo>
                  <a:pt x="458723" y="408849"/>
                </a:lnTo>
                <a:lnTo>
                  <a:pt x="449471" y="415199"/>
                </a:lnTo>
                <a:lnTo>
                  <a:pt x="439855" y="421096"/>
                </a:lnTo>
                <a:lnTo>
                  <a:pt x="429967" y="426539"/>
                </a:lnTo>
                <a:lnTo>
                  <a:pt x="419807" y="431619"/>
                </a:lnTo>
                <a:lnTo>
                  <a:pt x="409284" y="436064"/>
                </a:lnTo>
                <a:lnTo>
                  <a:pt x="398489" y="440236"/>
                </a:lnTo>
                <a:lnTo>
                  <a:pt x="387603" y="443774"/>
                </a:lnTo>
                <a:lnTo>
                  <a:pt x="376264" y="446768"/>
                </a:lnTo>
                <a:lnTo>
                  <a:pt x="364925" y="449399"/>
                </a:lnTo>
                <a:lnTo>
                  <a:pt x="353313" y="451394"/>
                </a:lnTo>
                <a:lnTo>
                  <a:pt x="341430" y="452846"/>
                </a:lnTo>
                <a:lnTo>
                  <a:pt x="329546" y="453662"/>
                </a:lnTo>
                <a:lnTo>
                  <a:pt x="317391" y="454025"/>
                </a:lnTo>
                <a:lnTo>
                  <a:pt x="0" y="454025"/>
                </a:lnTo>
                <a:close/>
              </a:path>
            </a:pathLst>
          </a:custGeom>
          <a:solidFill>
            <a:srgbClr val="FFC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1115616" y="335339"/>
            <a:ext cx="5715000" cy="584775"/>
          </a:xfrm>
          <a:prstGeom prst="rect">
            <a:avLst/>
          </a:prstGeom>
          <a:noFill/>
        </p:spPr>
        <p:txBody>
          <a:bodyPr wrap="square" rtlCol="0">
            <a:spAutoFit/>
          </a:bodyPr>
          <a:lstStyle/>
          <a:p>
            <a:r>
              <a:rPr lang="en-US" sz="3200" b="1" dirty="0">
                <a:solidFill>
                  <a:srgbClr val="676ABF"/>
                </a:solidFill>
                <a:latin typeface="Heebo" pitchFamily="2" charset="-79"/>
                <a:ea typeface="Roboto Cn" pitchFamily="2" charset="0"/>
                <a:cs typeface="Heebo" pitchFamily="2" charset="-79"/>
              </a:rPr>
              <a:t> Get started</a:t>
            </a:r>
          </a:p>
        </p:txBody>
      </p:sp>
      <p:sp>
        <p:nvSpPr>
          <p:cNvPr id="5" name="Rectangle 4"/>
          <p:cNvSpPr/>
          <p:nvPr/>
        </p:nvSpPr>
        <p:spPr>
          <a:xfrm>
            <a:off x="8007619" y="4815544"/>
            <a:ext cx="1143000" cy="32795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7033810" y="4815544"/>
            <a:ext cx="1309930" cy="339348"/>
          </a:xfrm>
          <a:custGeom>
            <a:avLst/>
            <a:gdLst>
              <a:gd name="T0" fmla="*/ 16845 w 19320"/>
              <a:gd name="T1" fmla="*/ 4 h 5005"/>
              <a:gd name="T2" fmla="*/ 17235 w 19320"/>
              <a:gd name="T3" fmla="*/ 51 h 5005"/>
              <a:gd name="T4" fmla="*/ 17605 w 19320"/>
              <a:gd name="T5" fmla="*/ 152 h 5005"/>
              <a:gd name="T6" fmla="*/ 17952 w 19320"/>
              <a:gd name="T7" fmla="*/ 303 h 5005"/>
              <a:gd name="T8" fmla="*/ 18269 w 19320"/>
              <a:gd name="T9" fmla="*/ 498 h 5005"/>
              <a:gd name="T10" fmla="*/ 18553 w 19320"/>
              <a:gd name="T11" fmla="*/ 735 h 5005"/>
              <a:gd name="T12" fmla="*/ 18800 w 19320"/>
              <a:gd name="T13" fmla="*/ 1008 h 5005"/>
              <a:gd name="T14" fmla="*/ 19004 w 19320"/>
              <a:gd name="T15" fmla="*/ 1313 h 5005"/>
              <a:gd name="T16" fmla="*/ 19161 w 19320"/>
              <a:gd name="T17" fmla="*/ 1645 h 5005"/>
              <a:gd name="T18" fmla="*/ 19267 w 19320"/>
              <a:gd name="T19" fmla="*/ 1999 h 5005"/>
              <a:gd name="T20" fmla="*/ 19316 w 19320"/>
              <a:gd name="T21" fmla="*/ 2375 h 5005"/>
              <a:gd name="T22" fmla="*/ 19307 w 19320"/>
              <a:gd name="T23" fmla="*/ 2757 h 5005"/>
              <a:gd name="T24" fmla="*/ 19238 w 19320"/>
              <a:gd name="T25" fmla="*/ 3126 h 5005"/>
              <a:gd name="T26" fmla="*/ 19114 w 19320"/>
              <a:gd name="T27" fmla="*/ 3474 h 5005"/>
              <a:gd name="T28" fmla="*/ 18941 w 19320"/>
              <a:gd name="T29" fmla="*/ 3797 h 5005"/>
              <a:gd name="T30" fmla="*/ 18722 w 19320"/>
              <a:gd name="T31" fmla="*/ 4092 h 5005"/>
              <a:gd name="T32" fmla="*/ 18463 w 19320"/>
              <a:gd name="T33" fmla="*/ 4353 h 5005"/>
              <a:gd name="T34" fmla="*/ 18167 w 19320"/>
              <a:gd name="T35" fmla="*/ 4577 h 5005"/>
              <a:gd name="T36" fmla="*/ 17840 w 19320"/>
              <a:gd name="T37" fmla="*/ 4758 h 5005"/>
              <a:gd name="T38" fmla="*/ 17485 w 19320"/>
              <a:gd name="T39" fmla="*/ 4892 h 5005"/>
              <a:gd name="T40" fmla="*/ 17107 w 19320"/>
              <a:gd name="T41" fmla="*/ 4976 h 5005"/>
              <a:gd name="T42" fmla="*/ 16711 w 19320"/>
              <a:gd name="T43" fmla="*/ 5005 h 5005"/>
              <a:gd name="T44" fmla="*/ 2344 w 19320"/>
              <a:gd name="T45" fmla="*/ 4992 h 5005"/>
              <a:gd name="T46" fmla="*/ 1960 w 19320"/>
              <a:gd name="T47" fmla="*/ 4925 h 5005"/>
              <a:gd name="T48" fmla="*/ 1596 w 19320"/>
              <a:gd name="T49" fmla="*/ 4807 h 5005"/>
              <a:gd name="T50" fmla="*/ 1259 w 19320"/>
              <a:gd name="T51" fmla="*/ 4642 h 5005"/>
              <a:gd name="T52" fmla="*/ 952 w 19320"/>
              <a:gd name="T53" fmla="*/ 4432 h 5005"/>
              <a:gd name="T54" fmla="*/ 680 w 19320"/>
              <a:gd name="T55" fmla="*/ 4183 h 5005"/>
              <a:gd name="T56" fmla="*/ 447 w 19320"/>
              <a:gd name="T57" fmla="*/ 3900 h 5005"/>
              <a:gd name="T58" fmla="*/ 258 w 19320"/>
              <a:gd name="T59" fmla="*/ 3585 h 5005"/>
              <a:gd name="T60" fmla="*/ 118 w 19320"/>
              <a:gd name="T61" fmla="*/ 3245 h 5005"/>
              <a:gd name="T62" fmla="*/ 30 w 19320"/>
              <a:gd name="T63" fmla="*/ 2883 h 5005"/>
              <a:gd name="T64" fmla="*/ 0 w 19320"/>
              <a:gd name="T65" fmla="*/ 2503 h 5005"/>
              <a:gd name="T66" fmla="*/ 30 w 19320"/>
              <a:gd name="T67" fmla="*/ 2122 h 5005"/>
              <a:gd name="T68" fmla="*/ 118 w 19320"/>
              <a:gd name="T69" fmla="*/ 1760 h 5005"/>
              <a:gd name="T70" fmla="*/ 258 w 19320"/>
              <a:gd name="T71" fmla="*/ 1420 h 5005"/>
              <a:gd name="T72" fmla="*/ 447 w 19320"/>
              <a:gd name="T73" fmla="*/ 1106 h 5005"/>
              <a:gd name="T74" fmla="*/ 680 w 19320"/>
              <a:gd name="T75" fmla="*/ 822 h 5005"/>
              <a:gd name="T76" fmla="*/ 952 w 19320"/>
              <a:gd name="T77" fmla="*/ 573 h 5005"/>
              <a:gd name="T78" fmla="*/ 1259 w 19320"/>
              <a:gd name="T79" fmla="*/ 363 h 5005"/>
              <a:gd name="T80" fmla="*/ 1596 w 19320"/>
              <a:gd name="T81" fmla="*/ 198 h 5005"/>
              <a:gd name="T82" fmla="*/ 1960 w 19320"/>
              <a:gd name="T83" fmla="*/ 80 h 5005"/>
              <a:gd name="T84" fmla="*/ 2344 w 19320"/>
              <a:gd name="T85" fmla="*/ 13 h 5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320" h="5005">
                <a:moveTo>
                  <a:pt x="2609" y="0"/>
                </a:moveTo>
                <a:lnTo>
                  <a:pt x="16711" y="0"/>
                </a:lnTo>
                <a:lnTo>
                  <a:pt x="16845" y="4"/>
                </a:lnTo>
                <a:lnTo>
                  <a:pt x="16976" y="13"/>
                </a:lnTo>
                <a:lnTo>
                  <a:pt x="17107" y="29"/>
                </a:lnTo>
                <a:lnTo>
                  <a:pt x="17235" y="51"/>
                </a:lnTo>
                <a:lnTo>
                  <a:pt x="17360" y="80"/>
                </a:lnTo>
                <a:lnTo>
                  <a:pt x="17485" y="113"/>
                </a:lnTo>
                <a:lnTo>
                  <a:pt x="17605" y="152"/>
                </a:lnTo>
                <a:lnTo>
                  <a:pt x="17724" y="198"/>
                </a:lnTo>
                <a:lnTo>
                  <a:pt x="17840" y="247"/>
                </a:lnTo>
                <a:lnTo>
                  <a:pt x="17952" y="303"/>
                </a:lnTo>
                <a:lnTo>
                  <a:pt x="18061" y="363"/>
                </a:lnTo>
                <a:lnTo>
                  <a:pt x="18167" y="428"/>
                </a:lnTo>
                <a:lnTo>
                  <a:pt x="18269" y="498"/>
                </a:lnTo>
                <a:lnTo>
                  <a:pt x="18368" y="573"/>
                </a:lnTo>
                <a:lnTo>
                  <a:pt x="18463" y="652"/>
                </a:lnTo>
                <a:lnTo>
                  <a:pt x="18553" y="735"/>
                </a:lnTo>
                <a:lnTo>
                  <a:pt x="18640" y="822"/>
                </a:lnTo>
                <a:lnTo>
                  <a:pt x="18722" y="913"/>
                </a:lnTo>
                <a:lnTo>
                  <a:pt x="18800" y="1008"/>
                </a:lnTo>
                <a:lnTo>
                  <a:pt x="18873" y="1106"/>
                </a:lnTo>
                <a:lnTo>
                  <a:pt x="18941" y="1208"/>
                </a:lnTo>
                <a:lnTo>
                  <a:pt x="19004" y="1313"/>
                </a:lnTo>
                <a:lnTo>
                  <a:pt x="19062" y="1420"/>
                </a:lnTo>
                <a:lnTo>
                  <a:pt x="19114" y="1531"/>
                </a:lnTo>
                <a:lnTo>
                  <a:pt x="19161" y="1645"/>
                </a:lnTo>
                <a:lnTo>
                  <a:pt x="19202" y="1760"/>
                </a:lnTo>
                <a:lnTo>
                  <a:pt x="19238" y="1879"/>
                </a:lnTo>
                <a:lnTo>
                  <a:pt x="19267" y="1999"/>
                </a:lnTo>
                <a:lnTo>
                  <a:pt x="19290" y="2122"/>
                </a:lnTo>
                <a:lnTo>
                  <a:pt x="19307" y="2248"/>
                </a:lnTo>
                <a:lnTo>
                  <a:pt x="19316" y="2375"/>
                </a:lnTo>
                <a:lnTo>
                  <a:pt x="19320" y="2503"/>
                </a:lnTo>
                <a:lnTo>
                  <a:pt x="19316" y="2630"/>
                </a:lnTo>
                <a:lnTo>
                  <a:pt x="19307" y="2757"/>
                </a:lnTo>
                <a:lnTo>
                  <a:pt x="19290" y="2883"/>
                </a:lnTo>
                <a:lnTo>
                  <a:pt x="19267" y="3006"/>
                </a:lnTo>
                <a:lnTo>
                  <a:pt x="19238" y="3126"/>
                </a:lnTo>
                <a:lnTo>
                  <a:pt x="19202" y="3245"/>
                </a:lnTo>
                <a:lnTo>
                  <a:pt x="19161" y="3360"/>
                </a:lnTo>
                <a:lnTo>
                  <a:pt x="19114" y="3474"/>
                </a:lnTo>
                <a:lnTo>
                  <a:pt x="19062" y="3585"/>
                </a:lnTo>
                <a:lnTo>
                  <a:pt x="19004" y="3693"/>
                </a:lnTo>
                <a:lnTo>
                  <a:pt x="18941" y="3797"/>
                </a:lnTo>
                <a:lnTo>
                  <a:pt x="18873" y="3900"/>
                </a:lnTo>
                <a:lnTo>
                  <a:pt x="18800" y="3997"/>
                </a:lnTo>
                <a:lnTo>
                  <a:pt x="18722" y="4092"/>
                </a:lnTo>
                <a:lnTo>
                  <a:pt x="18640" y="4183"/>
                </a:lnTo>
                <a:lnTo>
                  <a:pt x="18553" y="4270"/>
                </a:lnTo>
                <a:lnTo>
                  <a:pt x="18463" y="4353"/>
                </a:lnTo>
                <a:lnTo>
                  <a:pt x="18368" y="4432"/>
                </a:lnTo>
                <a:lnTo>
                  <a:pt x="18269" y="4507"/>
                </a:lnTo>
                <a:lnTo>
                  <a:pt x="18167" y="4577"/>
                </a:lnTo>
                <a:lnTo>
                  <a:pt x="18061" y="4642"/>
                </a:lnTo>
                <a:lnTo>
                  <a:pt x="17952" y="4702"/>
                </a:lnTo>
                <a:lnTo>
                  <a:pt x="17840" y="4758"/>
                </a:lnTo>
                <a:lnTo>
                  <a:pt x="17724" y="4807"/>
                </a:lnTo>
                <a:lnTo>
                  <a:pt x="17605" y="4853"/>
                </a:lnTo>
                <a:lnTo>
                  <a:pt x="17485" y="4892"/>
                </a:lnTo>
                <a:lnTo>
                  <a:pt x="17360" y="4925"/>
                </a:lnTo>
                <a:lnTo>
                  <a:pt x="17235" y="4954"/>
                </a:lnTo>
                <a:lnTo>
                  <a:pt x="17107" y="4976"/>
                </a:lnTo>
                <a:lnTo>
                  <a:pt x="16976" y="4992"/>
                </a:lnTo>
                <a:lnTo>
                  <a:pt x="16845" y="5001"/>
                </a:lnTo>
                <a:lnTo>
                  <a:pt x="16711" y="5005"/>
                </a:lnTo>
                <a:lnTo>
                  <a:pt x="2609" y="5005"/>
                </a:lnTo>
                <a:lnTo>
                  <a:pt x="2475" y="5001"/>
                </a:lnTo>
                <a:lnTo>
                  <a:pt x="2344" y="4992"/>
                </a:lnTo>
                <a:lnTo>
                  <a:pt x="2213" y="4976"/>
                </a:lnTo>
                <a:lnTo>
                  <a:pt x="2085" y="4954"/>
                </a:lnTo>
                <a:lnTo>
                  <a:pt x="1960" y="4925"/>
                </a:lnTo>
                <a:lnTo>
                  <a:pt x="1835" y="4892"/>
                </a:lnTo>
                <a:lnTo>
                  <a:pt x="1715" y="4853"/>
                </a:lnTo>
                <a:lnTo>
                  <a:pt x="1596" y="4807"/>
                </a:lnTo>
                <a:lnTo>
                  <a:pt x="1480" y="4758"/>
                </a:lnTo>
                <a:lnTo>
                  <a:pt x="1368" y="4702"/>
                </a:lnTo>
                <a:lnTo>
                  <a:pt x="1259" y="4642"/>
                </a:lnTo>
                <a:lnTo>
                  <a:pt x="1153" y="4577"/>
                </a:lnTo>
                <a:lnTo>
                  <a:pt x="1051" y="4507"/>
                </a:lnTo>
                <a:lnTo>
                  <a:pt x="952" y="4432"/>
                </a:lnTo>
                <a:lnTo>
                  <a:pt x="857" y="4353"/>
                </a:lnTo>
                <a:lnTo>
                  <a:pt x="767" y="4270"/>
                </a:lnTo>
                <a:lnTo>
                  <a:pt x="680" y="4183"/>
                </a:lnTo>
                <a:lnTo>
                  <a:pt x="598" y="4092"/>
                </a:lnTo>
                <a:lnTo>
                  <a:pt x="520" y="3997"/>
                </a:lnTo>
                <a:lnTo>
                  <a:pt x="447" y="3900"/>
                </a:lnTo>
                <a:lnTo>
                  <a:pt x="379" y="3797"/>
                </a:lnTo>
                <a:lnTo>
                  <a:pt x="316" y="3693"/>
                </a:lnTo>
                <a:lnTo>
                  <a:pt x="258" y="3585"/>
                </a:lnTo>
                <a:lnTo>
                  <a:pt x="206" y="3474"/>
                </a:lnTo>
                <a:lnTo>
                  <a:pt x="159" y="3360"/>
                </a:lnTo>
                <a:lnTo>
                  <a:pt x="118" y="3245"/>
                </a:lnTo>
                <a:lnTo>
                  <a:pt x="82" y="3126"/>
                </a:lnTo>
                <a:lnTo>
                  <a:pt x="53" y="3006"/>
                </a:lnTo>
                <a:lnTo>
                  <a:pt x="30" y="2883"/>
                </a:lnTo>
                <a:lnTo>
                  <a:pt x="13" y="2757"/>
                </a:lnTo>
                <a:lnTo>
                  <a:pt x="4" y="2630"/>
                </a:lnTo>
                <a:lnTo>
                  <a:pt x="0" y="2503"/>
                </a:lnTo>
                <a:lnTo>
                  <a:pt x="4" y="2375"/>
                </a:lnTo>
                <a:lnTo>
                  <a:pt x="13" y="2248"/>
                </a:lnTo>
                <a:lnTo>
                  <a:pt x="30" y="2122"/>
                </a:lnTo>
                <a:lnTo>
                  <a:pt x="53" y="1999"/>
                </a:lnTo>
                <a:lnTo>
                  <a:pt x="82" y="1879"/>
                </a:lnTo>
                <a:lnTo>
                  <a:pt x="118" y="1760"/>
                </a:lnTo>
                <a:lnTo>
                  <a:pt x="159" y="1645"/>
                </a:lnTo>
                <a:lnTo>
                  <a:pt x="206" y="1531"/>
                </a:lnTo>
                <a:lnTo>
                  <a:pt x="258" y="1420"/>
                </a:lnTo>
                <a:lnTo>
                  <a:pt x="316" y="1313"/>
                </a:lnTo>
                <a:lnTo>
                  <a:pt x="379" y="1208"/>
                </a:lnTo>
                <a:lnTo>
                  <a:pt x="447" y="1106"/>
                </a:lnTo>
                <a:lnTo>
                  <a:pt x="520" y="1008"/>
                </a:lnTo>
                <a:lnTo>
                  <a:pt x="598" y="913"/>
                </a:lnTo>
                <a:lnTo>
                  <a:pt x="680" y="822"/>
                </a:lnTo>
                <a:lnTo>
                  <a:pt x="767" y="735"/>
                </a:lnTo>
                <a:lnTo>
                  <a:pt x="857" y="652"/>
                </a:lnTo>
                <a:lnTo>
                  <a:pt x="952" y="573"/>
                </a:lnTo>
                <a:lnTo>
                  <a:pt x="1051" y="498"/>
                </a:lnTo>
                <a:lnTo>
                  <a:pt x="1153" y="428"/>
                </a:lnTo>
                <a:lnTo>
                  <a:pt x="1259" y="363"/>
                </a:lnTo>
                <a:lnTo>
                  <a:pt x="1368" y="303"/>
                </a:lnTo>
                <a:lnTo>
                  <a:pt x="1480" y="247"/>
                </a:lnTo>
                <a:lnTo>
                  <a:pt x="1596" y="198"/>
                </a:lnTo>
                <a:lnTo>
                  <a:pt x="1715" y="152"/>
                </a:lnTo>
                <a:lnTo>
                  <a:pt x="1835" y="113"/>
                </a:lnTo>
                <a:lnTo>
                  <a:pt x="1960" y="80"/>
                </a:lnTo>
                <a:lnTo>
                  <a:pt x="2085" y="51"/>
                </a:lnTo>
                <a:lnTo>
                  <a:pt x="2213" y="29"/>
                </a:lnTo>
                <a:lnTo>
                  <a:pt x="2344" y="13"/>
                </a:lnTo>
                <a:lnTo>
                  <a:pt x="2475" y="4"/>
                </a:lnTo>
                <a:lnTo>
                  <a:pt x="2609" y="0"/>
                </a:lnTo>
                <a:close/>
              </a:path>
            </a:pathLst>
          </a:custGeom>
          <a:solidFill>
            <a:srgbClr val="676ABF"/>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45875" y="4869911"/>
            <a:ext cx="685800" cy="261610"/>
          </a:xfrm>
          <a:prstGeom prst="rect">
            <a:avLst/>
          </a:prstGeom>
          <a:noFill/>
        </p:spPr>
        <p:txBody>
          <a:bodyPr wrap="square" rtlCol="0">
            <a:spAutoFit/>
          </a:bodyPr>
          <a:lstStyle/>
          <a:p>
            <a:pPr algn="ctr"/>
            <a:fld id="{EBE7F794-E4B0-4938-8882-E6F7A5FB1EBA}" type="slidenum">
              <a:rPr lang="en-US" sz="1100" smtClean="0">
                <a:solidFill>
                  <a:schemeClr val="bg1"/>
                </a:solidFill>
              </a:rPr>
              <a:t>9</a:t>
            </a:fld>
            <a:endParaRPr lang="en-US" sz="1100" dirty="0">
              <a:solidFill>
                <a:schemeClr val="bg1"/>
              </a:solidFill>
            </a:endParaRPr>
          </a:p>
        </p:txBody>
      </p:sp>
      <p:grpSp>
        <p:nvGrpSpPr>
          <p:cNvPr id="65" name="Group 64"/>
          <p:cNvGrpSpPr/>
          <p:nvPr/>
        </p:nvGrpSpPr>
        <p:grpSpPr>
          <a:xfrm>
            <a:off x="8485464" y="4862363"/>
            <a:ext cx="506136" cy="234319"/>
            <a:chOff x="8497453" y="4862363"/>
            <a:chExt cx="506136" cy="234319"/>
          </a:xfrm>
        </p:grpSpPr>
        <p:sp>
          <p:nvSpPr>
            <p:cNvPr id="66" name="Chevron 65"/>
            <p:cNvSpPr/>
            <p:nvPr/>
          </p:nvSpPr>
          <p:spPr>
            <a:xfrm>
              <a:off x="8497453"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66"/>
            <p:cNvSpPr/>
            <p:nvPr/>
          </p:nvSpPr>
          <p:spPr>
            <a:xfrm>
              <a:off x="8668855"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a:off x="8840258" y="4862363"/>
              <a:ext cx="163331" cy="234319"/>
            </a:xfrm>
            <a:prstGeom prst="chevr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9" name="Picture 38">
            <a:extLst>
              <a:ext uri="{FF2B5EF4-FFF2-40B4-BE49-F238E27FC236}">
                <a16:creationId xmlns:a16="http://schemas.microsoft.com/office/drawing/2014/main" id="{9A2E7792-6371-444E-BFC6-5E3715A7A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4158" y="4743482"/>
            <a:ext cx="624749" cy="439340"/>
          </a:xfrm>
          <a:prstGeom prst="rect">
            <a:avLst/>
          </a:prstGeom>
        </p:spPr>
      </p:pic>
      <p:sp>
        <p:nvSpPr>
          <p:cNvPr id="45" name="Content Placeholder 2">
            <a:extLst>
              <a:ext uri="{FF2B5EF4-FFF2-40B4-BE49-F238E27FC236}">
                <a16:creationId xmlns:a16="http://schemas.microsoft.com/office/drawing/2014/main" id="{876B74C7-3830-B84F-85B0-417C2BDA6C48}"/>
              </a:ext>
            </a:extLst>
          </p:cNvPr>
          <p:cNvSpPr txBox="1">
            <a:spLocks/>
          </p:cNvSpPr>
          <p:nvPr/>
        </p:nvSpPr>
        <p:spPr>
          <a:xfrm>
            <a:off x="554064" y="1265425"/>
            <a:ext cx="4343400" cy="3437946"/>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GB" sz="1800" b="1" dirty="0">
              <a:solidFill>
                <a:schemeClr val="tx1">
                  <a:lumMod val="75000"/>
                  <a:lumOff val="25000"/>
                </a:schemeClr>
              </a:solidFill>
              <a:latin typeface="Heebo" pitchFamily="2" charset="-79"/>
              <a:cs typeface="Heebo" pitchFamily="2" charset="-79"/>
            </a:endParaRPr>
          </a:p>
          <a:p>
            <a:pPr marL="0" indent="0">
              <a:buNone/>
            </a:pPr>
            <a:r>
              <a:rPr lang="en-GB" sz="1800" b="1" dirty="0">
                <a:solidFill>
                  <a:schemeClr val="tx1">
                    <a:lumMod val="75000"/>
                    <a:lumOff val="25000"/>
                  </a:schemeClr>
                </a:solidFill>
                <a:latin typeface="Heebo" pitchFamily="2" charset="-79"/>
                <a:cs typeface="Heebo" pitchFamily="2" charset="-79"/>
              </a:rPr>
              <a:t>Find out:</a:t>
            </a:r>
            <a:endParaRPr lang="en-GB" sz="1800" dirty="0">
              <a:solidFill>
                <a:schemeClr val="tx1">
                  <a:lumMod val="75000"/>
                  <a:lumOff val="25000"/>
                </a:schemeClr>
              </a:solidFill>
              <a:latin typeface="Heebo" pitchFamily="2" charset="-79"/>
              <a:cs typeface="Heebo" pitchFamily="2" charset="-79"/>
            </a:endParaRPr>
          </a:p>
          <a:p>
            <a:r>
              <a:rPr lang="en-GB" sz="1800" dirty="0">
                <a:solidFill>
                  <a:schemeClr val="tx1">
                    <a:lumMod val="75000"/>
                    <a:lumOff val="25000"/>
                  </a:schemeClr>
                </a:solidFill>
                <a:latin typeface="Heebo" pitchFamily="2" charset="-79"/>
                <a:cs typeface="Heebo" pitchFamily="2" charset="-79"/>
              </a:rPr>
              <a:t>How many people are there in the world?</a:t>
            </a:r>
          </a:p>
          <a:p>
            <a:r>
              <a:rPr lang="en-GB" sz="1800" dirty="0">
                <a:solidFill>
                  <a:schemeClr val="tx1">
                    <a:lumMod val="75000"/>
                    <a:lumOff val="25000"/>
                  </a:schemeClr>
                </a:solidFill>
                <a:latin typeface="Heebo" pitchFamily="2" charset="-79"/>
                <a:cs typeface="Heebo" pitchFamily="2" charset="-79"/>
              </a:rPr>
              <a:t>What do we mean by ‘poverty’?</a:t>
            </a:r>
          </a:p>
          <a:p>
            <a:r>
              <a:rPr lang="en-GB" sz="1800" dirty="0">
                <a:solidFill>
                  <a:schemeClr val="tx1">
                    <a:lumMod val="75000"/>
                    <a:lumOff val="25000"/>
                  </a:schemeClr>
                </a:solidFill>
                <a:latin typeface="Heebo" pitchFamily="2" charset="-79"/>
                <a:cs typeface="Heebo" pitchFamily="2" charset="-79"/>
              </a:rPr>
              <a:t>How many people in the world live in poverty?</a:t>
            </a:r>
          </a:p>
          <a:p>
            <a:pPr marL="0" indent="0">
              <a:buNone/>
            </a:pPr>
            <a:endParaRPr lang="en-GB" sz="1800" dirty="0">
              <a:solidFill>
                <a:schemeClr val="tx1">
                  <a:lumMod val="75000"/>
                  <a:lumOff val="25000"/>
                </a:schemeClr>
              </a:solidFill>
              <a:latin typeface="Heebo" pitchFamily="2" charset="-79"/>
              <a:cs typeface="Heebo" pitchFamily="2" charset="-79"/>
            </a:endParaRPr>
          </a:p>
          <a:p>
            <a:pPr marL="0" indent="0">
              <a:buNone/>
            </a:pPr>
            <a:r>
              <a:rPr lang="en-GB" sz="1800" b="1" dirty="0">
                <a:solidFill>
                  <a:schemeClr val="tx1">
                    <a:lumMod val="75000"/>
                    <a:lumOff val="25000"/>
                  </a:schemeClr>
                </a:solidFill>
                <a:latin typeface="Heebo" pitchFamily="2" charset="-79"/>
                <a:cs typeface="Heebo" pitchFamily="2" charset="-79"/>
              </a:rPr>
              <a:t>Discussion:</a:t>
            </a:r>
          </a:p>
          <a:p>
            <a:r>
              <a:rPr lang="en-GB" sz="1800" dirty="0">
                <a:solidFill>
                  <a:schemeClr val="tx1">
                    <a:lumMod val="75000"/>
                    <a:lumOff val="25000"/>
                  </a:schemeClr>
                </a:solidFill>
                <a:latin typeface="Heebo" pitchFamily="2" charset="-79"/>
                <a:cs typeface="Heebo" pitchFamily="2" charset="-79"/>
              </a:rPr>
              <a:t>Discuss the statistic in this picture</a:t>
            </a:r>
          </a:p>
        </p:txBody>
      </p:sp>
      <p:pic>
        <p:nvPicPr>
          <p:cNvPr id="46" name="Picture 4">
            <a:extLst>
              <a:ext uri="{FF2B5EF4-FFF2-40B4-BE49-F238E27FC236}">
                <a16:creationId xmlns:a16="http://schemas.microsoft.com/office/drawing/2014/main" id="{8B2653B6-5128-5B48-8948-FDCDDE46715A}"/>
              </a:ext>
            </a:extLst>
          </p:cNvPr>
          <p:cNvPicPr>
            <a:picLocks noChangeAspect="1" noChangeArrowheads="1"/>
          </p:cNvPicPr>
          <p:nvPr/>
        </p:nvPicPr>
        <p:blipFill>
          <a:blip r:embed="rId4" cstate="print"/>
          <a:srcRect/>
          <a:stretch>
            <a:fillRect/>
          </a:stretch>
        </p:blipFill>
        <p:spPr bwMode="auto">
          <a:xfrm>
            <a:off x="4957274" y="433704"/>
            <a:ext cx="3844099" cy="4154270"/>
          </a:xfrm>
          <a:prstGeom prst="rect">
            <a:avLst/>
          </a:prstGeom>
          <a:noFill/>
          <a:ln w="9525">
            <a:noFill/>
            <a:miter lim="800000"/>
            <a:headEnd/>
            <a:tailEnd/>
          </a:ln>
        </p:spPr>
      </p:pic>
      <p:pic>
        <p:nvPicPr>
          <p:cNvPr id="53" name="Picture 2">
            <a:extLst>
              <a:ext uri="{FF2B5EF4-FFF2-40B4-BE49-F238E27FC236}">
                <a16:creationId xmlns:a16="http://schemas.microsoft.com/office/drawing/2014/main" id="{514FD22C-B46E-2A42-B516-B5AE6A0F2B1E}"/>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rot="16200000">
            <a:off x="620439" y="267121"/>
            <a:ext cx="636904" cy="65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Graphic 30" descr="Line arrow Clockwise curve">
            <a:extLst>
              <a:ext uri="{FF2B5EF4-FFF2-40B4-BE49-F238E27FC236}">
                <a16:creationId xmlns:a16="http://schemas.microsoft.com/office/drawing/2014/main" id="{56E43443-098C-C94B-8FA8-4D20F0F1F6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557825">
            <a:off x="4173501" y="3290498"/>
            <a:ext cx="889000" cy="889000"/>
          </a:xfrm>
          <a:prstGeom prst="rect">
            <a:avLst/>
          </a:prstGeom>
        </p:spPr>
      </p:pic>
      <p:pic>
        <p:nvPicPr>
          <p:cNvPr id="71" name="Picture 70">
            <a:extLst>
              <a:ext uri="{FF2B5EF4-FFF2-40B4-BE49-F238E27FC236}">
                <a16:creationId xmlns:a16="http://schemas.microsoft.com/office/drawing/2014/main" id="{D65751C0-DB02-2742-BD89-41EAE9E3745A}"/>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8343740" y="-1248531"/>
            <a:ext cx="1840667" cy="1840667"/>
          </a:xfrm>
          <a:prstGeom prst="rect">
            <a:avLst/>
          </a:prstGeom>
        </p:spPr>
      </p:pic>
      <p:pic>
        <p:nvPicPr>
          <p:cNvPr id="72" name="Picture 71">
            <a:extLst>
              <a:ext uri="{FF2B5EF4-FFF2-40B4-BE49-F238E27FC236}">
                <a16:creationId xmlns:a16="http://schemas.microsoft.com/office/drawing/2014/main" id="{6AC4CA0B-C313-3E4A-8BB9-0601DDD3496E}"/>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475388" y="-1021517"/>
            <a:ext cx="1840667" cy="1840667"/>
          </a:xfrm>
          <a:prstGeom prst="rect">
            <a:avLst/>
          </a:prstGeom>
        </p:spPr>
      </p:pic>
      <p:pic>
        <p:nvPicPr>
          <p:cNvPr id="73" name="Picture 72">
            <a:extLst>
              <a:ext uri="{FF2B5EF4-FFF2-40B4-BE49-F238E27FC236}">
                <a16:creationId xmlns:a16="http://schemas.microsoft.com/office/drawing/2014/main" id="{80D0D1CE-8A9C-864B-8F57-C6768A36514E}"/>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805430" y="1107634"/>
            <a:ext cx="1840667" cy="1840667"/>
          </a:xfrm>
          <a:prstGeom prst="rect">
            <a:avLst/>
          </a:prstGeom>
        </p:spPr>
      </p:pic>
      <p:pic>
        <p:nvPicPr>
          <p:cNvPr id="74" name="Picture 73">
            <a:extLst>
              <a:ext uri="{FF2B5EF4-FFF2-40B4-BE49-F238E27FC236}">
                <a16:creationId xmlns:a16="http://schemas.microsoft.com/office/drawing/2014/main" id="{8DA8505D-F66F-CA45-8EC4-62CF3C8D534F}"/>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525289" y="4042818"/>
            <a:ext cx="1840667" cy="1840667"/>
          </a:xfrm>
          <a:prstGeom prst="rect">
            <a:avLst/>
          </a:prstGeom>
        </p:spPr>
      </p:pic>
      <p:pic>
        <p:nvPicPr>
          <p:cNvPr id="75" name="Picture 74">
            <a:extLst>
              <a:ext uri="{FF2B5EF4-FFF2-40B4-BE49-F238E27FC236}">
                <a16:creationId xmlns:a16="http://schemas.microsoft.com/office/drawing/2014/main" id="{C8F8769B-0590-9346-860A-8AED878DE9D0}"/>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3130457" y="4429542"/>
            <a:ext cx="1840667" cy="1840667"/>
          </a:xfrm>
          <a:prstGeom prst="rect">
            <a:avLst/>
          </a:prstGeom>
        </p:spPr>
      </p:pic>
    </p:spTree>
    <p:extLst>
      <p:ext uri="{BB962C8B-B14F-4D97-AF65-F5344CB8AC3E}">
        <p14:creationId xmlns:p14="http://schemas.microsoft.com/office/powerpoint/2010/main" val="282636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p:tgtEl>
                                          <p:spTgt spid="31"/>
                                        </p:tgtEl>
                                        <p:attrNameLst>
                                          <p:attrName>ppt_y</p:attrName>
                                        </p:attrNameLst>
                                      </p:cBhvr>
                                      <p:tavLst>
                                        <p:tav tm="0">
                                          <p:val>
                                            <p:strVal val="#ppt_y+#ppt_h*1.125000"/>
                                          </p:val>
                                        </p:tav>
                                        <p:tav tm="100000">
                                          <p:val>
                                            <p:strVal val="#ppt_y"/>
                                          </p:val>
                                        </p:tav>
                                      </p:tavLst>
                                    </p:anim>
                                    <p:animEffect transition="in" filter="wipe(up)">
                                      <p:cBhvr>
                                        <p:cTn id="8" dur="500"/>
                                        <p:tgtEl>
                                          <p:spTgt spid="3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par>
                                <p:cTn id="15" presetID="32" presetClass="emph" presetSubtype="0" repeatCount="3000" fill="hold" nodeType="withEffect">
                                  <p:stCondLst>
                                    <p:cond delay="0"/>
                                  </p:stCondLst>
                                  <p:childTnLst>
                                    <p:animRot by="120000">
                                      <p:cBhvr>
                                        <p:cTn id="16" dur="100" fill="hold">
                                          <p:stCondLst>
                                            <p:cond delay="0"/>
                                          </p:stCondLst>
                                        </p:cTn>
                                        <p:tgtEl>
                                          <p:spTgt spid="46"/>
                                        </p:tgtEl>
                                        <p:attrNameLst>
                                          <p:attrName>r</p:attrName>
                                        </p:attrNameLst>
                                      </p:cBhvr>
                                    </p:animRot>
                                    <p:animRot by="-240000">
                                      <p:cBhvr>
                                        <p:cTn id="17" dur="200" fill="hold">
                                          <p:stCondLst>
                                            <p:cond delay="200"/>
                                          </p:stCondLst>
                                        </p:cTn>
                                        <p:tgtEl>
                                          <p:spTgt spid="46"/>
                                        </p:tgtEl>
                                        <p:attrNameLst>
                                          <p:attrName>r</p:attrName>
                                        </p:attrNameLst>
                                      </p:cBhvr>
                                    </p:animRot>
                                    <p:animRot by="240000">
                                      <p:cBhvr>
                                        <p:cTn id="18" dur="200" fill="hold">
                                          <p:stCondLst>
                                            <p:cond delay="400"/>
                                          </p:stCondLst>
                                        </p:cTn>
                                        <p:tgtEl>
                                          <p:spTgt spid="46"/>
                                        </p:tgtEl>
                                        <p:attrNameLst>
                                          <p:attrName>r</p:attrName>
                                        </p:attrNameLst>
                                      </p:cBhvr>
                                    </p:animRot>
                                    <p:animRot by="-240000">
                                      <p:cBhvr>
                                        <p:cTn id="19" dur="200" fill="hold">
                                          <p:stCondLst>
                                            <p:cond delay="600"/>
                                          </p:stCondLst>
                                        </p:cTn>
                                        <p:tgtEl>
                                          <p:spTgt spid="46"/>
                                        </p:tgtEl>
                                        <p:attrNameLst>
                                          <p:attrName>r</p:attrName>
                                        </p:attrNameLst>
                                      </p:cBhvr>
                                    </p:animRot>
                                    <p:animRot by="120000">
                                      <p:cBhvr>
                                        <p:cTn id="20" dur="200" fill="hold">
                                          <p:stCondLst>
                                            <p:cond delay="800"/>
                                          </p:stCondLst>
                                        </p:cTn>
                                        <p:tgtEl>
                                          <p:spTgt spid="46"/>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5000" fill="hold"/>
                                        <p:tgtEl>
                                          <p:spTgt spid="71"/>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5000" fill="hold"/>
                                        <p:tgtEl>
                                          <p:spTgt spid="72"/>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5000" fill="hold"/>
                                        <p:tgtEl>
                                          <p:spTgt spid="73"/>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0" fill="hold"/>
                                        <p:tgtEl>
                                          <p:spTgt spid="74"/>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5000" fill="hold"/>
                                        <p:tgtEl>
                                          <p:spTgt spid="75"/>
                                        </p:tgtEl>
                                        <p:attrNameLst>
                                          <p:attrName>r</p:attrName>
                                        </p:attrNameLst>
                                      </p:cBhvr>
                                    </p:animRot>
                                  </p:childTnLst>
                                </p:cTn>
                              </p:par>
                              <p:par>
                                <p:cTn id="31" presetID="6" presetClass="emph" presetSubtype="0" repeatCount="indefinite" fill="hold" nodeType="withEffect">
                                  <p:stCondLst>
                                    <p:cond delay="0"/>
                                  </p:stCondLst>
                                  <p:childTnLst>
                                    <p:animScale>
                                      <p:cBhvr>
                                        <p:cTn id="32" dur="2000" fill="hold"/>
                                        <p:tgtEl>
                                          <p:spTgt spid="31"/>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Looman - Default Color">
      <a:dk1>
        <a:sysClr val="windowText" lastClr="000000"/>
      </a:dk1>
      <a:lt1>
        <a:sysClr val="window" lastClr="FFFFFF"/>
      </a:lt1>
      <a:dk2>
        <a:srgbClr val="56C3FD"/>
      </a:dk2>
      <a:lt2>
        <a:srgbClr val="4AB6A9"/>
      </a:lt2>
      <a:accent1>
        <a:srgbClr val="FFC000"/>
      </a:accent1>
      <a:accent2>
        <a:srgbClr val="717171"/>
      </a:accent2>
      <a:accent3>
        <a:srgbClr val="FF7F7F"/>
      </a:accent3>
      <a:accent4>
        <a:srgbClr val="7030A0"/>
      </a:accent4>
      <a:accent5>
        <a:srgbClr val="92D050"/>
      </a:accent5>
      <a:accent6>
        <a:srgbClr val="011E2D"/>
      </a:accent6>
      <a:hlink>
        <a:srgbClr val="D5F0FE"/>
      </a:hlink>
      <a:folHlink>
        <a:srgbClr val="A7DFFC"/>
      </a:folHlink>
    </a:clrScheme>
    <a:fontScheme name="Custom 3">
      <a:majorFont>
        <a:latin typeface="Roboto"/>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COTDEC-PPTX-TEMPLATE" id="{611C1F3D-BB64-A94C-84EC-FAD67E8A6133}" vid="{DE33A5F2-A003-6C42-B49E-907C598BF1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CB009E5D1F0DF4B8B6336BD7A05347A" ma:contentTypeVersion="12" ma:contentTypeDescription="Create a new document." ma:contentTypeScope="" ma:versionID="7eefb7f07af784ea2fe413f763773464">
  <xsd:schema xmlns:xsd="http://www.w3.org/2001/XMLSchema" xmlns:xs="http://www.w3.org/2001/XMLSchema" xmlns:p="http://schemas.microsoft.com/office/2006/metadata/properties" xmlns:ns2="f0f7b4fd-4ce0-4772-9396-8886c2738110" xmlns:ns3="be5e74cd-4f39-4de1-828b-a81a961e4af0" targetNamespace="http://schemas.microsoft.com/office/2006/metadata/properties" ma:root="true" ma:fieldsID="3e893fd6def32fefcae771a6d6a926e5" ns2:_="" ns3:_="">
    <xsd:import namespace="f0f7b4fd-4ce0-4772-9396-8886c2738110"/>
    <xsd:import namespace="be5e74cd-4f39-4de1-828b-a81a961e4a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f7b4fd-4ce0-4772-9396-8886c27381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5e74cd-4f39-4de1-828b-a81a961e4af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e5e74cd-4f39-4de1-828b-a81a961e4af0">
      <UserInfo>
        <DisplayName>Mrs Seagrave</DisplayName>
        <AccountId>120</AccountId>
        <AccountType/>
      </UserInfo>
    </SharedWithUsers>
  </documentManagement>
</p:properties>
</file>

<file path=customXml/itemProps1.xml><?xml version="1.0" encoding="utf-8"?>
<ds:datastoreItem xmlns:ds="http://schemas.openxmlformats.org/officeDocument/2006/customXml" ds:itemID="{90225C35-8A7D-40DA-B34E-DEFC6E8882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f7b4fd-4ce0-4772-9396-8886c2738110"/>
    <ds:schemaRef ds:uri="be5e74cd-4f39-4de1-828b-a81a961e4a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CFD60A-67B6-4726-8288-FD04EC2AD52D}">
  <ds:schemaRefs>
    <ds:schemaRef ds:uri="http://schemas.microsoft.com/sharepoint/v3/contenttype/forms"/>
  </ds:schemaRefs>
</ds:datastoreItem>
</file>

<file path=customXml/itemProps3.xml><?xml version="1.0" encoding="utf-8"?>
<ds:datastoreItem xmlns:ds="http://schemas.openxmlformats.org/officeDocument/2006/customXml" ds:itemID="{A2C38143-C54C-4CA4-8BB1-68AB7A7444B1}">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e5e74cd-4f39-4de1-828b-a81a961e4af0"/>
    <ds:schemaRef ds:uri="f0f7b4fd-4ce0-4772-9396-8886c273811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7077</TotalTime>
  <Words>3481</Words>
  <Application>Microsoft Office PowerPoint</Application>
  <PresentationFormat>On-screen Show (16:9)</PresentationFormat>
  <Paragraphs>479</Paragraphs>
  <Slides>50</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Calibri</vt:lpstr>
      <vt:lpstr>Heebo</vt:lpstr>
      <vt:lpstr>Heebo Medium</vt:lpstr>
      <vt:lpstr>Open Sans</vt:lpstr>
      <vt:lpstr>Roboto Cn</vt:lpstr>
      <vt:lpstr>Trade Gothic</vt:lpstr>
      <vt:lpstr>TradeGothicLTStd-Bold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Ann McGeary</dc:creator>
  <cp:lastModifiedBy>Mr Hill</cp:lastModifiedBy>
  <cp:revision>62</cp:revision>
  <dcterms:created xsi:type="dcterms:W3CDTF">2019-10-08T08:40:42Z</dcterms:created>
  <dcterms:modified xsi:type="dcterms:W3CDTF">2021-09-16T11:56:35Z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3888500.00000000</vt:lpwstr>
  </property>
  <property fmtid="{D5CDD505-2E9C-101B-9397-08002B2CF9AE}" pid="3" name="ContentTypeId">
    <vt:lpwstr>0x010100BCB009E5D1F0DF4B8B6336BD7A05347A</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ies>
</file>