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handoutMasterIdLst>
    <p:handoutMasterId r:id="rId69"/>
  </p:handoutMasterIdLst>
  <p:sldIdLst>
    <p:sldId id="417" r:id="rId5"/>
    <p:sldId id="346" r:id="rId6"/>
    <p:sldId id="347" r:id="rId7"/>
    <p:sldId id="348" r:id="rId8"/>
    <p:sldId id="350" r:id="rId9"/>
    <p:sldId id="351" r:id="rId10"/>
    <p:sldId id="352" r:id="rId11"/>
    <p:sldId id="353" r:id="rId12"/>
    <p:sldId id="354" r:id="rId13"/>
    <p:sldId id="355" r:id="rId14"/>
    <p:sldId id="357" r:id="rId15"/>
    <p:sldId id="356" r:id="rId16"/>
    <p:sldId id="358" r:id="rId17"/>
    <p:sldId id="359" r:id="rId18"/>
    <p:sldId id="411" r:id="rId19"/>
    <p:sldId id="413" r:id="rId20"/>
    <p:sldId id="414" r:id="rId21"/>
    <p:sldId id="365" r:id="rId22"/>
    <p:sldId id="366" r:id="rId23"/>
    <p:sldId id="362" r:id="rId24"/>
    <p:sldId id="415" r:id="rId25"/>
    <p:sldId id="363" r:id="rId26"/>
    <p:sldId id="369" r:id="rId27"/>
    <p:sldId id="370" r:id="rId28"/>
    <p:sldId id="371" r:id="rId29"/>
    <p:sldId id="375" r:id="rId30"/>
    <p:sldId id="373" r:id="rId31"/>
    <p:sldId id="374" r:id="rId32"/>
    <p:sldId id="376" r:id="rId33"/>
    <p:sldId id="377" r:id="rId34"/>
    <p:sldId id="378" r:id="rId35"/>
    <p:sldId id="379" r:id="rId36"/>
    <p:sldId id="382" r:id="rId37"/>
    <p:sldId id="383" r:id="rId38"/>
    <p:sldId id="380" r:id="rId39"/>
    <p:sldId id="381" r:id="rId40"/>
    <p:sldId id="384" r:id="rId41"/>
    <p:sldId id="385" r:id="rId42"/>
    <p:sldId id="386" r:id="rId43"/>
    <p:sldId id="387" r:id="rId44"/>
    <p:sldId id="388" r:id="rId45"/>
    <p:sldId id="389" r:id="rId46"/>
    <p:sldId id="390" r:id="rId47"/>
    <p:sldId id="391" r:id="rId48"/>
    <p:sldId id="394" r:id="rId49"/>
    <p:sldId id="392" r:id="rId50"/>
    <p:sldId id="393" r:id="rId51"/>
    <p:sldId id="395" r:id="rId52"/>
    <p:sldId id="396" r:id="rId53"/>
    <p:sldId id="397" r:id="rId54"/>
    <p:sldId id="398" r:id="rId55"/>
    <p:sldId id="399" r:id="rId56"/>
    <p:sldId id="400" r:id="rId57"/>
    <p:sldId id="401" r:id="rId58"/>
    <p:sldId id="402" r:id="rId59"/>
    <p:sldId id="404" r:id="rId60"/>
    <p:sldId id="405" r:id="rId61"/>
    <p:sldId id="406" r:id="rId62"/>
    <p:sldId id="407" r:id="rId63"/>
    <p:sldId id="409" r:id="rId64"/>
    <p:sldId id="410" r:id="rId65"/>
    <p:sldId id="275" r:id="rId66"/>
    <p:sldId id="285" r:id="rId6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lides" id="{C5A7D879-CE9B-4BD9-8982-99ED7546A9A4}">
          <p14:sldIdLst>
            <p14:sldId id="417"/>
            <p14:sldId id="346"/>
            <p14:sldId id="347"/>
            <p14:sldId id="348"/>
            <p14:sldId id="350"/>
            <p14:sldId id="351"/>
            <p14:sldId id="352"/>
            <p14:sldId id="353"/>
            <p14:sldId id="354"/>
            <p14:sldId id="355"/>
            <p14:sldId id="357"/>
            <p14:sldId id="356"/>
            <p14:sldId id="358"/>
            <p14:sldId id="359"/>
            <p14:sldId id="411"/>
            <p14:sldId id="413"/>
            <p14:sldId id="414"/>
            <p14:sldId id="365"/>
            <p14:sldId id="366"/>
            <p14:sldId id="362"/>
            <p14:sldId id="415"/>
            <p14:sldId id="363"/>
            <p14:sldId id="369"/>
            <p14:sldId id="370"/>
            <p14:sldId id="371"/>
            <p14:sldId id="375"/>
            <p14:sldId id="373"/>
            <p14:sldId id="374"/>
            <p14:sldId id="376"/>
            <p14:sldId id="377"/>
            <p14:sldId id="378"/>
            <p14:sldId id="379"/>
            <p14:sldId id="382"/>
            <p14:sldId id="383"/>
            <p14:sldId id="380"/>
            <p14:sldId id="381"/>
            <p14:sldId id="384"/>
            <p14:sldId id="385"/>
            <p14:sldId id="386"/>
            <p14:sldId id="387"/>
            <p14:sldId id="388"/>
            <p14:sldId id="389"/>
            <p14:sldId id="390"/>
            <p14:sldId id="391"/>
            <p14:sldId id="394"/>
            <p14:sldId id="392"/>
            <p14:sldId id="393"/>
            <p14:sldId id="395"/>
            <p14:sldId id="396"/>
            <p14:sldId id="397"/>
            <p14:sldId id="398"/>
            <p14:sldId id="399"/>
            <p14:sldId id="400"/>
            <p14:sldId id="401"/>
            <p14:sldId id="402"/>
            <p14:sldId id="404"/>
            <p14:sldId id="405"/>
            <p14:sldId id="406"/>
            <p14:sldId id="407"/>
            <p14:sldId id="409"/>
            <p14:sldId id="410"/>
            <p14:sldId id="275"/>
            <p14:sldId id="28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AA7"/>
    <a:srgbClr val="88B67B"/>
    <a:srgbClr val="E51B01"/>
    <a:srgbClr val="199ADA"/>
    <a:srgbClr val="676A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3"/>
    <p:restoredTop sz="76445"/>
  </p:normalViewPr>
  <p:slideViewPr>
    <p:cSldViewPr>
      <p:cViewPr varScale="1">
        <p:scale>
          <a:sx n="68" d="100"/>
          <a:sy n="68" d="100"/>
        </p:scale>
        <p:origin x="534" y="66"/>
      </p:cViewPr>
      <p:guideLst>
        <p:guide orient="horz" pos="1620"/>
        <p:guide pos="2880"/>
      </p:guideLst>
    </p:cSldViewPr>
  </p:slideViewPr>
  <p:notesTextViewPr>
    <p:cViewPr>
      <p:scale>
        <a:sx n="1" d="1"/>
        <a:sy n="1" d="1"/>
      </p:scale>
      <p:origin x="0" y="0"/>
    </p:cViewPr>
  </p:notesTextViewPr>
  <p:notesViewPr>
    <p:cSldViewPr>
      <p:cViewPr varScale="1">
        <p:scale>
          <a:sx n="38" d="100"/>
          <a:sy n="38" d="100"/>
        </p:scale>
        <p:origin x="-226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F7ADFD-E0E9-47FE-A7DC-E6D2AF8E732F}" type="datetimeFigureOut">
              <a:rPr lang="en-US" smtClean="0"/>
              <a:t>9/16/2021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9F44C5-CF5E-4B84-A232-BDFB48F5B0A2}" type="slidenum">
              <a:rPr lang="en-US" smtClean="0"/>
              <a:t>‹#›</a:t>
            </a:fld>
            <a:endParaRPr lang="en-US"/>
          </a:p>
        </p:txBody>
      </p:sp>
    </p:spTree>
    <p:extLst>
      <p:ext uri="{BB962C8B-B14F-4D97-AF65-F5344CB8AC3E}">
        <p14:creationId xmlns:p14="http://schemas.microsoft.com/office/powerpoint/2010/main" val="3426270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AF3B39-D866-4806-9270-15D956173167}" type="datetimeFigureOut">
              <a:rPr lang="en-US" smtClean="0"/>
              <a:t>9/16/2021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F829A-BDF4-45E0-BA89-29948F73F4E5}" type="slidenum">
              <a:rPr lang="en-US" smtClean="0"/>
              <a:t>‹#›</a:t>
            </a:fld>
            <a:endParaRPr lang="en-US"/>
          </a:p>
        </p:txBody>
      </p:sp>
    </p:spTree>
    <p:extLst>
      <p:ext uri="{BB962C8B-B14F-4D97-AF65-F5344CB8AC3E}">
        <p14:creationId xmlns:p14="http://schemas.microsoft.com/office/powerpoint/2010/main" val="305895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reesforlife.org.uk/forest"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www.wwf.org.uk/" TargetMode="External"/><Relationship Id="rId4" Type="http://schemas.openxmlformats.org/officeDocument/2006/relationships/hyperlink" Target="http://www.forestrycommission.org.uk/"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icef.org.uk/what-we-do/un-convention-child-righ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lipgrid.com/globalvoic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dirty="0"/>
              <a:t>Before the lesson begins, create 3 ‘markers’ across your learning space where learners will stand. Label each marker with one of the following: ‘Matters a lot’ ‘Not bothered either way’ ‘Not in the slightest’. Tell learners that you will read out each of the issues on the next slide in turn, and they have to decide how much each statement matters to them. They will show this by standing at the marker that they feel applies to them the most.</a:t>
            </a:r>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3</a:t>
            </a:fld>
            <a:endParaRPr lang="en-US"/>
          </a:p>
        </p:txBody>
      </p:sp>
    </p:spTree>
    <p:extLst>
      <p:ext uri="{BB962C8B-B14F-4D97-AF65-F5344CB8AC3E}">
        <p14:creationId xmlns:p14="http://schemas.microsoft.com/office/powerpoint/2010/main" val="10284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Show the second ‘Get Started’ slide.</a:t>
            </a:r>
          </a:p>
          <a:p>
            <a:r>
              <a:rPr lang="en-GB" sz="1200" kern="1200" dirty="0">
                <a:solidFill>
                  <a:schemeClr val="tx1"/>
                </a:solidFill>
                <a:effectLst/>
                <a:latin typeface="+mn-lt"/>
                <a:ea typeface="+mn-ea"/>
                <a:cs typeface="+mn-cs"/>
              </a:rPr>
              <a:t>Ask learners to work in their groups to investigate and discuss: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What is already being done to combat climate change internationally?</a:t>
            </a:r>
          </a:p>
          <a:p>
            <a:r>
              <a:rPr lang="en-GB" sz="1200" kern="1200" dirty="0">
                <a:solidFill>
                  <a:schemeClr val="tx1"/>
                </a:solidFill>
                <a:effectLst/>
                <a:latin typeface="+mn-lt"/>
                <a:ea typeface="+mn-ea"/>
                <a:cs typeface="+mn-cs"/>
              </a:rPr>
              <a:t>· What is already be in done to combat climate change here in Scotland?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(Learners may wish to consider the contributions being made by:</a:t>
            </a:r>
          </a:p>
          <a:p>
            <a:r>
              <a:rPr lang="en-GB" sz="1200" kern="1200" dirty="0">
                <a:solidFill>
                  <a:schemeClr val="tx1"/>
                </a:solidFill>
                <a:effectLst/>
                <a:latin typeface="+mn-lt"/>
                <a:ea typeface="+mn-ea"/>
                <a:cs typeface="+mn-cs"/>
              </a:rPr>
              <a:t> - Governments</a:t>
            </a:r>
          </a:p>
          <a:p>
            <a:r>
              <a:rPr lang="en-GB" sz="1200" kern="1200" dirty="0">
                <a:solidFill>
                  <a:schemeClr val="tx1"/>
                </a:solidFill>
                <a:effectLst/>
                <a:latin typeface="+mn-lt"/>
                <a:ea typeface="+mn-ea"/>
                <a:cs typeface="+mn-cs"/>
              </a:rPr>
              <a:t> - Non-governmental organisations such as charities, pressure groups etc.</a:t>
            </a:r>
          </a:p>
          <a:p>
            <a:r>
              <a:rPr lang="en-GB" sz="1200" kern="1200" dirty="0">
                <a:solidFill>
                  <a:schemeClr val="tx1"/>
                </a:solidFill>
                <a:effectLst/>
                <a:latin typeface="+mn-lt"/>
                <a:ea typeface="+mn-ea"/>
                <a:cs typeface="+mn-cs"/>
              </a:rPr>
              <a:t> - Influential individuals e.g. celebrities, campaigners.)</a:t>
            </a:r>
          </a:p>
          <a:p>
            <a:r>
              <a:rPr lang="en-GB" sz="1200" kern="1200" dirty="0">
                <a:solidFill>
                  <a:schemeClr val="tx1"/>
                </a:solidFill>
                <a:effectLst/>
                <a:latin typeface="+mn-lt"/>
                <a:ea typeface="+mn-ea"/>
                <a:cs typeface="+mn-cs"/>
              </a:rPr>
              <a:t>· What can I personally do to combat climate change?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Get the class to share their findings and reflect on the solutions they come up with.</a:t>
            </a:r>
          </a:p>
          <a:p>
            <a:r>
              <a:rPr lang="en-GB" sz="1200" kern="1200" dirty="0">
                <a:solidFill>
                  <a:schemeClr val="tx1"/>
                </a:solidFill>
                <a:effectLst/>
                <a:latin typeface="+mn-lt"/>
                <a:ea typeface="+mn-ea"/>
                <a:cs typeface="+mn-cs"/>
              </a:rPr>
              <a:t> </a:t>
            </a:r>
          </a:p>
          <a:p>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39</a:t>
            </a:fld>
            <a:endParaRPr lang="en-US"/>
          </a:p>
        </p:txBody>
      </p:sp>
    </p:spTree>
    <p:extLst>
      <p:ext uri="{BB962C8B-B14F-4D97-AF65-F5344CB8AC3E}">
        <p14:creationId xmlns:p14="http://schemas.microsoft.com/office/powerpoint/2010/main" val="1116201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Play the ‘Sea Me’ 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Give each learner a copy of the worksheet from the ‘Sea Me’ resource:  http://</a:t>
            </a:r>
            <a:r>
              <a:rPr lang="en-GB" sz="1200" kern="1200" dirty="0" err="1">
                <a:solidFill>
                  <a:schemeClr val="tx1"/>
                </a:solidFill>
                <a:effectLst/>
                <a:latin typeface="+mn-lt"/>
                <a:ea typeface="+mn-ea"/>
                <a:cs typeface="+mn-cs"/>
              </a:rPr>
              <a:t>www.stridemagazine.org.uk</a:t>
            </a:r>
            <a:r>
              <a:rPr lang="en-GB" sz="1200" kern="1200" dirty="0">
                <a:solidFill>
                  <a:schemeClr val="tx1"/>
                </a:solidFill>
                <a:effectLst/>
                <a:latin typeface="+mn-lt"/>
                <a:ea typeface="+mn-ea"/>
                <a:cs typeface="+mn-cs"/>
              </a:rPr>
              <a:t>/images/summer-2018/Activity_4_Sea_Me.pdf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learners to individually fill in Questions 1 &amp; 2 on the template. </a:t>
            </a:r>
          </a:p>
          <a:p>
            <a:r>
              <a:rPr lang="en-GB" sz="1200" kern="1200" dirty="0">
                <a:solidFill>
                  <a:schemeClr val="tx1"/>
                </a:solidFill>
                <a:effectLst/>
                <a:latin typeface="+mn-lt"/>
                <a:ea typeface="+mn-ea"/>
                <a:cs typeface="+mn-cs"/>
              </a:rPr>
              <a:t>Once finished they can share their template with the person sitting next to them.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their answers as a class. The template focuses on key questions: </a:t>
            </a:r>
          </a:p>
          <a:p>
            <a:r>
              <a:rPr lang="en-GB" sz="1200" kern="1200" dirty="0">
                <a:solidFill>
                  <a:schemeClr val="tx1"/>
                </a:solidFill>
                <a:effectLst/>
                <a:latin typeface="+mn-lt"/>
                <a:ea typeface="+mn-ea"/>
                <a:cs typeface="+mn-cs"/>
              </a:rPr>
              <a:t>1. What did you think about the film? </a:t>
            </a:r>
          </a:p>
          <a:p>
            <a:r>
              <a:rPr lang="en-GB" sz="1200" kern="1200" dirty="0">
                <a:solidFill>
                  <a:schemeClr val="tx1"/>
                </a:solidFill>
                <a:effectLst/>
                <a:latin typeface="+mn-lt"/>
                <a:ea typeface="+mn-ea"/>
                <a:cs typeface="+mn-cs"/>
              </a:rPr>
              <a:t>2. Why did the bird die?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r>
              <a:rPr lang="en-GB" dirty="0"/>
              <a:t>Check that pupils understand where the rubbish in our seas and on our beaches comes from. Some ideas include:</a:t>
            </a:r>
          </a:p>
          <a:p>
            <a:endParaRPr lang="en-GB" dirty="0"/>
          </a:p>
          <a:p>
            <a:r>
              <a:rPr lang="en-GB" dirty="0"/>
              <a:t>1. When litter is dropped directly on beaches and washed into the sea.</a:t>
            </a:r>
          </a:p>
          <a:p>
            <a:r>
              <a:rPr lang="en-GB" dirty="0"/>
              <a:t> 2. Hundreds of miles from the sea; i.e. someone litters on the street. Have you ever seen an overflowing rubbish bin, but for some reason, people keep putting rubbish there? Rainwater moves it into storm drains that empty into streams, rivers, and other bodies of water. Or, the wind can blow it there. Those rivers and streams can eventually carry the litter to the sea. </a:t>
            </a:r>
          </a:p>
          <a:p>
            <a:r>
              <a:rPr lang="en-GB" dirty="0"/>
              <a:t>3. Around the world, many people don’t get their rubbish bins emptied every week and taken to proper rubbish sites or recycling centres – but the rubbish keeps piling up, and it has to go somewhere. </a:t>
            </a:r>
          </a:p>
          <a:p>
            <a:r>
              <a:rPr lang="en-GB" dirty="0"/>
              <a:t>4. People on boats sometimes throw their rubbish overboard, and that’s against the law. Or, rubbish and equipment can accidentally fall, blow, or wash off boats into the water.</a:t>
            </a:r>
          </a:p>
          <a:p>
            <a:r>
              <a:rPr lang="en-GB" sz="1200" kern="1200" dirty="0">
                <a:solidFill>
                  <a:schemeClr val="tx1"/>
                </a:solidFill>
                <a:effectLst/>
                <a:latin typeface="+mn-lt"/>
                <a:ea typeface="+mn-ea"/>
                <a:cs typeface="+mn-cs"/>
              </a:rPr>
              <a:t>5. People flush things down the toilet e.g. cotton buds, sanitary towels, used nappies etc. that can eventually find their way into the sea.</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43</a:t>
            </a:fld>
            <a:endParaRPr lang="en-US"/>
          </a:p>
        </p:txBody>
      </p:sp>
    </p:spTree>
    <p:extLst>
      <p:ext uri="{BB962C8B-B14F-4D97-AF65-F5344CB8AC3E}">
        <p14:creationId xmlns:p14="http://schemas.microsoft.com/office/powerpoint/2010/main" val="147752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learners to think about the way they use plastic in their own lives.</a:t>
            </a:r>
          </a:p>
          <a:p>
            <a:r>
              <a:rPr lang="en-GB" sz="1200" kern="1200" dirty="0">
                <a:solidFill>
                  <a:schemeClr val="tx1"/>
                </a:solidFill>
                <a:effectLst/>
                <a:latin typeface="+mn-lt"/>
                <a:ea typeface="+mn-ea"/>
                <a:cs typeface="+mn-cs"/>
              </a:rPr>
              <a:t>Ask them to record their daily plastic use on a piece of flipchart paper and begin to think of alternatives.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Reflect as a class.  Get them to visualise what their plastic use would look like if it were piled up for a week, a month or a year.</a:t>
            </a:r>
          </a:p>
          <a:p>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44</a:t>
            </a:fld>
            <a:endParaRPr lang="en-US"/>
          </a:p>
        </p:txBody>
      </p:sp>
    </p:spTree>
    <p:extLst>
      <p:ext uri="{BB962C8B-B14F-4D97-AF65-F5344CB8AC3E}">
        <p14:creationId xmlns:p14="http://schemas.microsoft.com/office/powerpoint/2010/main" val="287859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46</a:t>
            </a:fld>
            <a:endParaRPr lang="en-US"/>
          </a:p>
        </p:txBody>
      </p:sp>
    </p:spTree>
    <p:extLst>
      <p:ext uri="{BB962C8B-B14F-4D97-AF65-F5344CB8AC3E}">
        <p14:creationId xmlns:p14="http://schemas.microsoft.com/office/powerpoint/2010/main" val="803878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Ask them to work in groups to investigate the question ‘What have trees ever done for us?’ using the headings ‘People’, ‘Planet’ and ‘Wildlife’.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Encourage the use of online resources and other materials as sources of information.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Ask them to then share their findings as a class.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Teacher prompts:</a:t>
            </a:r>
          </a:p>
          <a:p>
            <a:pPr marL="0" indent="0">
              <a:buFont typeface="Arial" panose="020B0604020202020204" pitchFamily="34" charset="0"/>
              <a:buNone/>
            </a:pPr>
            <a:r>
              <a:rPr lang="en-GB" sz="1200" kern="1200" dirty="0">
                <a:solidFill>
                  <a:schemeClr val="tx1"/>
                </a:solidFill>
                <a:effectLst/>
                <a:latin typeface="+mn-lt"/>
                <a:ea typeface="+mn-ea"/>
                <a:cs typeface="+mn-cs"/>
              </a:rPr>
              <a:t> - People: sources of food, medicine, shelter, habitat, building materials, other materials such as paper/cardboard etc, employment…and oxygen!</a:t>
            </a:r>
          </a:p>
          <a:p>
            <a:pPr marL="0" indent="0">
              <a:buFont typeface="Arial" panose="020B0604020202020204" pitchFamily="34" charset="0"/>
              <a:buNone/>
            </a:pPr>
            <a:r>
              <a:rPr lang="en-GB" sz="1200" kern="1200" dirty="0">
                <a:solidFill>
                  <a:schemeClr val="tx1"/>
                </a:solidFill>
                <a:effectLst/>
                <a:latin typeface="+mn-lt"/>
                <a:ea typeface="+mn-ea"/>
                <a:cs typeface="+mn-cs"/>
              </a:rPr>
              <a:t> - Planet: oxygen/CO2 cycle = carbon ‘sinks’, stop soil erosion, help prevent flooding and desertification.</a:t>
            </a:r>
          </a:p>
          <a:p>
            <a:pPr marL="0" indent="0">
              <a:buFont typeface="Arial" panose="020B0604020202020204" pitchFamily="34" charset="0"/>
              <a:buNone/>
            </a:pPr>
            <a:r>
              <a:rPr lang="en-GB" sz="1200" kern="1200" dirty="0">
                <a:solidFill>
                  <a:schemeClr val="tx1"/>
                </a:solidFill>
                <a:effectLst/>
                <a:latin typeface="+mn-lt"/>
                <a:ea typeface="+mn-ea"/>
                <a:cs typeface="+mn-cs"/>
              </a:rPr>
              <a:t> - Wildlife: provide oxygen, home to whole ecosystems of life across the planet (food, shelter, water)</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49</a:t>
            </a:fld>
            <a:endParaRPr lang="en-US"/>
          </a:p>
        </p:txBody>
      </p:sp>
    </p:spTree>
    <p:extLst>
      <p:ext uri="{BB962C8B-B14F-4D97-AF65-F5344CB8AC3E}">
        <p14:creationId xmlns:p14="http://schemas.microsoft.com/office/powerpoint/2010/main" val="4082421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Ask them to work in groups to investigate the question ‘What have trees ever done for us?’ using the headings ‘People’, ‘Planet’ and ‘Wildlife’.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Encourage the use of online resources and other materials as sources of information.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Ask them to then share their findings as a class.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Teacher prompts:</a:t>
            </a:r>
          </a:p>
          <a:p>
            <a:pPr marL="0" indent="0">
              <a:buFont typeface="Arial" panose="020B0604020202020204" pitchFamily="34" charset="0"/>
              <a:buNone/>
            </a:pPr>
            <a:r>
              <a:rPr lang="en-GB" sz="1200" kern="1200" dirty="0">
                <a:solidFill>
                  <a:schemeClr val="tx1"/>
                </a:solidFill>
                <a:effectLst/>
                <a:latin typeface="+mn-lt"/>
                <a:ea typeface="+mn-ea"/>
                <a:cs typeface="+mn-cs"/>
              </a:rPr>
              <a:t> - People: sources of food, medicine, shelter, habitat, building materials, other materials such as paper/cardboard etc, employment…and oxygen!</a:t>
            </a:r>
          </a:p>
          <a:p>
            <a:pPr marL="0" indent="0">
              <a:buFont typeface="Arial" panose="020B0604020202020204" pitchFamily="34" charset="0"/>
              <a:buNone/>
            </a:pPr>
            <a:r>
              <a:rPr lang="en-GB" sz="1200" kern="1200" dirty="0">
                <a:solidFill>
                  <a:schemeClr val="tx1"/>
                </a:solidFill>
                <a:effectLst/>
                <a:latin typeface="+mn-lt"/>
                <a:ea typeface="+mn-ea"/>
                <a:cs typeface="+mn-cs"/>
              </a:rPr>
              <a:t> - Planet: oxygen/CO2 cycle = carbon ‘sinks’, stop soil erosion, help prevent flooding and desertification.</a:t>
            </a:r>
          </a:p>
          <a:p>
            <a:pPr marL="0" indent="0">
              <a:buFont typeface="Arial" panose="020B0604020202020204" pitchFamily="34" charset="0"/>
              <a:buNone/>
            </a:pPr>
            <a:r>
              <a:rPr lang="en-GB" sz="1200" kern="1200" dirty="0">
                <a:solidFill>
                  <a:schemeClr val="tx1"/>
                </a:solidFill>
                <a:effectLst/>
                <a:latin typeface="+mn-lt"/>
                <a:ea typeface="+mn-ea"/>
                <a:cs typeface="+mn-cs"/>
              </a:rPr>
              <a:t> - Wildlife: provide oxygen, home to whole ecosystems of life across the planet (food, shelter, water)</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50</a:t>
            </a:fld>
            <a:endParaRPr lang="en-US"/>
          </a:p>
        </p:txBody>
      </p:sp>
    </p:spTree>
    <p:extLst>
      <p:ext uri="{BB962C8B-B14F-4D97-AF65-F5344CB8AC3E}">
        <p14:creationId xmlns:p14="http://schemas.microsoft.com/office/powerpoint/2010/main" val="3409730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Ask them to work in groups to investigate the question ‘What have trees ever done for us?’ using the headings ‘People’, ‘Planet’ and ‘Wildlife’.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Encourage the use of online resources and other materials as sources of information.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Ask them to then share their findings as a class.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Teacher prompts:</a:t>
            </a:r>
          </a:p>
          <a:p>
            <a:pPr marL="0" indent="0">
              <a:buFont typeface="Arial" panose="020B0604020202020204" pitchFamily="34" charset="0"/>
              <a:buNone/>
            </a:pPr>
            <a:r>
              <a:rPr lang="en-GB" sz="1200" kern="1200" dirty="0">
                <a:solidFill>
                  <a:schemeClr val="tx1"/>
                </a:solidFill>
                <a:effectLst/>
                <a:latin typeface="+mn-lt"/>
                <a:ea typeface="+mn-ea"/>
                <a:cs typeface="+mn-cs"/>
              </a:rPr>
              <a:t> - People: sources of food, medicine, shelter, habitat, building materials, other materials such as paper/cardboard etc, employment…and oxygen!</a:t>
            </a:r>
          </a:p>
          <a:p>
            <a:pPr marL="0" indent="0">
              <a:buFont typeface="Arial" panose="020B0604020202020204" pitchFamily="34" charset="0"/>
              <a:buNone/>
            </a:pPr>
            <a:r>
              <a:rPr lang="en-GB" sz="1200" kern="1200" dirty="0">
                <a:solidFill>
                  <a:schemeClr val="tx1"/>
                </a:solidFill>
                <a:effectLst/>
                <a:latin typeface="+mn-lt"/>
                <a:ea typeface="+mn-ea"/>
                <a:cs typeface="+mn-cs"/>
              </a:rPr>
              <a:t> - Planet: oxygen/CO2 cycle = carbon ‘sinks’, stop soil erosion, help prevent flooding and desertification.</a:t>
            </a:r>
          </a:p>
          <a:p>
            <a:pPr marL="0" indent="0">
              <a:buFont typeface="Arial" panose="020B0604020202020204" pitchFamily="34" charset="0"/>
              <a:buNone/>
            </a:pPr>
            <a:r>
              <a:rPr lang="en-GB" sz="1200" kern="1200" dirty="0">
                <a:solidFill>
                  <a:schemeClr val="tx1"/>
                </a:solidFill>
                <a:effectLst/>
                <a:latin typeface="+mn-lt"/>
                <a:ea typeface="+mn-ea"/>
                <a:cs typeface="+mn-cs"/>
              </a:rPr>
              <a:t> - Wildlife: provide oxygen, home to whole ecosystems of life across the planet (food, shelter, water)</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51</a:t>
            </a:fld>
            <a:endParaRPr lang="en-US"/>
          </a:p>
        </p:txBody>
      </p:sp>
    </p:spTree>
    <p:extLst>
      <p:ext uri="{BB962C8B-B14F-4D97-AF65-F5344CB8AC3E}">
        <p14:creationId xmlns:p14="http://schemas.microsoft.com/office/powerpoint/2010/main" val="2281209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Show learners the map.</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Ask pupils what they notice about forest coverage and how it changes over time.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Identify Scotland and Africa on the map and discuss what changes have happened in forest coverage in these 2 areas.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 Scotland very little native woodlands remain. In the Congo Basin, the forest has been reduced but it still covers a large area.</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Tell learners that they are going to find out what happened to Scotland’s forests.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Useful websites include:</a:t>
            </a:r>
          </a:p>
          <a:p>
            <a:r>
              <a:rPr lang="en-GB" sz="1200" u="sng" kern="1200" dirty="0">
                <a:solidFill>
                  <a:schemeClr val="tx1"/>
                </a:solidFill>
                <a:effectLst/>
                <a:latin typeface="+mn-lt"/>
                <a:ea typeface="+mn-ea"/>
                <a:cs typeface="+mn-cs"/>
                <a:hlinkClick r:id="rId3"/>
              </a:rPr>
              <a:t>www.treesforlife.org.uk/forest</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www.forestrycommission.org.uk</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5"/>
              </a:rPr>
              <a:t>www.wwf.org.uk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Reconvene as a class to discuss the findings – and what this kind of deforestation means on a global scale.</a:t>
            </a:r>
          </a:p>
          <a:p>
            <a:endParaRPr lang="en-GB" sz="1200" b="0" i="0" kern="1200" cap="all"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52</a:t>
            </a:fld>
            <a:endParaRPr lang="en-US"/>
          </a:p>
        </p:txBody>
      </p:sp>
    </p:spTree>
    <p:extLst>
      <p:ext uri="{BB962C8B-B14F-4D97-AF65-F5344CB8AC3E}">
        <p14:creationId xmlns:p14="http://schemas.microsoft.com/office/powerpoint/2010/main" val="884455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cap="all" dirty="0"/>
              <a:t>TEACHER PROMPTS</a:t>
            </a:r>
          </a:p>
          <a:p>
            <a:r>
              <a:rPr lang="en-GB" dirty="0"/>
              <a:t>What has happened to our Scottish forests over the last 300 years?</a:t>
            </a:r>
          </a:p>
          <a:p>
            <a:r>
              <a:rPr lang="en-GB" dirty="0"/>
              <a:t>Why did this happen?</a:t>
            </a:r>
          </a:p>
          <a:p>
            <a:r>
              <a:rPr lang="en-GB" dirty="0"/>
              <a:t>What are the pros and cons of this?</a:t>
            </a:r>
          </a:p>
          <a:p>
            <a:r>
              <a:rPr lang="en-GB" dirty="0"/>
              <a:t>Is something similar happening elsewhere in the world?</a:t>
            </a:r>
          </a:p>
          <a:p>
            <a:r>
              <a:rPr lang="en-GB" dirty="0"/>
              <a:t>What do you think about this?</a:t>
            </a:r>
          </a:p>
          <a:p>
            <a:r>
              <a:rPr lang="en-GB" dirty="0"/>
              <a:t>How might these changes affect different groups of people? What about the planet? What about wildlife?</a:t>
            </a:r>
          </a:p>
          <a:p>
            <a:r>
              <a:rPr lang="en-GB" dirty="0"/>
              <a:t>Do you think these changes might affect things in the long term?</a:t>
            </a:r>
          </a:p>
          <a:p>
            <a:r>
              <a:rPr lang="en-GB" dirty="0"/>
              <a:t>Do you think changes in Scotland's forest had similar effects?</a:t>
            </a:r>
          </a:p>
          <a:p>
            <a:endParaRPr lang="en-GB" dirty="0"/>
          </a:p>
          <a:p>
            <a:r>
              <a:rPr lang="en-GB" cap="all" dirty="0"/>
              <a:t>REFLECTION AND EVALUATION</a:t>
            </a:r>
          </a:p>
          <a:p>
            <a:r>
              <a:rPr lang="en-GB" dirty="0"/>
              <a:t>Scotland has lost most of its forests as they have been cut down and used throughout our history. Forests were used for timber, fuel and cleared for farming. Excessive grazing by sheep and deer contributed to this. Both World Wars contributed to further losses of forest. In the Congo Basin forests are being cleared for farming, timber and have also been affected by war</a:t>
            </a:r>
          </a:p>
          <a:p>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53</a:t>
            </a:fld>
            <a:endParaRPr lang="en-US"/>
          </a:p>
        </p:txBody>
      </p:sp>
    </p:spTree>
    <p:extLst>
      <p:ext uri="{BB962C8B-B14F-4D97-AF65-F5344CB8AC3E}">
        <p14:creationId xmlns:p14="http://schemas.microsoft.com/office/powerpoint/2010/main" val="2150937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Ask learners to find out: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 What is being done internationally to restore the world’s tree cover.</a:t>
            </a:r>
          </a:p>
          <a:p>
            <a:r>
              <a:rPr lang="en-GB" sz="1200" kern="1200" dirty="0">
                <a:solidFill>
                  <a:schemeClr val="tx1"/>
                </a:solidFill>
                <a:effectLst/>
                <a:latin typeface="+mn-lt"/>
                <a:ea typeface="+mn-ea"/>
                <a:cs typeface="+mn-cs"/>
              </a:rPr>
              <a:t> - What Scotland is doing to restore the world’s tree cover.</a:t>
            </a:r>
          </a:p>
          <a:p>
            <a:r>
              <a:rPr lang="en-GB" sz="1200" kern="1200" dirty="0">
                <a:solidFill>
                  <a:schemeClr val="tx1"/>
                </a:solidFill>
                <a:effectLst/>
                <a:latin typeface="+mn-lt"/>
                <a:ea typeface="+mn-ea"/>
                <a:cs typeface="+mn-cs"/>
              </a:rPr>
              <a:t> - What we as individuals can do to:</a:t>
            </a:r>
          </a:p>
          <a:p>
            <a:pPr marL="171450" indent="-171450">
              <a:buFont typeface="Wingdings" panose="05000000000000000000" pitchFamily="2" charset="2"/>
              <a:buChar char="§"/>
            </a:pPr>
            <a:r>
              <a:rPr lang="en-GB" sz="1200" kern="1200" dirty="0">
                <a:solidFill>
                  <a:schemeClr val="tx1"/>
                </a:solidFill>
                <a:effectLst/>
                <a:latin typeface="+mn-lt"/>
                <a:ea typeface="+mn-ea"/>
                <a:cs typeface="+mn-cs"/>
              </a:rPr>
              <a:t>halt the loss of more trees</a:t>
            </a:r>
          </a:p>
          <a:p>
            <a:pPr marL="171450" indent="-171450">
              <a:buFont typeface="Wingdings" panose="05000000000000000000" pitchFamily="2" charset="2"/>
              <a:buChar char="§"/>
            </a:pPr>
            <a:r>
              <a:rPr lang="en-GB" sz="1200" kern="1200" dirty="0">
                <a:solidFill>
                  <a:schemeClr val="tx1"/>
                </a:solidFill>
                <a:effectLst/>
                <a:latin typeface="+mn-lt"/>
                <a:ea typeface="+mn-ea"/>
                <a:cs typeface="+mn-cs"/>
              </a:rPr>
              <a:t>restore existing tree cover</a:t>
            </a:r>
          </a:p>
          <a:p>
            <a:pPr marL="171450" indent="-171450">
              <a:buFont typeface="Wingdings" panose="05000000000000000000" pitchFamily="2" charset="2"/>
              <a:buChar char="§"/>
            </a:pPr>
            <a:r>
              <a:rPr lang="en-GB" sz="1200" kern="1200" dirty="0">
                <a:solidFill>
                  <a:schemeClr val="tx1"/>
                </a:solidFill>
                <a:effectLst/>
                <a:latin typeface="+mn-lt"/>
                <a:ea typeface="+mn-ea"/>
                <a:cs typeface="+mn-cs"/>
              </a:rPr>
              <a:t>generate new tree cover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Again, encourage the use of online resources and other materials as sources of information.</a:t>
            </a:r>
          </a:p>
          <a:p>
            <a:r>
              <a:rPr lang="en-GB" sz="1200" kern="1200" dirty="0">
                <a:solidFill>
                  <a:schemeClr val="tx1"/>
                </a:solidFill>
                <a:effectLst/>
                <a:latin typeface="+mn-lt"/>
                <a:ea typeface="+mn-ea"/>
                <a:cs typeface="+mn-cs"/>
              </a:rPr>
              <a:t>· Bring learners together as a class to discuss their findings.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54</a:t>
            </a:fld>
            <a:endParaRPr lang="en-US"/>
          </a:p>
        </p:txBody>
      </p:sp>
    </p:spTree>
    <p:extLst>
      <p:ext uri="{BB962C8B-B14F-4D97-AF65-F5344CB8AC3E}">
        <p14:creationId xmlns:p14="http://schemas.microsoft.com/office/powerpoint/2010/main" val="303341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Real-life examples are particularly welcome but care should be taken to avoid embarrassing learners for whom inequality may be part of their daily lives.</a:t>
            </a:r>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18</a:t>
            </a:fld>
            <a:endParaRPr lang="en-US"/>
          </a:p>
        </p:txBody>
      </p:sp>
    </p:spTree>
    <p:extLst>
      <p:ext uri="{BB962C8B-B14F-4D97-AF65-F5344CB8AC3E}">
        <p14:creationId xmlns:p14="http://schemas.microsoft.com/office/powerpoint/2010/main" val="999156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dirty="0"/>
              <a:t>Give each learner a counter and invite them to vote on each issue in turn. </a:t>
            </a:r>
          </a:p>
          <a:p>
            <a:r>
              <a:rPr lang="en-GB" dirty="0"/>
              <a:t>Make a count for each vote and then redistribute the counters. </a:t>
            </a:r>
          </a:p>
          <a:p>
            <a:r>
              <a:rPr lang="en-GB" dirty="0"/>
              <a:t>For the second two votes, exclude some of the learners from voting e.g. You can’t vote if you are male / have blue eyes etc.  Keep a note of these, as you will refer to them later.</a:t>
            </a:r>
          </a:p>
          <a:p>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58</a:t>
            </a:fld>
            <a:endParaRPr lang="en-US"/>
          </a:p>
        </p:txBody>
      </p:sp>
    </p:spTree>
    <p:extLst>
      <p:ext uri="{BB962C8B-B14F-4D97-AF65-F5344CB8AC3E}">
        <p14:creationId xmlns:p14="http://schemas.microsoft.com/office/powerpoint/2010/main" val="289789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Again, care should be taken to avoid embarrassing learners for whom inequality may be part of their daily lives.</a:t>
            </a:r>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19</a:t>
            </a:fld>
            <a:endParaRPr lang="en-US"/>
          </a:p>
        </p:txBody>
      </p:sp>
    </p:spTree>
    <p:extLst>
      <p:ext uri="{BB962C8B-B14F-4D97-AF65-F5344CB8AC3E}">
        <p14:creationId xmlns:p14="http://schemas.microsoft.com/office/powerpoint/2010/main" val="399181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It’s important to be sensitive to the background and home circumstances of the learners involved when introducing these activities.</a:t>
            </a:r>
          </a:p>
          <a:p>
            <a:r>
              <a:rPr lang="en-GB" sz="1200" kern="1200" dirty="0">
                <a:solidFill>
                  <a:schemeClr val="tx1"/>
                </a:solidFill>
                <a:effectLst/>
                <a:latin typeface="+mn-lt"/>
                <a:ea typeface="+mn-ea"/>
                <a:cs typeface="+mn-cs"/>
              </a:rPr>
              <a:t> </a:t>
            </a:r>
          </a:p>
          <a:p>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24</a:t>
            </a:fld>
            <a:endParaRPr lang="en-US"/>
          </a:p>
        </p:txBody>
      </p:sp>
    </p:spTree>
    <p:extLst>
      <p:ext uri="{BB962C8B-B14F-4D97-AF65-F5344CB8AC3E}">
        <p14:creationId xmlns:p14="http://schemas.microsoft.com/office/powerpoint/2010/main" val="85109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It’s important to be sensitive to the background and home circumstances of the learners involved when introducing these activities.</a:t>
            </a:r>
          </a:p>
          <a:p>
            <a:endParaRPr lang="en-GB" dirty="0"/>
          </a:p>
          <a:p>
            <a:r>
              <a:rPr lang="en-GB" sz="1200" kern="1200" dirty="0">
                <a:solidFill>
                  <a:schemeClr val="tx1"/>
                </a:solidFill>
                <a:effectLst/>
                <a:latin typeface="+mn-lt"/>
                <a:ea typeface="+mn-ea"/>
                <a:cs typeface="+mn-cs"/>
              </a:rPr>
              <a:t>You may wish to refer to the UN Convention on the Rights of </a:t>
            </a:r>
            <a:r>
              <a:rPr lang="en-GB" dirty="0"/>
              <a:t>the Child (</a:t>
            </a:r>
            <a:r>
              <a:rPr lang="en-GB" dirty="0">
                <a:hlinkClick r:id="rId3"/>
              </a:rPr>
              <a:t>https://www.unicef.org.uk/what-we-do/un-convention-child-rights/</a:t>
            </a:r>
            <a:r>
              <a:rPr lang="en-GB" dirty="0"/>
              <a:t>) </a:t>
            </a:r>
            <a:r>
              <a:rPr lang="en-GB" sz="1200" kern="1200" dirty="0">
                <a:solidFill>
                  <a:schemeClr val="tx1"/>
                </a:solidFill>
                <a:effectLst/>
                <a:latin typeface="+mn-lt"/>
                <a:ea typeface="+mn-ea"/>
                <a:cs typeface="+mn-cs"/>
              </a:rPr>
              <a:t>to encourage learners to think about thei</a:t>
            </a:r>
            <a:r>
              <a:rPr lang="en-GB" dirty="0"/>
              <a:t>r rights </a:t>
            </a:r>
            <a:r>
              <a:rPr lang="en-GB" sz="1200" kern="1200" dirty="0">
                <a:solidFill>
                  <a:schemeClr val="tx1"/>
                </a:solidFill>
                <a:effectLst/>
                <a:latin typeface="+mn-lt"/>
                <a:ea typeface="+mn-ea"/>
                <a:cs typeface="+mn-cs"/>
              </a:rPr>
              <a:t>when considerin</a:t>
            </a:r>
            <a:r>
              <a:rPr lang="en-GB" dirty="0"/>
              <a:t>g the second bullet point as to whether their area meets their needs.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25</a:t>
            </a:fld>
            <a:endParaRPr lang="en-US"/>
          </a:p>
        </p:txBody>
      </p:sp>
    </p:spTree>
    <p:extLst>
      <p:ext uri="{BB962C8B-B14F-4D97-AF65-F5344CB8AC3E}">
        <p14:creationId xmlns:p14="http://schemas.microsoft.com/office/powerpoint/2010/main" val="332818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the poster as a class to help illustrate the way in which our food choices link to all 17 Goals.</a:t>
            </a:r>
          </a:p>
          <a:p>
            <a:r>
              <a:rPr lang="en-GB" sz="1200" kern="1200" dirty="0">
                <a:solidFill>
                  <a:schemeClr val="tx1"/>
                </a:solidFill>
                <a:effectLst/>
                <a:latin typeface="+mn-lt"/>
                <a:ea typeface="+mn-ea"/>
                <a:cs typeface="+mn-cs"/>
              </a:rPr>
              <a:t>Explain that learners will now be asked to think about their own food choices and how they can help to achieve the Goals.</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32</a:t>
            </a:fld>
            <a:endParaRPr lang="en-US"/>
          </a:p>
        </p:txBody>
      </p:sp>
    </p:spTree>
    <p:extLst>
      <p:ext uri="{BB962C8B-B14F-4D97-AF65-F5344CB8AC3E}">
        <p14:creationId xmlns:p14="http://schemas.microsoft.com/office/powerpoint/2010/main" val="218893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dirty="0"/>
              <a:t>Give learners the following materials from this resource:</a:t>
            </a:r>
          </a:p>
          <a:p>
            <a:r>
              <a:rPr lang="en-GB" dirty="0"/>
              <a:t>http://</a:t>
            </a:r>
            <a:r>
              <a:rPr lang="en-GB" dirty="0" err="1"/>
              <a:t>cdn.worldslargestlesson.globalgoals.org</a:t>
            </a:r>
            <a:r>
              <a:rPr lang="en-GB" dirty="0"/>
              <a:t>/2017/07/Every-Plate-Tells-A-Story-PP-May-181.pdf</a:t>
            </a:r>
          </a:p>
          <a:p>
            <a:endParaRPr lang="en-GB" dirty="0"/>
          </a:p>
          <a:p>
            <a:pPr marL="171450" indent="-171450">
              <a:buFont typeface="Arial" panose="020B0604020202020204" pitchFamily="34" charset="0"/>
              <a:buChar char="•"/>
            </a:pPr>
            <a:r>
              <a:rPr lang="en-GB" dirty="0"/>
              <a:t>Appendix A: the Global Goals Grid Poster</a:t>
            </a:r>
          </a:p>
          <a:p>
            <a:pPr marL="171450" indent="-171450">
              <a:buFont typeface="Arial" panose="020B0604020202020204" pitchFamily="34" charset="0"/>
              <a:buChar char="•"/>
            </a:pPr>
            <a:r>
              <a:rPr lang="en-GB" dirty="0"/>
              <a:t>Appendix C: ‘Every Plate Tells a Story’ worksheet</a:t>
            </a:r>
          </a:p>
          <a:p>
            <a:pPr marL="171450" indent="-171450">
              <a:buFont typeface="Arial" panose="020B0604020202020204" pitchFamily="34" charset="0"/>
              <a:buChar char="•"/>
            </a:pPr>
            <a:r>
              <a:rPr lang="en-GB" dirty="0"/>
              <a:t>Appendix D: ‘Every Plate Tells a Story’ instructions</a:t>
            </a:r>
          </a:p>
          <a:p>
            <a:pPr marL="171450" indent="-171450">
              <a:buFont typeface="Arial" panose="020B0604020202020204" pitchFamily="34" charset="0"/>
              <a:buChar char="•"/>
            </a:pPr>
            <a:r>
              <a:rPr lang="en-GB" dirty="0"/>
              <a:t>Appendix E: ‘Every Plate Tells a Story’ results sheet</a:t>
            </a:r>
          </a:p>
          <a:p>
            <a:pPr marL="171450" indent="-171450">
              <a:buFont typeface="Arial" panose="020B0604020202020204" pitchFamily="34" charset="0"/>
              <a:buChar char="•"/>
            </a:pPr>
            <a:endParaRPr lang="en-GB" dirty="0"/>
          </a:p>
          <a:p>
            <a:r>
              <a:rPr lang="en-GB" sz="1200" b="0" kern="1200" dirty="0">
                <a:solidFill>
                  <a:schemeClr val="tx1"/>
                </a:solidFill>
                <a:effectLst/>
                <a:latin typeface="+mn-lt"/>
                <a:ea typeface="+mn-ea"/>
                <a:cs typeface="+mn-cs"/>
              </a:rPr>
              <a:t>· Ask learners to look at the photo/picture that they have brought of a recent or favourite meal. </a:t>
            </a:r>
          </a:p>
          <a:p>
            <a:r>
              <a:rPr lang="en-GB" sz="1200" b="0" kern="1200" dirty="0">
                <a:solidFill>
                  <a:schemeClr val="tx1"/>
                </a:solidFill>
                <a:effectLst/>
                <a:latin typeface="+mn-lt"/>
                <a:ea typeface="+mn-ea"/>
                <a:cs typeface="+mn-cs"/>
              </a:rPr>
              <a:t>· Explain that they are going to investigate it and discover its story. </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 Give learners the ‘Every Plate Tells a Story’ resources and ask  them to look at the Results sheet first to gain  an understanding of the questions they are to answer.</a:t>
            </a:r>
          </a:p>
          <a:p>
            <a:r>
              <a:rPr lang="en-GB" sz="1200" b="0" kern="1200" dirty="0">
                <a:solidFill>
                  <a:schemeClr val="tx1"/>
                </a:solidFill>
                <a:effectLst/>
                <a:latin typeface="+mn-lt"/>
                <a:ea typeface="+mn-ea"/>
                <a:cs typeface="+mn-cs"/>
              </a:rPr>
              <a:t>· Ask learners to then read through the Instructions and start answering the questions on the Results sheet. Let them know that they can make educated judgments for answers if they unsure as to specifics. Encourage the use of additional resources such as maps, websites, and books to help learners determine the answers.</a:t>
            </a:r>
          </a:p>
          <a:p>
            <a:r>
              <a:rPr lang="en-GB" sz="1200" kern="1200" dirty="0">
                <a:solidFill>
                  <a:schemeClr val="tx1"/>
                </a:solidFill>
                <a:effectLst/>
                <a:latin typeface="+mn-lt"/>
                <a:ea typeface="+mn-ea"/>
                <a:cs typeface="+mn-cs"/>
              </a:rPr>
              <a:t>Once they have done this ask them to fill in their results on the Worksheet.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them to leave the ‘Pledge’ section for now.</a:t>
            </a:r>
          </a:p>
          <a:p>
            <a:pPr marL="0" indent="0">
              <a:buFont typeface="Arial" panose="020B0604020202020204" pitchFamily="34" charset="0"/>
              <a:buNone/>
            </a:pPr>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33</a:t>
            </a:fld>
            <a:endParaRPr lang="en-US"/>
          </a:p>
        </p:txBody>
      </p:sp>
    </p:spTree>
    <p:extLst>
      <p:ext uri="{BB962C8B-B14F-4D97-AF65-F5344CB8AC3E}">
        <p14:creationId xmlns:p14="http://schemas.microsoft.com/office/powerpoint/2010/main" val="310827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Introduce the word ‘pledge’ and the way pledges are connected to accomplishing goals. </a:t>
            </a:r>
          </a:p>
          <a:p>
            <a:r>
              <a:rPr lang="en-GB" sz="1200" b="0" kern="1200" dirty="0">
                <a:solidFill>
                  <a:schemeClr val="tx1"/>
                </a:solidFill>
                <a:effectLst/>
                <a:latin typeface="+mn-lt"/>
                <a:ea typeface="+mn-ea"/>
                <a:cs typeface="+mn-cs"/>
              </a:rPr>
              <a:t>Discuss how answers from the activity can be used to guide a formal pledge. Learners may share ideas for pledges.</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To complete the activity sheet, ask learners to determine and record their own formal pledges. </a:t>
            </a:r>
          </a:p>
          <a:p>
            <a:r>
              <a:rPr lang="en-GB" sz="1200" b="0" kern="1200" dirty="0">
                <a:solidFill>
                  <a:srgbClr val="FF0000"/>
                </a:solidFill>
                <a:effectLst/>
                <a:latin typeface="+mn-lt"/>
                <a:ea typeface="+mn-ea"/>
                <a:cs typeface="+mn-cs"/>
              </a:rPr>
              <a:t>***They can share their learning and pledges with others using video via: </a:t>
            </a:r>
            <a:r>
              <a:rPr lang="en-GB" sz="1200" b="0" u="sng" kern="1200" dirty="0">
                <a:solidFill>
                  <a:srgbClr val="FF0000"/>
                </a:solidFill>
                <a:effectLst/>
                <a:latin typeface="+mn-lt"/>
                <a:ea typeface="+mn-ea"/>
                <a:cs typeface="+mn-cs"/>
                <a:hlinkClick r:id="rId3">
                  <a:extLst>
                    <a:ext uri="{A12FA001-AC4F-418D-AE19-62706E023703}">
                      <ahyp:hlinkClr xmlns:ahyp="http://schemas.microsoft.com/office/drawing/2018/hyperlinkcolor" val="tx"/>
                    </a:ext>
                  </a:extLst>
                </a:hlinkClick>
              </a:rPr>
              <a:t>https://flipgrid.com/globalvoice</a:t>
            </a:r>
            <a:r>
              <a:rPr lang="en-GB" sz="1200" b="0" u="sng" kern="1200" dirty="0">
                <a:solidFill>
                  <a:srgbClr val="FF0000"/>
                </a:solidFill>
                <a:effectLst/>
                <a:latin typeface="+mn-lt"/>
                <a:ea typeface="+mn-ea"/>
                <a:cs typeface="+mn-cs"/>
              </a:rPr>
              <a:t>***</a:t>
            </a:r>
            <a:endParaRPr lang="en-GB" sz="1200" b="1" kern="1200" dirty="0">
              <a:solidFill>
                <a:srgbClr val="FF0000"/>
              </a:solidFill>
              <a:effectLst/>
              <a:latin typeface="+mn-lt"/>
              <a:ea typeface="+mn-ea"/>
              <a:cs typeface="+mn-cs"/>
            </a:endParaRPr>
          </a:p>
          <a:p>
            <a:pPr marL="0" indent="0">
              <a:buFont typeface="Arial" panose="020B0604020202020204" pitchFamily="34" charset="0"/>
              <a:buNone/>
            </a:pPr>
            <a:endParaRPr lang="en-GB" dirty="0"/>
          </a:p>
          <a:p>
            <a:endParaRPr lang="en-US" dirty="0"/>
          </a:p>
        </p:txBody>
      </p:sp>
      <p:sp>
        <p:nvSpPr>
          <p:cNvPr id="4" name="Slide Number Placeholder 3"/>
          <p:cNvSpPr>
            <a:spLocks noGrp="1"/>
          </p:cNvSpPr>
          <p:nvPr>
            <p:ph type="sldNum" sz="quarter" idx="5"/>
          </p:nvPr>
        </p:nvSpPr>
        <p:spPr/>
        <p:txBody>
          <a:bodyPr/>
          <a:lstStyle/>
          <a:p>
            <a:fld id="{B75F829A-BDF4-45E0-BA89-29948F73F4E5}" type="slidenum">
              <a:rPr lang="en-US" smtClean="0"/>
              <a:t>34</a:t>
            </a:fld>
            <a:endParaRPr lang="en-US"/>
          </a:p>
        </p:txBody>
      </p:sp>
    </p:spTree>
    <p:extLst>
      <p:ext uri="{BB962C8B-B14F-4D97-AF65-F5344CB8AC3E}">
        <p14:creationId xmlns:p14="http://schemas.microsoft.com/office/powerpoint/2010/main" val="362121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learners to  work in their group to investigate and discuss:</a:t>
            </a:r>
          </a:p>
          <a:p>
            <a:r>
              <a:rPr lang="en-GB" sz="1200" kern="1200" dirty="0">
                <a:solidFill>
                  <a:schemeClr val="tx1"/>
                </a:solidFill>
                <a:effectLst/>
                <a:latin typeface="+mn-lt"/>
                <a:ea typeface="+mn-ea"/>
                <a:cs typeface="+mn-cs"/>
              </a:rPr>
              <a:t>· What is climate change?</a:t>
            </a:r>
          </a:p>
          <a:p>
            <a:r>
              <a:rPr lang="en-GB" sz="1200" kern="1200" dirty="0">
                <a:solidFill>
                  <a:schemeClr val="tx1"/>
                </a:solidFill>
                <a:effectLst/>
                <a:latin typeface="+mn-lt"/>
                <a:ea typeface="+mn-ea"/>
                <a:cs typeface="+mn-cs"/>
              </a:rPr>
              <a:t>· What causes climate change?</a:t>
            </a:r>
          </a:p>
          <a:p>
            <a:r>
              <a:rPr lang="en-GB" sz="1200" kern="1200" dirty="0">
                <a:solidFill>
                  <a:schemeClr val="tx1"/>
                </a:solidFill>
                <a:effectLst/>
                <a:latin typeface="+mn-lt"/>
                <a:ea typeface="+mn-ea"/>
                <a:cs typeface="+mn-cs"/>
              </a:rPr>
              <a:t>· How does/will climate change affect:</a:t>
            </a:r>
          </a:p>
          <a:p>
            <a:r>
              <a:rPr lang="en-GB" sz="1200" kern="1200" dirty="0">
                <a:solidFill>
                  <a:schemeClr val="tx1"/>
                </a:solidFill>
                <a:effectLst/>
                <a:latin typeface="+mn-lt"/>
                <a:ea typeface="+mn-ea"/>
                <a:cs typeface="+mn-cs"/>
              </a:rPr>
              <a:t> - the planet</a:t>
            </a:r>
          </a:p>
          <a:p>
            <a:r>
              <a:rPr lang="en-GB" sz="1200" kern="1200" dirty="0">
                <a:solidFill>
                  <a:schemeClr val="tx1"/>
                </a:solidFill>
                <a:effectLst/>
                <a:latin typeface="+mn-lt"/>
                <a:ea typeface="+mn-ea"/>
                <a:cs typeface="+mn-cs"/>
              </a:rPr>
              <a:t> - wildlife</a:t>
            </a:r>
          </a:p>
          <a:p>
            <a:r>
              <a:rPr lang="en-GB" sz="1200" kern="1200" dirty="0">
                <a:solidFill>
                  <a:schemeClr val="tx1"/>
                </a:solidFill>
                <a:effectLst/>
                <a:latin typeface="+mn-lt"/>
                <a:ea typeface="+mn-ea"/>
                <a:cs typeface="+mn-cs"/>
              </a:rPr>
              <a:t> - people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Encourage the use of websites, books and other sources of information. Ask learners to write their findings on the Issues Tree as per the instructions on the accompanying slide.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each group to share their findings with the class.</a:t>
            </a:r>
          </a:p>
          <a:p>
            <a:r>
              <a:rPr lang="en-GB" sz="1200" kern="1200" dirty="0">
                <a:solidFill>
                  <a:schemeClr val="tx1"/>
                </a:solidFill>
                <a:effectLst/>
                <a:latin typeface="+mn-lt"/>
                <a:ea typeface="+mn-ea"/>
                <a:cs typeface="+mn-cs"/>
              </a:rPr>
              <a:t>Reflect on the findings as a class. What did they find out that surprised/did not surprise them?</a:t>
            </a:r>
          </a:p>
          <a:p>
            <a:r>
              <a:rPr lang="en-GB" sz="1200" kern="1200" dirty="0">
                <a:solidFill>
                  <a:schemeClr val="tx1"/>
                </a:solidFill>
                <a:effectLst/>
                <a:latin typeface="+mn-lt"/>
                <a:ea typeface="+mn-ea"/>
                <a:cs typeface="+mn-cs"/>
              </a:rPr>
              <a:t> </a:t>
            </a:r>
          </a:p>
          <a:p>
            <a:r>
              <a:rPr lang="en-GB" dirty="0"/>
              <a:t>(One effective strategy is to get learners to focus on how their personal activities contribute to climate change. A possible method is to get them to reflect on their experience of daily energy use (e.g. diesel-powered buses, charging mobile phones using electricity generated from coal etc) or where their food comes from and the impacts this has (e.g. deforestation to create farmland, the transportation of food across thousands of miles etc.)</a:t>
            </a:r>
          </a:p>
          <a:p>
            <a:r>
              <a:rPr lang="en-GB" dirty="0"/>
              <a:t>Now ask learners to think about the effects of climate change (e.g. flooding, drought, rising temperatures, threat to human and animal life, species extinction, food shortages etc.). Write these on the branches.</a:t>
            </a:r>
          </a:p>
          <a:p>
            <a:r>
              <a:rPr lang="en-GB" dirty="0"/>
              <a:t>Finally…get learners to think about solutions: either ones they can take themselves (i.e. asking whether they really need to engage in certain energy-use activities, or eat food that travels across the globe to get to them) or ones that require external input (e.g. developing and harnessing more renewable energy sources, designing energy-efficient versions of existing technology, exploring seasonal/local food offerings etc.) )</a:t>
            </a:r>
          </a:p>
          <a:p>
            <a:endParaRPr lang="en-GB" dirty="0"/>
          </a:p>
        </p:txBody>
      </p:sp>
      <p:sp>
        <p:nvSpPr>
          <p:cNvPr id="4" name="Slide Number Placeholder 3"/>
          <p:cNvSpPr>
            <a:spLocks noGrp="1"/>
          </p:cNvSpPr>
          <p:nvPr>
            <p:ph type="sldNum" sz="quarter" idx="5"/>
          </p:nvPr>
        </p:nvSpPr>
        <p:spPr/>
        <p:txBody>
          <a:bodyPr/>
          <a:lstStyle/>
          <a:p>
            <a:fld id="{B75F829A-BDF4-45E0-BA89-29948F73F4E5}" type="slidenum">
              <a:rPr lang="en-US" smtClean="0"/>
              <a:t>38</a:t>
            </a:fld>
            <a:endParaRPr lang="en-US"/>
          </a:p>
        </p:txBody>
      </p:sp>
    </p:spTree>
    <p:extLst>
      <p:ext uri="{BB962C8B-B14F-4D97-AF65-F5344CB8AC3E}">
        <p14:creationId xmlns:p14="http://schemas.microsoft.com/office/powerpoint/2010/main" val="366398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1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8">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295" y="1658319"/>
            <a:ext cx="3401590" cy="3028850"/>
          </a:xfrm>
          <a:custGeom>
            <a:avLst/>
            <a:gdLst/>
            <a:ahLst/>
            <a:cxnLst/>
            <a:rect l="l" t="t" r="r" b="b"/>
            <a:pathLst>
              <a:path w="3401590" h="3028850">
                <a:moveTo>
                  <a:pt x="2277851" y="0"/>
                </a:moveTo>
                <a:lnTo>
                  <a:pt x="2733815" y="647264"/>
                </a:lnTo>
                <a:lnTo>
                  <a:pt x="3009524" y="453006"/>
                </a:lnTo>
                <a:lnTo>
                  <a:pt x="3401590" y="1009354"/>
                </a:lnTo>
                <a:lnTo>
                  <a:pt x="2925707" y="2574069"/>
                </a:lnTo>
                <a:lnTo>
                  <a:pt x="1416212" y="3028850"/>
                </a:lnTo>
                <a:lnTo>
                  <a:pt x="959853" y="2381586"/>
                </a:lnTo>
                <a:lnTo>
                  <a:pt x="684144" y="2575844"/>
                </a:lnTo>
                <a:lnTo>
                  <a:pt x="0" y="1604948"/>
                </a:lnTo>
                <a:lnTo>
                  <a:pt x="638587" y="306277"/>
                </a:lnTo>
                <a:close/>
              </a:path>
            </a:pathLst>
          </a:cu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310031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9">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5791200" y="2571750"/>
            <a:ext cx="3352800" cy="2571750"/>
          </a:xfrm>
          <a:custGeom>
            <a:avLst/>
            <a:gdLst/>
            <a:ahLst/>
            <a:cxnLst/>
            <a:rect l="l" t="t" r="r" b="b"/>
            <a:pathLst>
              <a:path w="3352800" h="2571750">
                <a:moveTo>
                  <a:pt x="0" y="0"/>
                </a:moveTo>
                <a:lnTo>
                  <a:pt x="3352800" y="0"/>
                </a:lnTo>
                <a:lnTo>
                  <a:pt x="3352800" y="2571750"/>
                </a:lnTo>
                <a:lnTo>
                  <a:pt x="0" y="2571750"/>
                </a:lnTo>
                <a:close/>
              </a:path>
            </a:pathLst>
          </a:custGeom>
        </p:spPr>
        <p:txBody>
          <a:bodyPr/>
          <a:lstStyle>
            <a:lvl1pPr>
              <a:defRPr sz="1600"/>
            </a:lvl1pPr>
          </a:lstStyle>
          <a:p>
            <a:r>
              <a:rPr lang="en-US"/>
              <a:t>Click icon to add picture</a:t>
            </a:r>
          </a:p>
        </p:txBody>
      </p:sp>
      <p:sp>
        <p:nvSpPr>
          <p:cNvPr id="11" name="Picture Placeholder 10"/>
          <p:cNvSpPr>
            <a:spLocks noGrp="1"/>
          </p:cNvSpPr>
          <p:nvPr>
            <p:ph type="pic" sz="quarter" idx="12"/>
          </p:nvPr>
        </p:nvSpPr>
        <p:spPr>
          <a:xfrm>
            <a:off x="5791200" y="0"/>
            <a:ext cx="3352800" cy="2571750"/>
          </a:xfrm>
          <a:custGeom>
            <a:avLst/>
            <a:gdLst/>
            <a:ahLst/>
            <a:cxnLst/>
            <a:rect l="l" t="t" r="r" b="b"/>
            <a:pathLst>
              <a:path w="3352800" h="2571750">
                <a:moveTo>
                  <a:pt x="0" y="0"/>
                </a:moveTo>
                <a:lnTo>
                  <a:pt x="3352800" y="0"/>
                </a:lnTo>
                <a:lnTo>
                  <a:pt x="3352800" y="2571750"/>
                </a:lnTo>
                <a:lnTo>
                  <a:pt x="0" y="2571750"/>
                </a:lnTo>
                <a:close/>
              </a:path>
            </a:pathLst>
          </a:custGeom>
        </p:spPr>
        <p:txBody>
          <a:bodyPr/>
          <a:lstStyle>
            <a:lvl1pPr>
              <a:defRPr sz="1600"/>
            </a:lvl1pPr>
          </a:lstStyle>
          <a:p>
            <a:r>
              <a:rPr lang="en-US"/>
              <a:t>Click icon to add picture</a:t>
            </a:r>
          </a:p>
        </p:txBody>
      </p:sp>
      <p:sp>
        <p:nvSpPr>
          <p:cNvPr id="9" name="Picture Placeholder 8"/>
          <p:cNvSpPr>
            <a:spLocks noGrp="1"/>
          </p:cNvSpPr>
          <p:nvPr>
            <p:ph type="pic" sz="quarter" idx="11"/>
          </p:nvPr>
        </p:nvSpPr>
        <p:spPr>
          <a:xfrm>
            <a:off x="0" y="2571750"/>
            <a:ext cx="3352800" cy="2571750"/>
          </a:xfrm>
          <a:custGeom>
            <a:avLst/>
            <a:gdLst/>
            <a:ahLst/>
            <a:cxnLst/>
            <a:rect l="l" t="t" r="r" b="b"/>
            <a:pathLst>
              <a:path w="3352800" h="2571750">
                <a:moveTo>
                  <a:pt x="0" y="0"/>
                </a:moveTo>
                <a:lnTo>
                  <a:pt x="3352800" y="0"/>
                </a:lnTo>
                <a:lnTo>
                  <a:pt x="3352800" y="2571750"/>
                </a:lnTo>
                <a:lnTo>
                  <a:pt x="0" y="2571750"/>
                </a:lnTo>
                <a:close/>
              </a:path>
            </a:pathLst>
          </a:custGeom>
        </p:spPr>
        <p:txBody>
          <a:bodyPr/>
          <a:lstStyle>
            <a:lvl1pPr>
              <a:defRPr sz="1600"/>
            </a:lvl1pPr>
          </a:lstStyle>
          <a:p>
            <a:r>
              <a:rPr lang="en-US"/>
              <a:t>Click icon to add picture</a:t>
            </a:r>
          </a:p>
        </p:txBody>
      </p:sp>
      <p:sp>
        <p:nvSpPr>
          <p:cNvPr id="7" name="Picture Placeholder 6"/>
          <p:cNvSpPr>
            <a:spLocks noGrp="1"/>
          </p:cNvSpPr>
          <p:nvPr>
            <p:ph type="pic" sz="quarter" idx="10"/>
          </p:nvPr>
        </p:nvSpPr>
        <p:spPr>
          <a:xfrm>
            <a:off x="0" y="0"/>
            <a:ext cx="3352800" cy="2571750"/>
          </a:xfrm>
          <a:custGeom>
            <a:avLst/>
            <a:gdLst/>
            <a:ahLst/>
            <a:cxnLst/>
            <a:rect l="l" t="t" r="r" b="b"/>
            <a:pathLst>
              <a:path w="3352800" h="2571750">
                <a:moveTo>
                  <a:pt x="0" y="0"/>
                </a:moveTo>
                <a:lnTo>
                  <a:pt x="3352800" y="0"/>
                </a:lnTo>
                <a:lnTo>
                  <a:pt x="3352800" y="2571750"/>
                </a:lnTo>
                <a:lnTo>
                  <a:pt x="0" y="2571750"/>
                </a:lnTo>
                <a:close/>
              </a:path>
            </a:pathLst>
          </a:cu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1107827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10">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20676" y="269875"/>
            <a:ext cx="4818063" cy="4603750"/>
          </a:xfrm>
          <a:custGeom>
            <a:avLst/>
            <a:gdLst/>
            <a:ahLst/>
            <a:cxnLst/>
            <a:rect l="l" t="t" r="r" b="b"/>
            <a:pathLst>
              <a:path w="4818063" h="4603750">
                <a:moveTo>
                  <a:pt x="2402153" y="0"/>
                </a:moveTo>
                <a:lnTo>
                  <a:pt x="2526242" y="2910"/>
                </a:lnTo>
                <a:lnTo>
                  <a:pt x="2650067" y="11906"/>
                </a:lnTo>
                <a:lnTo>
                  <a:pt x="2771511" y="27252"/>
                </a:lnTo>
                <a:lnTo>
                  <a:pt x="2891103" y="48419"/>
                </a:lnTo>
                <a:lnTo>
                  <a:pt x="3008578" y="75142"/>
                </a:lnTo>
                <a:lnTo>
                  <a:pt x="3123671" y="107950"/>
                </a:lnTo>
                <a:lnTo>
                  <a:pt x="3236119" y="146050"/>
                </a:lnTo>
                <a:lnTo>
                  <a:pt x="3346186" y="189177"/>
                </a:lnTo>
                <a:lnTo>
                  <a:pt x="3453342" y="237331"/>
                </a:lnTo>
                <a:lnTo>
                  <a:pt x="3557853" y="291042"/>
                </a:lnTo>
                <a:lnTo>
                  <a:pt x="3658659" y="348985"/>
                </a:lnTo>
                <a:lnTo>
                  <a:pt x="3756819" y="411956"/>
                </a:lnTo>
                <a:lnTo>
                  <a:pt x="3851540" y="479160"/>
                </a:lnTo>
                <a:lnTo>
                  <a:pt x="3942292" y="550598"/>
                </a:lnTo>
                <a:lnTo>
                  <a:pt x="4030134" y="626533"/>
                </a:lnTo>
                <a:lnTo>
                  <a:pt x="4113478" y="706438"/>
                </a:lnTo>
                <a:lnTo>
                  <a:pt x="4193117" y="790311"/>
                </a:lnTo>
                <a:lnTo>
                  <a:pt x="4268788" y="877358"/>
                </a:lnTo>
                <a:lnTo>
                  <a:pt x="4340226" y="968375"/>
                </a:lnTo>
                <a:lnTo>
                  <a:pt x="4407430" y="1062831"/>
                </a:lnTo>
                <a:lnTo>
                  <a:pt x="4469607" y="1160463"/>
                </a:lnTo>
                <a:lnTo>
                  <a:pt x="4527551" y="1260740"/>
                </a:lnTo>
                <a:lnTo>
                  <a:pt x="4580468" y="1364456"/>
                </a:lnTo>
                <a:lnTo>
                  <a:pt x="4628622" y="1470554"/>
                </a:lnTo>
                <a:lnTo>
                  <a:pt x="4671749" y="1579563"/>
                </a:lnTo>
                <a:lnTo>
                  <a:pt x="4709320" y="1690952"/>
                </a:lnTo>
                <a:lnTo>
                  <a:pt x="4741863" y="1804194"/>
                </a:lnTo>
                <a:lnTo>
                  <a:pt x="4768586" y="1920082"/>
                </a:lnTo>
                <a:lnTo>
                  <a:pt x="4789753" y="2037821"/>
                </a:lnTo>
                <a:lnTo>
                  <a:pt x="4805363" y="2157413"/>
                </a:lnTo>
                <a:lnTo>
                  <a:pt x="4814624" y="2278327"/>
                </a:lnTo>
                <a:lnTo>
                  <a:pt x="4818063" y="2400829"/>
                </a:lnTo>
                <a:lnTo>
                  <a:pt x="4815153" y="2524654"/>
                </a:lnTo>
                <a:lnTo>
                  <a:pt x="4813566" y="2552700"/>
                </a:lnTo>
                <a:lnTo>
                  <a:pt x="4811713" y="2581011"/>
                </a:lnTo>
                <a:lnTo>
                  <a:pt x="4809597" y="2609056"/>
                </a:lnTo>
                <a:lnTo>
                  <a:pt x="4807216" y="2636573"/>
                </a:lnTo>
                <a:lnTo>
                  <a:pt x="4804305" y="2664619"/>
                </a:lnTo>
                <a:lnTo>
                  <a:pt x="4801130" y="2692400"/>
                </a:lnTo>
                <a:lnTo>
                  <a:pt x="4797691" y="2719652"/>
                </a:lnTo>
                <a:lnTo>
                  <a:pt x="4793986" y="2747434"/>
                </a:lnTo>
                <a:lnTo>
                  <a:pt x="4790018" y="2774686"/>
                </a:lnTo>
                <a:lnTo>
                  <a:pt x="4785520" y="2801938"/>
                </a:lnTo>
                <a:lnTo>
                  <a:pt x="4781022" y="2828925"/>
                </a:lnTo>
                <a:lnTo>
                  <a:pt x="4775995" y="2855913"/>
                </a:lnTo>
                <a:lnTo>
                  <a:pt x="4770703" y="2883165"/>
                </a:lnTo>
                <a:lnTo>
                  <a:pt x="4765147" y="2909888"/>
                </a:lnTo>
                <a:lnTo>
                  <a:pt x="4759326" y="2936611"/>
                </a:lnTo>
                <a:lnTo>
                  <a:pt x="4753241" y="2963069"/>
                </a:lnTo>
                <a:lnTo>
                  <a:pt x="4551363" y="2879461"/>
                </a:lnTo>
                <a:lnTo>
                  <a:pt x="4368272" y="2815431"/>
                </a:lnTo>
                <a:lnTo>
                  <a:pt x="4202378" y="2770188"/>
                </a:lnTo>
                <a:lnTo>
                  <a:pt x="4052624" y="2742936"/>
                </a:lnTo>
                <a:lnTo>
                  <a:pt x="3917951" y="2731823"/>
                </a:lnTo>
                <a:lnTo>
                  <a:pt x="3797301" y="2736321"/>
                </a:lnTo>
                <a:lnTo>
                  <a:pt x="3689351" y="2754842"/>
                </a:lnTo>
                <a:lnTo>
                  <a:pt x="3592778" y="2786856"/>
                </a:lnTo>
                <a:lnTo>
                  <a:pt x="3507053" y="2830777"/>
                </a:lnTo>
                <a:lnTo>
                  <a:pt x="3429794" y="2885546"/>
                </a:lnTo>
                <a:lnTo>
                  <a:pt x="3361003" y="2950104"/>
                </a:lnTo>
                <a:lnTo>
                  <a:pt x="3298826" y="3023659"/>
                </a:lnTo>
                <a:lnTo>
                  <a:pt x="3242469" y="3104621"/>
                </a:lnTo>
                <a:lnTo>
                  <a:pt x="3190876" y="3191934"/>
                </a:lnTo>
                <a:lnTo>
                  <a:pt x="3141928" y="3284802"/>
                </a:lnTo>
                <a:lnTo>
                  <a:pt x="3095626" y="3381640"/>
                </a:lnTo>
                <a:lnTo>
                  <a:pt x="3050117" y="3481917"/>
                </a:lnTo>
                <a:lnTo>
                  <a:pt x="3004344" y="3584311"/>
                </a:lnTo>
                <a:lnTo>
                  <a:pt x="2957513" y="3687498"/>
                </a:lnTo>
                <a:lnTo>
                  <a:pt x="2907771" y="3790421"/>
                </a:lnTo>
                <a:lnTo>
                  <a:pt x="2854326" y="3891757"/>
                </a:lnTo>
                <a:lnTo>
                  <a:pt x="2796382" y="3990975"/>
                </a:lnTo>
                <a:lnTo>
                  <a:pt x="2731823" y="4086754"/>
                </a:lnTo>
                <a:lnTo>
                  <a:pt x="2660386" y="4177771"/>
                </a:lnTo>
                <a:lnTo>
                  <a:pt x="2580482" y="4262702"/>
                </a:lnTo>
                <a:lnTo>
                  <a:pt x="2491053" y="4341019"/>
                </a:lnTo>
                <a:lnTo>
                  <a:pt x="2390775" y="4411398"/>
                </a:lnTo>
                <a:lnTo>
                  <a:pt x="2278328" y="4472517"/>
                </a:lnTo>
                <a:lnTo>
                  <a:pt x="2152650" y="4523317"/>
                </a:lnTo>
                <a:lnTo>
                  <a:pt x="2013480" y="4563005"/>
                </a:lnTo>
                <a:lnTo>
                  <a:pt x="1857905" y="4590257"/>
                </a:lnTo>
                <a:lnTo>
                  <a:pt x="1686455" y="4603750"/>
                </a:lnTo>
                <a:lnTo>
                  <a:pt x="1585648" y="4585759"/>
                </a:lnTo>
                <a:lnTo>
                  <a:pt x="1487752" y="4562211"/>
                </a:lnTo>
                <a:lnTo>
                  <a:pt x="1392502" y="4533371"/>
                </a:lnTo>
                <a:lnTo>
                  <a:pt x="1299898" y="4499505"/>
                </a:lnTo>
                <a:lnTo>
                  <a:pt x="1210204" y="4460875"/>
                </a:lnTo>
                <a:lnTo>
                  <a:pt x="1123156" y="4417484"/>
                </a:lnTo>
                <a:lnTo>
                  <a:pt x="1039284" y="4369330"/>
                </a:lnTo>
                <a:lnTo>
                  <a:pt x="957792" y="4317207"/>
                </a:lnTo>
                <a:lnTo>
                  <a:pt x="879475" y="4261115"/>
                </a:lnTo>
                <a:lnTo>
                  <a:pt x="804334" y="4200790"/>
                </a:lnTo>
                <a:lnTo>
                  <a:pt x="732102" y="4137025"/>
                </a:lnTo>
                <a:lnTo>
                  <a:pt x="663046" y="4069557"/>
                </a:lnTo>
                <a:lnTo>
                  <a:pt x="596900" y="3998913"/>
                </a:lnTo>
                <a:lnTo>
                  <a:pt x="534194" y="3925094"/>
                </a:lnTo>
                <a:lnTo>
                  <a:pt x="474663" y="3848365"/>
                </a:lnTo>
                <a:lnTo>
                  <a:pt x="418306" y="3768990"/>
                </a:lnTo>
                <a:lnTo>
                  <a:pt x="365390" y="3687234"/>
                </a:lnTo>
                <a:lnTo>
                  <a:pt x="315913" y="3602832"/>
                </a:lnTo>
                <a:lnTo>
                  <a:pt x="269611" y="3516577"/>
                </a:lnTo>
                <a:lnTo>
                  <a:pt x="227013" y="3428471"/>
                </a:lnTo>
                <a:lnTo>
                  <a:pt x="187854" y="3338513"/>
                </a:lnTo>
                <a:lnTo>
                  <a:pt x="152136" y="3246702"/>
                </a:lnTo>
                <a:lnTo>
                  <a:pt x="120121" y="3153834"/>
                </a:lnTo>
                <a:lnTo>
                  <a:pt x="91810" y="3059642"/>
                </a:lnTo>
                <a:lnTo>
                  <a:pt x="67204" y="2964921"/>
                </a:lnTo>
                <a:lnTo>
                  <a:pt x="46302" y="2869142"/>
                </a:lnTo>
                <a:lnTo>
                  <a:pt x="29104" y="2772834"/>
                </a:lnTo>
                <a:lnTo>
                  <a:pt x="16140" y="2676261"/>
                </a:lnTo>
                <a:lnTo>
                  <a:pt x="6879" y="2579423"/>
                </a:lnTo>
                <a:lnTo>
                  <a:pt x="1588" y="2482850"/>
                </a:lnTo>
                <a:lnTo>
                  <a:pt x="0" y="2386277"/>
                </a:lnTo>
                <a:lnTo>
                  <a:pt x="2646" y="2290234"/>
                </a:lnTo>
                <a:lnTo>
                  <a:pt x="11642" y="2166673"/>
                </a:lnTo>
                <a:lnTo>
                  <a:pt x="26988" y="2044965"/>
                </a:lnTo>
                <a:lnTo>
                  <a:pt x="48154" y="1925638"/>
                </a:lnTo>
                <a:lnTo>
                  <a:pt x="75406" y="1808163"/>
                </a:lnTo>
                <a:lnTo>
                  <a:pt x="107685" y="1693333"/>
                </a:lnTo>
                <a:lnTo>
                  <a:pt x="145785" y="1580621"/>
                </a:lnTo>
                <a:lnTo>
                  <a:pt x="189177" y="1470819"/>
                </a:lnTo>
                <a:lnTo>
                  <a:pt x="237331" y="1363663"/>
                </a:lnTo>
                <a:lnTo>
                  <a:pt x="290777" y="1259417"/>
                </a:lnTo>
                <a:lnTo>
                  <a:pt x="348985" y="1158611"/>
                </a:lnTo>
                <a:lnTo>
                  <a:pt x="411956" y="1060450"/>
                </a:lnTo>
                <a:lnTo>
                  <a:pt x="479161" y="965994"/>
                </a:lnTo>
                <a:lnTo>
                  <a:pt x="550863" y="874977"/>
                </a:lnTo>
                <a:lnTo>
                  <a:pt x="626534" y="787400"/>
                </a:lnTo>
                <a:lnTo>
                  <a:pt x="706702" y="704056"/>
                </a:lnTo>
                <a:lnTo>
                  <a:pt x="790575" y="624417"/>
                </a:lnTo>
                <a:lnTo>
                  <a:pt x="877888" y="548746"/>
                </a:lnTo>
                <a:lnTo>
                  <a:pt x="968640" y="477573"/>
                </a:lnTo>
                <a:lnTo>
                  <a:pt x="1063361" y="410369"/>
                </a:lnTo>
                <a:lnTo>
                  <a:pt x="1160727" y="348192"/>
                </a:lnTo>
                <a:lnTo>
                  <a:pt x="1261534" y="290512"/>
                </a:lnTo>
                <a:lnTo>
                  <a:pt x="1364986" y="237331"/>
                </a:lnTo>
                <a:lnTo>
                  <a:pt x="1471348" y="189177"/>
                </a:lnTo>
                <a:lnTo>
                  <a:pt x="1580357" y="146315"/>
                </a:lnTo>
                <a:lnTo>
                  <a:pt x="1691746" y="108744"/>
                </a:lnTo>
                <a:lnTo>
                  <a:pt x="1805253" y="76200"/>
                </a:lnTo>
                <a:lnTo>
                  <a:pt x="1921140" y="49477"/>
                </a:lnTo>
                <a:lnTo>
                  <a:pt x="2038880" y="28310"/>
                </a:lnTo>
                <a:lnTo>
                  <a:pt x="2158471" y="12700"/>
                </a:lnTo>
                <a:lnTo>
                  <a:pt x="2279650" y="3440"/>
                </a:lnTo>
                <a:close/>
              </a:path>
            </a:pathLst>
          </a:cu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68944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11">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578619" y="1428750"/>
            <a:ext cx="4572000" cy="3726142"/>
          </a:xfrm>
          <a:custGeom>
            <a:avLst/>
            <a:gdLst/>
            <a:ahLst/>
            <a:cxnLst/>
            <a:rect l="l" t="t" r="r" b="b"/>
            <a:pathLst>
              <a:path w="4572000" h="3726142">
                <a:moveTo>
                  <a:pt x="0" y="0"/>
                </a:moveTo>
                <a:lnTo>
                  <a:pt x="4572000" y="0"/>
                </a:lnTo>
                <a:lnTo>
                  <a:pt x="4572000" y="3726142"/>
                </a:lnTo>
                <a:lnTo>
                  <a:pt x="0" y="3726142"/>
                </a:lnTo>
                <a:close/>
              </a:path>
            </a:pathLst>
          </a:cu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611715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12">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6823695" y="1704814"/>
            <a:ext cx="1717084" cy="1717084"/>
          </a:xfrm>
          <a:custGeom>
            <a:avLst/>
            <a:gdLst/>
            <a:ahLst/>
            <a:cxnLst/>
            <a:rect l="l" t="t" r="r" b="b"/>
            <a:pathLst>
              <a:path w="1717084" h="1717084">
                <a:moveTo>
                  <a:pt x="858542" y="0"/>
                </a:moveTo>
                <a:cubicBezTo>
                  <a:pt x="1332702" y="0"/>
                  <a:pt x="1717084" y="384382"/>
                  <a:pt x="1717084" y="858542"/>
                </a:cubicBezTo>
                <a:cubicBezTo>
                  <a:pt x="1717084" y="1332702"/>
                  <a:pt x="1332702" y="1717084"/>
                  <a:pt x="858542" y="1717084"/>
                </a:cubicBezTo>
                <a:cubicBezTo>
                  <a:pt x="384382" y="1717084"/>
                  <a:pt x="0" y="1332702"/>
                  <a:pt x="0" y="858542"/>
                </a:cubicBezTo>
                <a:cubicBezTo>
                  <a:pt x="0" y="384382"/>
                  <a:pt x="384382" y="0"/>
                  <a:pt x="858542" y="0"/>
                </a:cubicBezTo>
                <a:close/>
              </a:path>
            </a:pathLst>
          </a:custGeom>
        </p:spPr>
        <p:txBody>
          <a:bodyPr/>
          <a:lstStyle>
            <a:lvl1pPr>
              <a:defRPr sz="1600"/>
            </a:lvl1pPr>
          </a:lstStyle>
          <a:p>
            <a:r>
              <a:rPr lang="en-US"/>
              <a:t>Click icon to add picture</a:t>
            </a:r>
          </a:p>
        </p:txBody>
      </p:sp>
      <p:sp>
        <p:nvSpPr>
          <p:cNvPr id="12" name="Picture Placeholder 11"/>
          <p:cNvSpPr>
            <a:spLocks noGrp="1"/>
          </p:cNvSpPr>
          <p:nvPr>
            <p:ph type="pic" sz="quarter" idx="12"/>
          </p:nvPr>
        </p:nvSpPr>
        <p:spPr>
          <a:xfrm>
            <a:off x="4750204" y="1704814"/>
            <a:ext cx="1717084" cy="1717084"/>
          </a:xfrm>
          <a:custGeom>
            <a:avLst/>
            <a:gdLst/>
            <a:ahLst/>
            <a:cxnLst/>
            <a:rect l="l" t="t" r="r" b="b"/>
            <a:pathLst>
              <a:path w="1717084" h="1717084">
                <a:moveTo>
                  <a:pt x="858542" y="0"/>
                </a:moveTo>
                <a:cubicBezTo>
                  <a:pt x="1332702" y="0"/>
                  <a:pt x="1717084" y="384382"/>
                  <a:pt x="1717084" y="858542"/>
                </a:cubicBezTo>
                <a:cubicBezTo>
                  <a:pt x="1717084" y="1332702"/>
                  <a:pt x="1332702" y="1717084"/>
                  <a:pt x="858542" y="1717084"/>
                </a:cubicBezTo>
                <a:cubicBezTo>
                  <a:pt x="384382" y="1717084"/>
                  <a:pt x="0" y="1332702"/>
                  <a:pt x="0" y="858542"/>
                </a:cubicBezTo>
                <a:cubicBezTo>
                  <a:pt x="0" y="384382"/>
                  <a:pt x="384382" y="0"/>
                  <a:pt x="858542" y="0"/>
                </a:cubicBezTo>
                <a:close/>
              </a:path>
            </a:pathLst>
          </a:custGeom>
        </p:spPr>
        <p:txBody>
          <a:bodyPr/>
          <a:lstStyle>
            <a:lvl1pPr>
              <a:defRPr sz="1600"/>
            </a:lvl1pPr>
          </a:lstStyle>
          <a:p>
            <a:r>
              <a:rPr lang="en-US"/>
              <a:t>Click icon to add picture</a:t>
            </a:r>
          </a:p>
        </p:txBody>
      </p:sp>
      <p:sp>
        <p:nvSpPr>
          <p:cNvPr id="10" name="Picture Placeholder 9"/>
          <p:cNvSpPr>
            <a:spLocks noGrp="1"/>
          </p:cNvSpPr>
          <p:nvPr>
            <p:ph type="pic" sz="quarter" idx="11"/>
          </p:nvPr>
        </p:nvSpPr>
        <p:spPr>
          <a:xfrm>
            <a:off x="2676713" y="1704814"/>
            <a:ext cx="1717084" cy="1717084"/>
          </a:xfrm>
          <a:custGeom>
            <a:avLst/>
            <a:gdLst/>
            <a:ahLst/>
            <a:cxnLst/>
            <a:rect l="l" t="t" r="r" b="b"/>
            <a:pathLst>
              <a:path w="1717084" h="1717084">
                <a:moveTo>
                  <a:pt x="858542" y="0"/>
                </a:moveTo>
                <a:cubicBezTo>
                  <a:pt x="1332702" y="0"/>
                  <a:pt x="1717084" y="384382"/>
                  <a:pt x="1717084" y="858542"/>
                </a:cubicBezTo>
                <a:cubicBezTo>
                  <a:pt x="1717084" y="1332702"/>
                  <a:pt x="1332702" y="1717084"/>
                  <a:pt x="858542" y="1717084"/>
                </a:cubicBezTo>
                <a:cubicBezTo>
                  <a:pt x="384382" y="1717084"/>
                  <a:pt x="0" y="1332702"/>
                  <a:pt x="0" y="858542"/>
                </a:cubicBezTo>
                <a:cubicBezTo>
                  <a:pt x="0" y="384382"/>
                  <a:pt x="384382" y="0"/>
                  <a:pt x="858542" y="0"/>
                </a:cubicBezTo>
                <a:close/>
              </a:path>
            </a:pathLst>
          </a:custGeom>
        </p:spPr>
        <p:txBody>
          <a:bodyPr/>
          <a:lstStyle>
            <a:lvl1pPr>
              <a:defRPr sz="1600"/>
            </a:lvl1pPr>
          </a:lstStyle>
          <a:p>
            <a:r>
              <a:rPr lang="en-US"/>
              <a:t>Click icon to add picture</a:t>
            </a:r>
          </a:p>
        </p:txBody>
      </p:sp>
      <p:sp>
        <p:nvSpPr>
          <p:cNvPr id="8" name="Picture Placeholder 7"/>
          <p:cNvSpPr>
            <a:spLocks noGrp="1"/>
          </p:cNvSpPr>
          <p:nvPr>
            <p:ph type="pic" sz="quarter" idx="10"/>
          </p:nvPr>
        </p:nvSpPr>
        <p:spPr>
          <a:xfrm>
            <a:off x="603222" y="1704814"/>
            <a:ext cx="1717084" cy="1717084"/>
          </a:xfrm>
          <a:custGeom>
            <a:avLst/>
            <a:gdLst/>
            <a:ahLst/>
            <a:cxnLst/>
            <a:rect l="l" t="t" r="r" b="b"/>
            <a:pathLst>
              <a:path w="1717084" h="1717084">
                <a:moveTo>
                  <a:pt x="858542" y="0"/>
                </a:moveTo>
                <a:cubicBezTo>
                  <a:pt x="1332702" y="0"/>
                  <a:pt x="1717084" y="384382"/>
                  <a:pt x="1717084" y="858542"/>
                </a:cubicBezTo>
                <a:cubicBezTo>
                  <a:pt x="1717084" y="1332702"/>
                  <a:pt x="1332702" y="1717084"/>
                  <a:pt x="858542" y="1717084"/>
                </a:cubicBezTo>
                <a:cubicBezTo>
                  <a:pt x="384382" y="1717084"/>
                  <a:pt x="0" y="1332702"/>
                  <a:pt x="0" y="858542"/>
                </a:cubicBezTo>
                <a:cubicBezTo>
                  <a:pt x="0" y="384382"/>
                  <a:pt x="384382" y="0"/>
                  <a:pt x="858542" y="0"/>
                </a:cubicBezTo>
                <a:close/>
              </a:path>
            </a:pathLst>
          </a:cu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123413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6732884" y="1733550"/>
            <a:ext cx="1447800" cy="1676400"/>
          </a:xfrm>
          <a:custGeom>
            <a:avLst/>
            <a:gdLst/>
            <a:ahLst/>
            <a:cxnLst/>
            <a:rect l="l" t="t" r="r" b="b"/>
            <a:pathLst>
              <a:path w="1447800" h="1676400">
                <a:moveTo>
                  <a:pt x="0" y="0"/>
                </a:moveTo>
                <a:lnTo>
                  <a:pt x="1447800" y="0"/>
                </a:lnTo>
                <a:lnTo>
                  <a:pt x="1447800" y="1676400"/>
                </a:lnTo>
                <a:lnTo>
                  <a:pt x="0" y="1676400"/>
                </a:lnTo>
                <a:close/>
              </a:path>
            </a:pathLst>
          </a:custGeom>
        </p:spPr>
        <p:txBody>
          <a:bodyPr/>
          <a:lstStyle>
            <a:lvl1pPr>
              <a:defRPr sz="1600"/>
            </a:lvl1pPr>
          </a:lstStyle>
          <a:p>
            <a:r>
              <a:rPr lang="en-US"/>
              <a:t>Click icon to add picture</a:t>
            </a:r>
          </a:p>
        </p:txBody>
      </p:sp>
      <p:sp>
        <p:nvSpPr>
          <p:cNvPr id="12" name="Picture Placeholder 11"/>
          <p:cNvSpPr>
            <a:spLocks noGrp="1"/>
          </p:cNvSpPr>
          <p:nvPr>
            <p:ph type="pic" sz="quarter" idx="12"/>
          </p:nvPr>
        </p:nvSpPr>
        <p:spPr>
          <a:xfrm>
            <a:off x="4809694" y="1733550"/>
            <a:ext cx="1447800" cy="1676400"/>
          </a:xfrm>
          <a:custGeom>
            <a:avLst/>
            <a:gdLst/>
            <a:ahLst/>
            <a:cxnLst/>
            <a:rect l="l" t="t" r="r" b="b"/>
            <a:pathLst>
              <a:path w="1447800" h="1676400">
                <a:moveTo>
                  <a:pt x="0" y="0"/>
                </a:moveTo>
                <a:lnTo>
                  <a:pt x="1447800" y="0"/>
                </a:lnTo>
                <a:lnTo>
                  <a:pt x="1447800" y="1676400"/>
                </a:lnTo>
                <a:lnTo>
                  <a:pt x="0" y="1676400"/>
                </a:lnTo>
                <a:close/>
              </a:path>
            </a:pathLst>
          </a:custGeom>
        </p:spPr>
        <p:txBody>
          <a:bodyPr/>
          <a:lstStyle>
            <a:lvl1pPr>
              <a:defRPr sz="1600"/>
            </a:lvl1pPr>
          </a:lstStyle>
          <a:p>
            <a:r>
              <a:rPr lang="en-US"/>
              <a:t>Click icon to add picture</a:t>
            </a:r>
          </a:p>
        </p:txBody>
      </p:sp>
      <p:sp>
        <p:nvSpPr>
          <p:cNvPr id="10" name="Picture Placeholder 9"/>
          <p:cNvSpPr>
            <a:spLocks noGrp="1"/>
          </p:cNvSpPr>
          <p:nvPr>
            <p:ph type="pic" sz="quarter" idx="11"/>
          </p:nvPr>
        </p:nvSpPr>
        <p:spPr>
          <a:xfrm>
            <a:off x="2886505" y="1733550"/>
            <a:ext cx="1447800" cy="1676400"/>
          </a:xfrm>
          <a:custGeom>
            <a:avLst/>
            <a:gdLst/>
            <a:ahLst/>
            <a:cxnLst/>
            <a:rect l="l" t="t" r="r" b="b"/>
            <a:pathLst>
              <a:path w="1447800" h="1676400">
                <a:moveTo>
                  <a:pt x="0" y="0"/>
                </a:moveTo>
                <a:lnTo>
                  <a:pt x="1447800" y="0"/>
                </a:lnTo>
                <a:lnTo>
                  <a:pt x="1447800" y="1676400"/>
                </a:lnTo>
                <a:lnTo>
                  <a:pt x="0" y="1676400"/>
                </a:lnTo>
                <a:close/>
              </a:path>
            </a:pathLst>
          </a:custGeom>
        </p:spPr>
        <p:txBody>
          <a:bodyPr/>
          <a:lstStyle>
            <a:lvl1pPr>
              <a:defRPr sz="1600"/>
            </a:lvl1pPr>
          </a:lstStyle>
          <a:p>
            <a:r>
              <a:rPr lang="en-US"/>
              <a:t>Click icon to add picture</a:t>
            </a:r>
          </a:p>
        </p:txBody>
      </p:sp>
      <p:sp>
        <p:nvSpPr>
          <p:cNvPr id="8" name="Picture Placeholder 7"/>
          <p:cNvSpPr>
            <a:spLocks noGrp="1"/>
          </p:cNvSpPr>
          <p:nvPr>
            <p:ph type="pic" sz="quarter" idx="10"/>
          </p:nvPr>
        </p:nvSpPr>
        <p:spPr>
          <a:xfrm>
            <a:off x="963316" y="1733550"/>
            <a:ext cx="1447800" cy="1676400"/>
          </a:xfrm>
          <a:custGeom>
            <a:avLst/>
            <a:gdLst/>
            <a:ahLst/>
            <a:cxnLst/>
            <a:rect l="l" t="t" r="r" b="b"/>
            <a:pathLst>
              <a:path w="1447800" h="1676400">
                <a:moveTo>
                  <a:pt x="0" y="0"/>
                </a:moveTo>
                <a:lnTo>
                  <a:pt x="1447800" y="0"/>
                </a:lnTo>
                <a:lnTo>
                  <a:pt x="1447800" y="1676400"/>
                </a:lnTo>
                <a:lnTo>
                  <a:pt x="0" y="1676400"/>
                </a:lnTo>
                <a:close/>
              </a:path>
            </a:pathLst>
          </a:cu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280422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1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04807" y="1747757"/>
            <a:ext cx="2714786" cy="2714786"/>
          </a:xfrm>
          <a:custGeom>
            <a:avLst/>
            <a:gdLst/>
            <a:ahLst/>
            <a:cxnLst/>
            <a:rect l="l" t="t" r="r" b="b"/>
            <a:pathLst>
              <a:path w="2714786" h="2714786">
                <a:moveTo>
                  <a:pt x="1357393" y="0"/>
                </a:moveTo>
                <a:cubicBezTo>
                  <a:pt x="2107060" y="0"/>
                  <a:pt x="2714786" y="607726"/>
                  <a:pt x="2714786" y="1357393"/>
                </a:cubicBezTo>
                <a:cubicBezTo>
                  <a:pt x="2714786" y="2107060"/>
                  <a:pt x="2107060" y="2714786"/>
                  <a:pt x="1357393" y="2714786"/>
                </a:cubicBezTo>
                <a:cubicBezTo>
                  <a:pt x="607726" y="2714786"/>
                  <a:pt x="0" y="2107060"/>
                  <a:pt x="0" y="1357393"/>
                </a:cubicBezTo>
                <a:cubicBezTo>
                  <a:pt x="0" y="607726"/>
                  <a:pt x="607726" y="0"/>
                  <a:pt x="1357393" y="0"/>
                </a:cubicBezTo>
                <a:close/>
              </a:path>
            </a:pathLst>
          </a:cu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416564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0" y="0"/>
            <a:ext cx="9144000" cy="5143500"/>
          </a:xfrm>
          <a:prstGeom prst="rect">
            <a:avLst/>
          </a:prstGeom>
        </p:spPr>
        <p:txBody>
          <a:bodyPr/>
          <a:lstStyle>
            <a:lvl1pPr>
              <a:defRPr sz="1800"/>
            </a:lvl1pPr>
          </a:lstStyle>
          <a:p>
            <a:r>
              <a:rPr lang="en-US"/>
              <a:t>Click icon to add picture</a:t>
            </a:r>
            <a:endParaRPr lang="en-US" dirty="0"/>
          </a:p>
        </p:txBody>
      </p:sp>
    </p:spTree>
    <p:extLst>
      <p:ext uri="{BB962C8B-B14F-4D97-AF65-F5344CB8AC3E}">
        <p14:creationId xmlns:p14="http://schemas.microsoft.com/office/powerpoint/2010/main" val="172655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1">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rot="19047124">
            <a:off x="1977341" y="1442580"/>
            <a:ext cx="1917542" cy="3170678"/>
          </a:xfrm>
          <a:custGeom>
            <a:avLst/>
            <a:gdLst/>
            <a:ahLst/>
            <a:cxnLst/>
            <a:rect l="l" t="t" r="r" b="b"/>
            <a:pathLst>
              <a:path w="1917542" h="3170678">
                <a:moveTo>
                  <a:pt x="1346977" y="110911"/>
                </a:moveTo>
                <a:cubicBezTo>
                  <a:pt x="1394202" y="146406"/>
                  <a:pt x="1429009" y="201748"/>
                  <a:pt x="1441232" y="288462"/>
                </a:cubicBezTo>
                <a:lnTo>
                  <a:pt x="1917542" y="2905398"/>
                </a:lnTo>
                <a:cubicBezTo>
                  <a:pt x="1912799" y="3048294"/>
                  <a:pt x="1868528" y="3142416"/>
                  <a:pt x="1618715" y="3121223"/>
                </a:cubicBezTo>
                <a:cubicBezTo>
                  <a:pt x="1399295" y="3153784"/>
                  <a:pt x="817136" y="3157025"/>
                  <a:pt x="595023" y="3170678"/>
                </a:cubicBezTo>
                <a:cubicBezTo>
                  <a:pt x="493101" y="3127896"/>
                  <a:pt x="449386" y="3106217"/>
                  <a:pt x="377993" y="2910448"/>
                </a:cubicBezTo>
                <a:lnTo>
                  <a:pt x="8203" y="170413"/>
                </a:lnTo>
                <a:cubicBezTo>
                  <a:pt x="-39160" y="27009"/>
                  <a:pt x="132382" y="-2740"/>
                  <a:pt x="170497" y="191"/>
                </a:cubicBezTo>
                <a:cubicBezTo>
                  <a:pt x="447721" y="10789"/>
                  <a:pt x="668776" y="21550"/>
                  <a:pt x="1054433" y="45482"/>
                </a:cubicBezTo>
                <a:cubicBezTo>
                  <a:pt x="1155066" y="47727"/>
                  <a:pt x="1268269" y="51753"/>
                  <a:pt x="1346977" y="110911"/>
                </a:cubicBezTo>
                <a:close/>
              </a:path>
            </a:pathLst>
          </a:cu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43016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pic>
        <p:nvPicPr>
          <p:cNvPr id="2" name="Picture 1" descr="App-Screens-presentation-Mockup-vol-07.png"/>
          <p:cNvPicPr>
            <a:picLocks noChangeAspect="1"/>
          </p:cNvPicPr>
          <p:nvPr userDrawn="1"/>
        </p:nvPicPr>
        <p:blipFill>
          <a:blip r:embed="rId2" cstate="print"/>
          <a:stretch>
            <a:fillRect/>
          </a:stretch>
        </p:blipFill>
        <p:spPr>
          <a:xfrm>
            <a:off x="4343400" y="774959"/>
            <a:ext cx="4975762" cy="4225757"/>
          </a:xfrm>
          <a:prstGeom prst="rect">
            <a:avLst/>
          </a:prstGeom>
        </p:spPr>
      </p:pic>
      <p:sp>
        <p:nvSpPr>
          <p:cNvPr id="7" name="Rectangle 4"/>
          <p:cNvSpPr/>
          <p:nvPr userDrawn="1"/>
        </p:nvSpPr>
        <p:spPr>
          <a:xfrm rot="1439430">
            <a:off x="5828300" y="1424083"/>
            <a:ext cx="1169296" cy="2740817"/>
          </a:xfrm>
          <a:custGeom>
            <a:avLst/>
            <a:gdLst>
              <a:gd name="connsiteX0" fmla="*/ 0 w 914400"/>
              <a:gd name="connsiteY0" fmla="*/ 0 h 2667000"/>
              <a:gd name="connsiteX1" fmla="*/ 914400 w 914400"/>
              <a:gd name="connsiteY1" fmla="*/ 0 h 2667000"/>
              <a:gd name="connsiteX2" fmla="*/ 914400 w 914400"/>
              <a:gd name="connsiteY2" fmla="*/ 2667000 h 2667000"/>
              <a:gd name="connsiteX3" fmla="*/ 0 w 914400"/>
              <a:gd name="connsiteY3" fmla="*/ 2667000 h 2667000"/>
              <a:gd name="connsiteX4" fmla="*/ 0 w 914400"/>
              <a:gd name="connsiteY4" fmla="*/ 0 h 2667000"/>
              <a:gd name="connsiteX0" fmla="*/ 62729 w 977129"/>
              <a:gd name="connsiteY0" fmla="*/ 0 h 2667000"/>
              <a:gd name="connsiteX1" fmla="*/ 977129 w 977129"/>
              <a:gd name="connsiteY1" fmla="*/ 0 h 2667000"/>
              <a:gd name="connsiteX2" fmla="*/ 977129 w 977129"/>
              <a:gd name="connsiteY2" fmla="*/ 2667000 h 2667000"/>
              <a:gd name="connsiteX3" fmla="*/ 0 w 977129"/>
              <a:gd name="connsiteY3" fmla="*/ 2544787 h 2667000"/>
              <a:gd name="connsiteX4" fmla="*/ 62729 w 977129"/>
              <a:gd name="connsiteY4" fmla="*/ 0 h 2667000"/>
              <a:gd name="connsiteX0" fmla="*/ 62729 w 1142643"/>
              <a:gd name="connsiteY0" fmla="*/ 0 h 2551639"/>
              <a:gd name="connsiteX1" fmla="*/ 977129 w 1142643"/>
              <a:gd name="connsiteY1" fmla="*/ 0 h 2551639"/>
              <a:gd name="connsiteX2" fmla="*/ 1142643 w 1142643"/>
              <a:gd name="connsiteY2" fmla="*/ 2551639 h 2551639"/>
              <a:gd name="connsiteX3" fmla="*/ 0 w 1142643"/>
              <a:gd name="connsiteY3" fmla="*/ 2544787 h 2551639"/>
              <a:gd name="connsiteX4" fmla="*/ 62729 w 1142643"/>
              <a:gd name="connsiteY4" fmla="*/ 0 h 2551639"/>
              <a:gd name="connsiteX0" fmla="*/ 50336 w 1130250"/>
              <a:gd name="connsiteY0" fmla="*/ 0 h 2572634"/>
              <a:gd name="connsiteX1" fmla="*/ 964736 w 1130250"/>
              <a:gd name="connsiteY1" fmla="*/ 0 h 2572634"/>
              <a:gd name="connsiteX2" fmla="*/ 1130250 w 1130250"/>
              <a:gd name="connsiteY2" fmla="*/ 2551639 h 2572634"/>
              <a:gd name="connsiteX3" fmla="*/ 0 w 1130250"/>
              <a:gd name="connsiteY3" fmla="*/ 2572634 h 2572634"/>
              <a:gd name="connsiteX4" fmla="*/ 50336 w 1130250"/>
              <a:gd name="connsiteY4" fmla="*/ 0 h 2572634"/>
              <a:gd name="connsiteX0" fmla="*/ 50336 w 1155765"/>
              <a:gd name="connsiteY0" fmla="*/ 151737 h 2724371"/>
              <a:gd name="connsiteX1" fmla="*/ 1155765 w 1155765"/>
              <a:gd name="connsiteY1" fmla="*/ 0 h 2724371"/>
              <a:gd name="connsiteX2" fmla="*/ 1130250 w 1155765"/>
              <a:gd name="connsiteY2" fmla="*/ 2703376 h 2724371"/>
              <a:gd name="connsiteX3" fmla="*/ 0 w 1155765"/>
              <a:gd name="connsiteY3" fmla="*/ 2724371 h 2724371"/>
              <a:gd name="connsiteX4" fmla="*/ 50336 w 1155765"/>
              <a:gd name="connsiteY4" fmla="*/ 151737 h 2724371"/>
              <a:gd name="connsiteX0" fmla="*/ 68233 w 1155765"/>
              <a:gd name="connsiteY0" fmla="*/ 360626 h 2724371"/>
              <a:gd name="connsiteX1" fmla="*/ 1155765 w 1155765"/>
              <a:gd name="connsiteY1" fmla="*/ 0 h 2724371"/>
              <a:gd name="connsiteX2" fmla="*/ 1130250 w 1155765"/>
              <a:gd name="connsiteY2" fmla="*/ 2703376 h 2724371"/>
              <a:gd name="connsiteX3" fmla="*/ 0 w 1155765"/>
              <a:gd name="connsiteY3" fmla="*/ 2724371 h 2724371"/>
              <a:gd name="connsiteX4" fmla="*/ 68233 w 1155765"/>
              <a:gd name="connsiteY4" fmla="*/ 360626 h 2724371"/>
              <a:gd name="connsiteX0" fmla="*/ 18626 w 1155765"/>
              <a:gd name="connsiteY0" fmla="*/ 174191 h 2724371"/>
              <a:gd name="connsiteX1" fmla="*/ 1155765 w 1155765"/>
              <a:gd name="connsiteY1" fmla="*/ 0 h 2724371"/>
              <a:gd name="connsiteX2" fmla="*/ 1130250 w 1155765"/>
              <a:gd name="connsiteY2" fmla="*/ 2703376 h 2724371"/>
              <a:gd name="connsiteX3" fmla="*/ 0 w 1155765"/>
              <a:gd name="connsiteY3" fmla="*/ 2724371 h 2724371"/>
              <a:gd name="connsiteX4" fmla="*/ 18626 w 1155765"/>
              <a:gd name="connsiteY4" fmla="*/ 174191 h 2724371"/>
              <a:gd name="connsiteX0" fmla="*/ 18626 w 1163009"/>
              <a:gd name="connsiteY0" fmla="*/ 193053 h 2743233"/>
              <a:gd name="connsiteX1" fmla="*/ 1163009 w 1163009"/>
              <a:gd name="connsiteY1" fmla="*/ 0 h 2743233"/>
              <a:gd name="connsiteX2" fmla="*/ 1130250 w 1163009"/>
              <a:gd name="connsiteY2" fmla="*/ 2722238 h 2743233"/>
              <a:gd name="connsiteX3" fmla="*/ 0 w 1163009"/>
              <a:gd name="connsiteY3" fmla="*/ 2743233 h 2743233"/>
              <a:gd name="connsiteX4" fmla="*/ 18626 w 1163009"/>
              <a:gd name="connsiteY4" fmla="*/ 193053 h 2743233"/>
              <a:gd name="connsiteX0" fmla="*/ 0 w 1144383"/>
              <a:gd name="connsiteY0" fmla="*/ 193053 h 2722238"/>
              <a:gd name="connsiteX1" fmla="*/ 1144383 w 1144383"/>
              <a:gd name="connsiteY1" fmla="*/ 0 h 2722238"/>
              <a:gd name="connsiteX2" fmla="*/ 1111624 w 1144383"/>
              <a:gd name="connsiteY2" fmla="*/ 2722238 h 2722238"/>
              <a:gd name="connsiteX3" fmla="*/ 35990 w 1144383"/>
              <a:gd name="connsiteY3" fmla="*/ 2690256 h 2722238"/>
              <a:gd name="connsiteX4" fmla="*/ 0 w 1144383"/>
              <a:gd name="connsiteY4" fmla="*/ 193053 h 2722238"/>
              <a:gd name="connsiteX0" fmla="*/ 24913 w 1169296"/>
              <a:gd name="connsiteY0" fmla="*/ 193053 h 2740817"/>
              <a:gd name="connsiteX1" fmla="*/ 1169296 w 1169296"/>
              <a:gd name="connsiteY1" fmla="*/ 0 h 2740817"/>
              <a:gd name="connsiteX2" fmla="*/ 1136537 w 1169296"/>
              <a:gd name="connsiteY2" fmla="*/ 2722238 h 2740817"/>
              <a:gd name="connsiteX3" fmla="*/ 0 w 1169296"/>
              <a:gd name="connsiteY3" fmla="*/ 2740817 h 2740817"/>
              <a:gd name="connsiteX4" fmla="*/ 24913 w 1169296"/>
              <a:gd name="connsiteY4" fmla="*/ 193053 h 2740817"/>
              <a:gd name="connsiteX0" fmla="*/ 24913 w 1169296"/>
              <a:gd name="connsiteY0" fmla="*/ 193053 h 2740817"/>
              <a:gd name="connsiteX1" fmla="*/ 1169296 w 1169296"/>
              <a:gd name="connsiteY1" fmla="*/ 0 h 2740817"/>
              <a:gd name="connsiteX2" fmla="*/ 1140888 w 1169296"/>
              <a:gd name="connsiteY2" fmla="*/ 2720303 h 2740817"/>
              <a:gd name="connsiteX3" fmla="*/ 0 w 1169296"/>
              <a:gd name="connsiteY3" fmla="*/ 2740817 h 2740817"/>
              <a:gd name="connsiteX4" fmla="*/ 24913 w 1169296"/>
              <a:gd name="connsiteY4" fmla="*/ 193053 h 274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296" h="2740817">
                <a:moveTo>
                  <a:pt x="24913" y="193053"/>
                </a:moveTo>
                <a:lnTo>
                  <a:pt x="1169296" y="0"/>
                </a:lnTo>
                <a:lnTo>
                  <a:pt x="1140888" y="2720303"/>
                </a:lnTo>
                <a:lnTo>
                  <a:pt x="0" y="2740817"/>
                </a:lnTo>
                <a:lnTo>
                  <a:pt x="24913" y="193053"/>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p:cNvSpPr/>
          <p:nvPr userDrawn="1"/>
        </p:nvSpPr>
        <p:spPr>
          <a:xfrm rot="1357192">
            <a:off x="6594933" y="1350415"/>
            <a:ext cx="1314775" cy="2718875"/>
          </a:xfrm>
          <a:custGeom>
            <a:avLst/>
            <a:gdLst>
              <a:gd name="connsiteX0" fmla="*/ 0 w 1066800"/>
              <a:gd name="connsiteY0" fmla="*/ 0 h 2590800"/>
              <a:gd name="connsiteX1" fmla="*/ 1066800 w 1066800"/>
              <a:gd name="connsiteY1" fmla="*/ 0 h 2590800"/>
              <a:gd name="connsiteX2" fmla="*/ 1066800 w 1066800"/>
              <a:gd name="connsiteY2" fmla="*/ 2590800 h 2590800"/>
              <a:gd name="connsiteX3" fmla="*/ 0 w 1066800"/>
              <a:gd name="connsiteY3" fmla="*/ 2590800 h 2590800"/>
              <a:gd name="connsiteX4" fmla="*/ 0 w 1066800"/>
              <a:gd name="connsiteY4" fmla="*/ 0 h 2590800"/>
              <a:gd name="connsiteX0" fmla="*/ 0 w 1136650"/>
              <a:gd name="connsiteY0" fmla="*/ 228600 h 2819400"/>
              <a:gd name="connsiteX1" fmla="*/ 1136650 w 1136650"/>
              <a:gd name="connsiteY1" fmla="*/ 0 h 2819400"/>
              <a:gd name="connsiteX2" fmla="*/ 1066800 w 1136650"/>
              <a:gd name="connsiteY2" fmla="*/ 2819400 h 2819400"/>
              <a:gd name="connsiteX3" fmla="*/ 0 w 1136650"/>
              <a:gd name="connsiteY3" fmla="*/ 2819400 h 2819400"/>
              <a:gd name="connsiteX4" fmla="*/ 0 w 1136650"/>
              <a:gd name="connsiteY4" fmla="*/ 228600 h 2819400"/>
              <a:gd name="connsiteX0" fmla="*/ 0 w 1168400"/>
              <a:gd name="connsiteY0" fmla="*/ 234950 h 2819400"/>
              <a:gd name="connsiteX1" fmla="*/ 1168400 w 1168400"/>
              <a:gd name="connsiteY1" fmla="*/ 0 h 2819400"/>
              <a:gd name="connsiteX2" fmla="*/ 1098550 w 1168400"/>
              <a:gd name="connsiteY2" fmla="*/ 2819400 h 2819400"/>
              <a:gd name="connsiteX3" fmla="*/ 31750 w 1168400"/>
              <a:gd name="connsiteY3" fmla="*/ 2819400 h 2819400"/>
              <a:gd name="connsiteX4" fmla="*/ 0 w 1168400"/>
              <a:gd name="connsiteY4" fmla="*/ 234950 h 2819400"/>
              <a:gd name="connsiteX0" fmla="*/ 0 w 1168400"/>
              <a:gd name="connsiteY0" fmla="*/ 234950 h 2819400"/>
              <a:gd name="connsiteX1" fmla="*/ 1168400 w 1168400"/>
              <a:gd name="connsiteY1" fmla="*/ 0 h 2819400"/>
              <a:gd name="connsiteX2" fmla="*/ 1061427 w 1168400"/>
              <a:gd name="connsiteY2" fmla="*/ 2697285 h 2819400"/>
              <a:gd name="connsiteX3" fmla="*/ 31750 w 1168400"/>
              <a:gd name="connsiteY3" fmla="*/ 2819400 h 2819400"/>
              <a:gd name="connsiteX4" fmla="*/ 0 w 1168400"/>
              <a:gd name="connsiteY4" fmla="*/ 234950 h 2819400"/>
              <a:gd name="connsiteX0" fmla="*/ 0 w 1168400"/>
              <a:gd name="connsiteY0" fmla="*/ 234950 h 2712427"/>
              <a:gd name="connsiteX1" fmla="*/ 1168400 w 1168400"/>
              <a:gd name="connsiteY1" fmla="*/ 0 h 2712427"/>
              <a:gd name="connsiteX2" fmla="*/ 1061427 w 1168400"/>
              <a:gd name="connsiteY2" fmla="*/ 2697285 h 2712427"/>
              <a:gd name="connsiteX3" fmla="*/ 7816 w 1168400"/>
              <a:gd name="connsiteY3" fmla="*/ 2712427 h 2712427"/>
              <a:gd name="connsiteX4" fmla="*/ 0 w 1168400"/>
              <a:gd name="connsiteY4" fmla="*/ 234950 h 2712427"/>
              <a:gd name="connsiteX0" fmla="*/ 146375 w 1314775"/>
              <a:gd name="connsiteY0" fmla="*/ 234950 h 2718875"/>
              <a:gd name="connsiteX1" fmla="*/ 1314775 w 1314775"/>
              <a:gd name="connsiteY1" fmla="*/ 0 h 2718875"/>
              <a:gd name="connsiteX2" fmla="*/ 1207802 w 1314775"/>
              <a:gd name="connsiteY2" fmla="*/ 2697285 h 2718875"/>
              <a:gd name="connsiteX3" fmla="*/ 33 w 1314775"/>
              <a:gd name="connsiteY3" fmla="*/ 2718875 h 2718875"/>
              <a:gd name="connsiteX4" fmla="*/ 146375 w 1314775"/>
              <a:gd name="connsiteY4" fmla="*/ 234950 h 2718875"/>
              <a:gd name="connsiteX0" fmla="*/ 151503 w 1314775"/>
              <a:gd name="connsiteY0" fmla="*/ 222494 h 2718875"/>
              <a:gd name="connsiteX1" fmla="*/ 1314775 w 1314775"/>
              <a:gd name="connsiteY1" fmla="*/ 0 h 2718875"/>
              <a:gd name="connsiteX2" fmla="*/ 1207802 w 1314775"/>
              <a:gd name="connsiteY2" fmla="*/ 2697285 h 2718875"/>
              <a:gd name="connsiteX3" fmla="*/ 33 w 1314775"/>
              <a:gd name="connsiteY3" fmla="*/ 2718875 h 2718875"/>
              <a:gd name="connsiteX4" fmla="*/ 151503 w 1314775"/>
              <a:gd name="connsiteY4" fmla="*/ 222494 h 271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775" h="2718875">
                <a:moveTo>
                  <a:pt x="151503" y="222494"/>
                </a:moveTo>
                <a:lnTo>
                  <a:pt x="1314775" y="0"/>
                </a:lnTo>
                <a:lnTo>
                  <a:pt x="1207802" y="2697285"/>
                </a:lnTo>
                <a:lnTo>
                  <a:pt x="33" y="2718875"/>
                </a:lnTo>
                <a:cubicBezTo>
                  <a:pt x="-2572" y="1893049"/>
                  <a:pt x="154108" y="1048320"/>
                  <a:pt x="151503" y="222494"/>
                </a:cubicBez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1"/>
          </p:nvPr>
        </p:nvSpPr>
        <p:spPr>
          <a:xfrm rot="1401730">
            <a:off x="6611807" y="1341848"/>
            <a:ext cx="1280269" cy="2735680"/>
          </a:xfrm>
          <a:custGeom>
            <a:avLst/>
            <a:gdLst/>
            <a:ahLst/>
            <a:cxnLst/>
            <a:rect l="l" t="t" r="r" b="b"/>
            <a:pathLst>
              <a:path w="1280269" h="2735680">
                <a:moveTo>
                  <a:pt x="119977" y="237546"/>
                </a:moveTo>
                <a:lnTo>
                  <a:pt x="1280269" y="0"/>
                </a:lnTo>
                <a:lnTo>
                  <a:pt x="1208249" y="2698445"/>
                </a:lnTo>
                <a:lnTo>
                  <a:pt x="860" y="2735680"/>
                </a:lnTo>
                <a:cubicBezTo>
                  <a:pt x="-12443" y="1909957"/>
                  <a:pt x="133280" y="1063269"/>
                  <a:pt x="119977" y="237546"/>
                </a:cubicBezTo>
                <a:close/>
              </a:path>
            </a:pathLst>
          </a:custGeom>
        </p:spPr>
        <p:txBody>
          <a:bodyPr/>
          <a:lstStyle>
            <a:lvl1pPr>
              <a:defRPr sz="1600"/>
            </a:lvl1pPr>
          </a:lstStyle>
          <a:p>
            <a:r>
              <a:rPr lang="en-US"/>
              <a:t>Click icon to add picture</a:t>
            </a:r>
            <a:endParaRPr lang="en-US" dirty="0"/>
          </a:p>
        </p:txBody>
      </p:sp>
      <p:sp>
        <p:nvSpPr>
          <p:cNvPr id="4" name="Picture Placeholder 3"/>
          <p:cNvSpPr>
            <a:spLocks noGrp="1"/>
          </p:cNvSpPr>
          <p:nvPr>
            <p:ph type="pic" sz="quarter" idx="10"/>
          </p:nvPr>
        </p:nvSpPr>
        <p:spPr>
          <a:xfrm rot="1375016">
            <a:off x="5802558" y="1435243"/>
            <a:ext cx="1220443" cy="2719294"/>
          </a:xfrm>
          <a:custGeom>
            <a:avLst/>
            <a:gdLst/>
            <a:ahLst/>
            <a:cxnLst/>
            <a:rect l="l" t="t" r="r" b="b"/>
            <a:pathLst>
              <a:path w="1220443" h="2719294">
                <a:moveTo>
                  <a:pt x="72644" y="171578"/>
                </a:moveTo>
                <a:lnTo>
                  <a:pt x="1220443" y="0"/>
                </a:lnTo>
                <a:lnTo>
                  <a:pt x="1141072" y="2719294"/>
                </a:lnTo>
                <a:lnTo>
                  <a:pt x="0" y="2718428"/>
                </a:lnTo>
                <a:close/>
              </a:path>
            </a:pathLst>
          </a:custGeom>
        </p:spPr>
        <p:txBody>
          <a:bodyPr/>
          <a:lstStyle>
            <a:lvl1pPr>
              <a:defRPr sz="1600"/>
            </a:lvl1pPr>
          </a:lstStyle>
          <a:p>
            <a:r>
              <a:rPr lang="en-US"/>
              <a:t>Click icon to add picture</a:t>
            </a:r>
            <a:endParaRPr lang="en-US" dirty="0"/>
          </a:p>
        </p:txBody>
      </p:sp>
    </p:spTree>
    <p:extLst>
      <p:ext uri="{BB962C8B-B14F-4D97-AF65-F5344CB8AC3E}">
        <p14:creationId xmlns:p14="http://schemas.microsoft.com/office/powerpoint/2010/main" val="109837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20140" y="1859280"/>
            <a:ext cx="3246120" cy="2072640"/>
          </a:xfrm>
          <a:custGeom>
            <a:avLst/>
            <a:gdLst/>
            <a:ahLst/>
            <a:cxnLst/>
            <a:rect l="l" t="t" r="r" b="b"/>
            <a:pathLst>
              <a:path w="3246120" h="2072640">
                <a:moveTo>
                  <a:pt x="0" y="0"/>
                </a:moveTo>
                <a:lnTo>
                  <a:pt x="3246120" y="0"/>
                </a:lnTo>
                <a:lnTo>
                  <a:pt x="3246120" y="2072640"/>
                </a:lnTo>
                <a:lnTo>
                  <a:pt x="0" y="2072640"/>
                </a:lnTo>
                <a:close/>
              </a:path>
            </a:pathLst>
          </a:cu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202586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4">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516981" y="1888867"/>
            <a:ext cx="3998852" cy="2435483"/>
          </a:xfrm>
          <a:custGeom>
            <a:avLst/>
            <a:gdLst/>
            <a:ahLst/>
            <a:cxnLst/>
            <a:rect l="l" t="t" r="r" b="b"/>
            <a:pathLst>
              <a:path w="3998852" h="2435483">
                <a:moveTo>
                  <a:pt x="1068191" y="0"/>
                </a:moveTo>
                <a:lnTo>
                  <a:pt x="1086762" y="649"/>
                </a:lnTo>
                <a:lnTo>
                  <a:pt x="1105173" y="2135"/>
                </a:lnTo>
                <a:lnTo>
                  <a:pt x="1123511" y="4574"/>
                </a:lnTo>
                <a:lnTo>
                  <a:pt x="1141604" y="7730"/>
                </a:lnTo>
                <a:lnTo>
                  <a:pt x="1159622" y="11840"/>
                </a:lnTo>
                <a:lnTo>
                  <a:pt x="1177481" y="16785"/>
                </a:lnTo>
                <a:lnTo>
                  <a:pt x="1194970" y="22539"/>
                </a:lnTo>
                <a:lnTo>
                  <a:pt x="1212173" y="29218"/>
                </a:lnTo>
                <a:lnTo>
                  <a:pt x="1229007" y="36704"/>
                </a:lnTo>
                <a:lnTo>
                  <a:pt x="1245596" y="44907"/>
                </a:lnTo>
                <a:lnTo>
                  <a:pt x="1261649" y="54217"/>
                </a:lnTo>
                <a:lnTo>
                  <a:pt x="1277583" y="64153"/>
                </a:lnTo>
                <a:lnTo>
                  <a:pt x="1292725" y="74841"/>
                </a:lnTo>
                <a:lnTo>
                  <a:pt x="1307542" y="86664"/>
                </a:lnTo>
                <a:lnTo>
                  <a:pt x="1321859" y="98848"/>
                </a:lnTo>
                <a:lnTo>
                  <a:pt x="1335553" y="112021"/>
                </a:lnTo>
                <a:lnTo>
                  <a:pt x="1348753" y="126090"/>
                </a:lnTo>
                <a:lnTo>
                  <a:pt x="1361075" y="140793"/>
                </a:lnTo>
                <a:lnTo>
                  <a:pt x="1373026" y="156303"/>
                </a:lnTo>
                <a:lnTo>
                  <a:pt x="1401478" y="195741"/>
                </a:lnTo>
                <a:lnTo>
                  <a:pt x="1407311" y="185762"/>
                </a:lnTo>
                <a:lnTo>
                  <a:pt x="1417582" y="169888"/>
                </a:lnTo>
                <a:lnTo>
                  <a:pt x="1428491" y="154635"/>
                </a:lnTo>
                <a:lnTo>
                  <a:pt x="1440328" y="139612"/>
                </a:lnTo>
                <a:lnTo>
                  <a:pt x="1452888" y="125327"/>
                </a:lnTo>
                <a:lnTo>
                  <a:pt x="1466338" y="111482"/>
                </a:lnTo>
                <a:lnTo>
                  <a:pt x="1480676" y="98076"/>
                </a:lnTo>
                <a:lnTo>
                  <a:pt x="1495822" y="85528"/>
                </a:lnTo>
                <a:lnTo>
                  <a:pt x="1511397" y="73572"/>
                </a:lnTo>
                <a:lnTo>
                  <a:pt x="1527780" y="62473"/>
                </a:lnTo>
                <a:lnTo>
                  <a:pt x="1544466" y="52057"/>
                </a:lnTo>
                <a:lnTo>
                  <a:pt x="1561709" y="42678"/>
                </a:lnTo>
                <a:lnTo>
                  <a:pt x="1579089" y="34282"/>
                </a:lnTo>
                <a:lnTo>
                  <a:pt x="1596606" y="26868"/>
                </a:lnTo>
                <a:lnTo>
                  <a:pt x="1614596" y="20373"/>
                </a:lnTo>
                <a:lnTo>
                  <a:pt x="1632512" y="14832"/>
                </a:lnTo>
                <a:lnTo>
                  <a:pt x="1650814" y="10092"/>
                </a:lnTo>
                <a:lnTo>
                  <a:pt x="1669169" y="6215"/>
                </a:lnTo>
                <a:lnTo>
                  <a:pt x="1687535" y="3412"/>
                </a:lnTo>
                <a:lnTo>
                  <a:pt x="1706077" y="1381"/>
                </a:lnTo>
                <a:lnTo>
                  <a:pt x="1724671" y="213"/>
                </a:lnTo>
                <a:lnTo>
                  <a:pt x="1743191" y="0"/>
                </a:lnTo>
                <a:lnTo>
                  <a:pt x="1761762" y="649"/>
                </a:lnTo>
                <a:lnTo>
                  <a:pt x="1780174" y="2135"/>
                </a:lnTo>
                <a:lnTo>
                  <a:pt x="1798511" y="4574"/>
                </a:lnTo>
                <a:lnTo>
                  <a:pt x="1816604" y="7730"/>
                </a:lnTo>
                <a:lnTo>
                  <a:pt x="1834622" y="11840"/>
                </a:lnTo>
                <a:lnTo>
                  <a:pt x="1852480" y="16786"/>
                </a:lnTo>
                <a:lnTo>
                  <a:pt x="1869970" y="22539"/>
                </a:lnTo>
                <a:lnTo>
                  <a:pt x="1887173" y="29218"/>
                </a:lnTo>
                <a:lnTo>
                  <a:pt x="1904007" y="36704"/>
                </a:lnTo>
                <a:lnTo>
                  <a:pt x="1920596" y="44907"/>
                </a:lnTo>
                <a:lnTo>
                  <a:pt x="1936649" y="54217"/>
                </a:lnTo>
                <a:lnTo>
                  <a:pt x="1952583" y="64153"/>
                </a:lnTo>
                <a:lnTo>
                  <a:pt x="1967725" y="74842"/>
                </a:lnTo>
                <a:lnTo>
                  <a:pt x="1982542" y="86664"/>
                </a:lnTo>
                <a:lnTo>
                  <a:pt x="1996859" y="98848"/>
                </a:lnTo>
                <a:lnTo>
                  <a:pt x="2010552" y="112020"/>
                </a:lnTo>
                <a:lnTo>
                  <a:pt x="2023753" y="126090"/>
                </a:lnTo>
                <a:lnTo>
                  <a:pt x="2036075" y="140793"/>
                </a:lnTo>
                <a:lnTo>
                  <a:pt x="2048026" y="156303"/>
                </a:lnTo>
                <a:lnTo>
                  <a:pt x="2076478" y="195741"/>
                </a:lnTo>
                <a:lnTo>
                  <a:pt x="2082311" y="185762"/>
                </a:lnTo>
                <a:lnTo>
                  <a:pt x="2092582" y="169888"/>
                </a:lnTo>
                <a:lnTo>
                  <a:pt x="2103491" y="154635"/>
                </a:lnTo>
                <a:lnTo>
                  <a:pt x="2115328" y="139612"/>
                </a:lnTo>
                <a:lnTo>
                  <a:pt x="2127888" y="125327"/>
                </a:lnTo>
                <a:lnTo>
                  <a:pt x="2141338" y="111482"/>
                </a:lnTo>
                <a:lnTo>
                  <a:pt x="2155676" y="98076"/>
                </a:lnTo>
                <a:lnTo>
                  <a:pt x="2170822" y="85528"/>
                </a:lnTo>
                <a:lnTo>
                  <a:pt x="2186397" y="73572"/>
                </a:lnTo>
                <a:lnTo>
                  <a:pt x="2202780" y="62473"/>
                </a:lnTo>
                <a:lnTo>
                  <a:pt x="2219466" y="52057"/>
                </a:lnTo>
                <a:lnTo>
                  <a:pt x="2236709" y="42678"/>
                </a:lnTo>
                <a:lnTo>
                  <a:pt x="2254089" y="34282"/>
                </a:lnTo>
                <a:lnTo>
                  <a:pt x="2271606" y="26868"/>
                </a:lnTo>
                <a:lnTo>
                  <a:pt x="2289596" y="20373"/>
                </a:lnTo>
                <a:lnTo>
                  <a:pt x="2307512" y="14832"/>
                </a:lnTo>
                <a:lnTo>
                  <a:pt x="2325815" y="10093"/>
                </a:lnTo>
                <a:lnTo>
                  <a:pt x="2344169" y="6215"/>
                </a:lnTo>
                <a:lnTo>
                  <a:pt x="2362536" y="3412"/>
                </a:lnTo>
                <a:lnTo>
                  <a:pt x="2381077" y="1381"/>
                </a:lnTo>
                <a:lnTo>
                  <a:pt x="2399671" y="213"/>
                </a:lnTo>
                <a:lnTo>
                  <a:pt x="2418191" y="0"/>
                </a:lnTo>
                <a:lnTo>
                  <a:pt x="2436762" y="649"/>
                </a:lnTo>
                <a:lnTo>
                  <a:pt x="2455174" y="2135"/>
                </a:lnTo>
                <a:lnTo>
                  <a:pt x="2473511" y="4574"/>
                </a:lnTo>
                <a:lnTo>
                  <a:pt x="2491604" y="7730"/>
                </a:lnTo>
                <a:lnTo>
                  <a:pt x="2509622" y="11840"/>
                </a:lnTo>
                <a:lnTo>
                  <a:pt x="2527481" y="16785"/>
                </a:lnTo>
                <a:lnTo>
                  <a:pt x="2544970" y="22539"/>
                </a:lnTo>
                <a:lnTo>
                  <a:pt x="2562173" y="29218"/>
                </a:lnTo>
                <a:lnTo>
                  <a:pt x="2579007" y="36704"/>
                </a:lnTo>
                <a:lnTo>
                  <a:pt x="2595596" y="44907"/>
                </a:lnTo>
                <a:lnTo>
                  <a:pt x="2611649" y="54217"/>
                </a:lnTo>
                <a:lnTo>
                  <a:pt x="2627583" y="64153"/>
                </a:lnTo>
                <a:lnTo>
                  <a:pt x="2642726" y="74841"/>
                </a:lnTo>
                <a:lnTo>
                  <a:pt x="2657542" y="86664"/>
                </a:lnTo>
                <a:lnTo>
                  <a:pt x="2671859" y="98848"/>
                </a:lnTo>
                <a:lnTo>
                  <a:pt x="2685552" y="112020"/>
                </a:lnTo>
                <a:lnTo>
                  <a:pt x="2698753" y="126090"/>
                </a:lnTo>
                <a:lnTo>
                  <a:pt x="2711075" y="140793"/>
                </a:lnTo>
                <a:lnTo>
                  <a:pt x="2723026" y="156303"/>
                </a:lnTo>
                <a:lnTo>
                  <a:pt x="3928073" y="1826668"/>
                </a:lnTo>
                <a:lnTo>
                  <a:pt x="3939021" y="1842902"/>
                </a:lnTo>
                <a:lnTo>
                  <a:pt x="3949088" y="1859231"/>
                </a:lnTo>
                <a:lnTo>
                  <a:pt x="3958277" y="1876196"/>
                </a:lnTo>
                <a:lnTo>
                  <a:pt x="3966457" y="1893346"/>
                </a:lnTo>
                <a:lnTo>
                  <a:pt x="3973505" y="1910774"/>
                </a:lnTo>
                <a:lnTo>
                  <a:pt x="3980051" y="1928564"/>
                </a:lnTo>
                <a:lnTo>
                  <a:pt x="3985417" y="1946303"/>
                </a:lnTo>
                <a:lnTo>
                  <a:pt x="3989821" y="1964558"/>
                </a:lnTo>
                <a:lnTo>
                  <a:pt x="3993592" y="1982728"/>
                </a:lnTo>
                <a:lnTo>
                  <a:pt x="3996145" y="2001058"/>
                </a:lnTo>
                <a:lnTo>
                  <a:pt x="3997941" y="2019393"/>
                </a:lnTo>
                <a:lnTo>
                  <a:pt x="3998852" y="2037825"/>
                </a:lnTo>
                <a:lnTo>
                  <a:pt x="3998795" y="2056236"/>
                </a:lnTo>
                <a:lnTo>
                  <a:pt x="3997855" y="2074743"/>
                </a:lnTo>
                <a:lnTo>
                  <a:pt x="3996073" y="2093139"/>
                </a:lnTo>
                <a:lnTo>
                  <a:pt x="3993362" y="2111303"/>
                </a:lnTo>
                <a:lnTo>
                  <a:pt x="3989893" y="2129473"/>
                </a:lnTo>
                <a:lnTo>
                  <a:pt x="3985495" y="2147414"/>
                </a:lnTo>
                <a:lnTo>
                  <a:pt x="3980255" y="2165242"/>
                </a:lnTo>
                <a:lnTo>
                  <a:pt x="3974212" y="2182749"/>
                </a:lnTo>
                <a:lnTo>
                  <a:pt x="3967240" y="2200026"/>
                </a:lnTo>
                <a:lnTo>
                  <a:pt x="3959465" y="2216981"/>
                </a:lnTo>
                <a:lnTo>
                  <a:pt x="3951011" y="2233525"/>
                </a:lnTo>
                <a:lnTo>
                  <a:pt x="3941544" y="2249720"/>
                </a:lnTo>
                <a:lnTo>
                  <a:pt x="3931273" y="2265595"/>
                </a:lnTo>
                <a:lnTo>
                  <a:pt x="3920364" y="2280849"/>
                </a:lnTo>
                <a:lnTo>
                  <a:pt x="3908527" y="2295872"/>
                </a:lnTo>
                <a:lnTo>
                  <a:pt x="3895966" y="2310156"/>
                </a:lnTo>
                <a:lnTo>
                  <a:pt x="3882517" y="2324001"/>
                </a:lnTo>
                <a:lnTo>
                  <a:pt x="3868178" y="2337406"/>
                </a:lnTo>
                <a:lnTo>
                  <a:pt x="3853031" y="2349955"/>
                </a:lnTo>
                <a:lnTo>
                  <a:pt x="3837332" y="2362001"/>
                </a:lnTo>
                <a:lnTo>
                  <a:pt x="3821074" y="2373010"/>
                </a:lnTo>
                <a:lnTo>
                  <a:pt x="3804389" y="2383426"/>
                </a:lnTo>
                <a:lnTo>
                  <a:pt x="3787145" y="2392804"/>
                </a:lnTo>
                <a:lnTo>
                  <a:pt x="3769765" y="2401200"/>
                </a:lnTo>
                <a:lnTo>
                  <a:pt x="3752248" y="2408615"/>
                </a:lnTo>
                <a:lnTo>
                  <a:pt x="3734259" y="2415110"/>
                </a:lnTo>
                <a:lnTo>
                  <a:pt x="3716343" y="2420651"/>
                </a:lnTo>
                <a:lnTo>
                  <a:pt x="3698040" y="2425391"/>
                </a:lnTo>
                <a:lnTo>
                  <a:pt x="3679685" y="2429267"/>
                </a:lnTo>
                <a:lnTo>
                  <a:pt x="3661194" y="2432162"/>
                </a:lnTo>
                <a:lnTo>
                  <a:pt x="3642777" y="2434102"/>
                </a:lnTo>
                <a:lnTo>
                  <a:pt x="3624058" y="2435360"/>
                </a:lnTo>
                <a:lnTo>
                  <a:pt x="3605664" y="2435482"/>
                </a:lnTo>
                <a:lnTo>
                  <a:pt x="3587092" y="2434833"/>
                </a:lnTo>
                <a:lnTo>
                  <a:pt x="3568681" y="2433348"/>
                </a:lnTo>
                <a:lnTo>
                  <a:pt x="3550343" y="2430909"/>
                </a:lnTo>
                <a:lnTo>
                  <a:pt x="3532251" y="2427753"/>
                </a:lnTo>
                <a:lnTo>
                  <a:pt x="3514233" y="2423643"/>
                </a:lnTo>
                <a:lnTo>
                  <a:pt x="3496373" y="2418697"/>
                </a:lnTo>
                <a:lnTo>
                  <a:pt x="3478884" y="2412944"/>
                </a:lnTo>
                <a:lnTo>
                  <a:pt x="3461680" y="2406265"/>
                </a:lnTo>
                <a:lnTo>
                  <a:pt x="3444847" y="2398779"/>
                </a:lnTo>
                <a:lnTo>
                  <a:pt x="3428258" y="2390576"/>
                </a:lnTo>
                <a:lnTo>
                  <a:pt x="3412205" y="2381266"/>
                </a:lnTo>
                <a:lnTo>
                  <a:pt x="3396270" y="2371330"/>
                </a:lnTo>
                <a:lnTo>
                  <a:pt x="3381130" y="2360642"/>
                </a:lnTo>
                <a:lnTo>
                  <a:pt x="3366312" y="2348819"/>
                </a:lnTo>
                <a:lnTo>
                  <a:pt x="3351996" y="2336635"/>
                </a:lnTo>
                <a:lnTo>
                  <a:pt x="3338301" y="2323463"/>
                </a:lnTo>
                <a:lnTo>
                  <a:pt x="3325102" y="2309393"/>
                </a:lnTo>
                <a:lnTo>
                  <a:pt x="3312780" y="2294689"/>
                </a:lnTo>
                <a:lnTo>
                  <a:pt x="3300828" y="2279179"/>
                </a:lnTo>
                <a:lnTo>
                  <a:pt x="3272377" y="2239741"/>
                </a:lnTo>
                <a:lnTo>
                  <a:pt x="3266543" y="2249721"/>
                </a:lnTo>
                <a:lnTo>
                  <a:pt x="3256272" y="2265594"/>
                </a:lnTo>
                <a:lnTo>
                  <a:pt x="3245364" y="2280848"/>
                </a:lnTo>
                <a:lnTo>
                  <a:pt x="3233527" y="2295872"/>
                </a:lnTo>
                <a:lnTo>
                  <a:pt x="3220966" y="2310156"/>
                </a:lnTo>
                <a:lnTo>
                  <a:pt x="3207517" y="2324001"/>
                </a:lnTo>
                <a:lnTo>
                  <a:pt x="3193179" y="2337407"/>
                </a:lnTo>
                <a:lnTo>
                  <a:pt x="3178031" y="2349955"/>
                </a:lnTo>
                <a:lnTo>
                  <a:pt x="3162332" y="2362001"/>
                </a:lnTo>
                <a:lnTo>
                  <a:pt x="3146074" y="2373010"/>
                </a:lnTo>
                <a:lnTo>
                  <a:pt x="3129389" y="2383426"/>
                </a:lnTo>
                <a:lnTo>
                  <a:pt x="3112145" y="2392804"/>
                </a:lnTo>
                <a:lnTo>
                  <a:pt x="3094765" y="2401200"/>
                </a:lnTo>
                <a:lnTo>
                  <a:pt x="3077248" y="2408615"/>
                </a:lnTo>
                <a:lnTo>
                  <a:pt x="3059259" y="2415110"/>
                </a:lnTo>
                <a:lnTo>
                  <a:pt x="3041342" y="2420652"/>
                </a:lnTo>
                <a:lnTo>
                  <a:pt x="3023040" y="2425391"/>
                </a:lnTo>
                <a:lnTo>
                  <a:pt x="3004685" y="2429267"/>
                </a:lnTo>
                <a:lnTo>
                  <a:pt x="2986194" y="2432162"/>
                </a:lnTo>
                <a:lnTo>
                  <a:pt x="2967777" y="2434102"/>
                </a:lnTo>
                <a:lnTo>
                  <a:pt x="2949058" y="2435360"/>
                </a:lnTo>
                <a:lnTo>
                  <a:pt x="2930664" y="2435482"/>
                </a:lnTo>
                <a:lnTo>
                  <a:pt x="2912092" y="2434833"/>
                </a:lnTo>
                <a:lnTo>
                  <a:pt x="2893681" y="2433348"/>
                </a:lnTo>
                <a:lnTo>
                  <a:pt x="2875343" y="2430909"/>
                </a:lnTo>
                <a:lnTo>
                  <a:pt x="2857251" y="2427753"/>
                </a:lnTo>
                <a:lnTo>
                  <a:pt x="2839233" y="2423643"/>
                </a:lnTo>
                <a:lnTo>
                  <a:pt x="2821373" y="2418697"/>
                </a:lnTo>
                <a:lnTo>
                  <a:pt x="2803884" y="2412944"/>
                </a:lnTo>
                <a:lnTo>
                  <a:pt x="2786680" y="2406265"/>
                </a:lnTo>
                <a:lnTo>
                  <a:pt x="2769847" y="2398779"/>
                </a:lnTo>
                <a:lnTo>
                  <a:pt x="2753258" y="2390576"/>
                </a:lnTo>
                <a:lnTo>
                  <a:pt x="2737205" y="2381266"/>
                </a:lnTo>
                <a:lnTo>
                  <a:pt x="2721270" y="2371330"/>
                </a:lnTo>
                <a:lnTo>
                  <a:pt x="2706130" y="2360642"/>
                </a:lnTo>
                <a:lnTo>
                  <a:pt x="2691312" y="2348819"/>
                </a:lnTo>
                <a:lnTo>
                  <a:pt x="2676996" y="2336635"/>
                </a:lnTo>
                <a:lnTo>
                  <a:pt x="2663301" y="2323463"/>
                </a:lnTo>
                <a:lnTo>
                  <a:pt x="2650102" y="2309393"/>
                </a:lnTo>
                <a:lnTo>
                  <a:pt x="2637780" y="2294689"/>
                </a:lnTo>
                <a:lnTo>
                  <a:pt x="2625828" y="2279179"/>
                </a:lnTo>
                <a:lnTo>
                  <a:pt x="2597377" y="2239741"/>
                </a:lnTo>
                <a:lnTo>
                  <a:pt x="2591543" y="2249721"/>
                </a:lnTo>
                <a:lnTo>
                  <a:pt x="2581272" y="2265594"/>
                </a:lnTo>
                <a:lnTo>
                  <a:pt x="2570364" y="2280848"/>
                </a:lnTo>
                <a:lnTo>
                  <a:pt x="2558527" y="2295872"/>
                </a:lnTo>
                <a:lnTo>
                  <a:pt x="2545966" y="2310156"/>
                </a:lnTo>
                <a:lnTo>
                  <a:pt x="2532517" y="2324001"/>
                </a:lnTo>
                <a:lnTo>
                  <a:pt x="2518179" y="2337407"/>
                </a:lnTo>
                <a:lnTo>
                  <a:pt x="2503031" y="2349955"/>
                </a:lnTo>
                <a:lnTo>
                  <a:pt x="2487332" y="2362001"/>
                </a:lnTo>
                <a:lnTo>
                  <a:pt x="2471074" y="2373010"/>
                </a:lnTo>
                <a:lnTo>
                  <a:pt x="2454389" y="2383426"/>
                </a:lnTo>
                <a:lnTo>
                  <a:pt x="2437145" y="2392804"/>
                </a:lnTo>
                <a:lnTo>
                  <a:pt x="2419765" y="2401200"/>
                </a:lnTo>
                <a:lnTo>
                  <a:pt x="2402248" y="2408615"/>
                </a:lnTo>
                <a:lnTo>
                  <a:pt x="2384259" y="2415110"/>
                </a:lnTo>
                <a:lnTo>
                  <a:pt x="2366343" y="2420652"/>
                </a:lnTo>
                <a:lnTo>
                  <a:pt x="2348040" y="2425391"/>
                </a:lnTo>
                <a:lnTo>
                  <a:pt x="2329685" y="2429267"/>
                </a:lnTo>
                <a:lnTo>
                  <a:pt x="2311194" y="2432162"/>
                </a:lnTo>
                <a:lnTo>
                  <a:pt x="2292777" y="2434102"/>
                </a:lnTo>
                <a:lnTo>
                  <a:pt x="2274058" y="2435360"/>
                </a:lnTo>
                <a:lnTo>
                  <a:pt x="2255663" y="2435483"/>
                </a:lnTo>
                <a:lnTo>
                  <a:pt x="2237092" y="2434833"/>
                </a:lnTo>
                <a:lnTo>
                  <a:pt x="2218681" y="2433348"/>
                </a:lnTo>
                <a:lnTo>
                  <a:pt x="2200343" y="2430909"/>
                </a:lnTo>
                <a:lnTo>
                  <a:pt x="2182251" y="2427753"/>
                </a:lnTo>
                <a:lnTo>
                  <a:pt x="2164233" y="2423643"/>
                </a:lnTo>
                <a:lnTo>
                  <a:pt x="2146373" y="2418697"/>
                </a:lnTo>
                <a:lnTo>
                  <a:pt x="2128885" y="2412944"/>
                </a:lnTo>
                <a:lnTo>
                  <a:pt x="2111681" y="2406265"/>
                </a:lnTo>
                <a:lnTo>
                  <a:pt x="2094847" y="2398779"/>
                </a:lnTo>
                <a:lnTo>
                  <a:pt x="2078258" y="2390576"/>
                </a:lnTo>
                <a:lnTo>
                  <a:pt x="2062205" y="2381266"/>
                </a:lnTo>
                <a:lnTo>
                  <a:pt x="2046271" y="2371329"/>
                </a:lnTo>
                <a:lnTo>
                  <a:pt x="2031130" y="2360642"/>
                </a:lnTo>
                <a:lnTo>
                  <a:pt x="2016312" y="2348819"/>
                </a:lnTo>
                <a:lnTo>
                  <a:pt x="2001996" y="2336635"/>
                </a:lnTo>
                <a:lnTo>
                  <a:pt x="1988301" y="2323463"/>
                </a:lnTo>
                <a:lnTo>
                  <a:pt x="1975102" y="2309393"/>
                </a:lnTo>
                <a:lnTo>
                  <a:pt x="1962780" y="2294689"/>
                </a:lnTo>
                <a:lnTo>
                  <a:pt x="1950828" y="2279179"/>
                </a:lnTo>
                <a:lnTo>
                  <a:pt x="1922376" y="2239740"/>
                </a:lnTo>
                <a:lnTo>
                  <a:pt x="1916541" y="2249721"/>
                </a:lnTo>
                <a:lnTo>
                  <a:pt x="1906270" y="2265594"/>
                </a:lnTo>
                <a:lnTo>
                  <a:pt x="1895362" y="2280849"/>
                </a:lnTo>
                <a:lnTo>
                  <a:pt x="1883524" y="2295872"/>
                </a:lnTo>
                <a:lnTo>
                  <a:pt x="1870964" y="2310156"/>
                </a:lnTo>
                <a:lnTo>
                  <a:pt x="1857514" y="2324001"/>
                </a:lnTo>
                <a:lnTo>
                  <a:pt x="1843176" y="2337406"/>
                </a:lnTo>
                <a:lnTo>
                  <a:pt x="1828029" y="2349955"/>
                </a:lnTo>
                <a:lnTo>
                  <a:pt x="1812330" y="2362001"/>
                </a:lnTo>
                <a:lnTo>
                  <a:pt x="1796072" y="2373010"/>
                </a:lnTo>
                <a:lnTo>
                  <a:pt x="1779387" y="2383426"/>
                </a:lnTo>
                <a:lnTo>
                  <a:pt x="1762143" y="2392804"/>
                </a:lnTo>
                <a:lnTo>
                  <a:pt x="1744763" y="2401201"/>
                </a:lnTo>
                <a:lnTo>
                  <a:pt x="1727246" y="2408616"/>
                </a:lnTo>
                <a:lnTo>
                  <a:pt x="1709257" y="2415110"/>
                </a:lnTo>
                <a:lnTo>
                  <a:pt x="1691341" y="2420651"/>
                </a:lnTo>
                <a:lnTo>
                  <a:pt x="1673037" y="2425391"/>
                </a:lnTo>
                <a:lnTo>
                  <a:pt x="1654683" y="2429267"/>
                </a:lnTo>
                <a:lnTo>
                  <a:pt x="1636192" y="2432162"/>
                </a:lnTo>
                <a:lnTo>
                  <a:pt x="1617775" y="2434102"/>
                </a:lnTo>
                <a:lnTo>
                  <a:pt x="1599055" y="2435360"/>
                </a:lnTo>
                <a:lnTo>
                  <a:pt x="1580661" y="2435483"/>
                </a:lnTo>
                <a:lnTo>
                  <a:pt x="1562090" y="2434833"/>
                </a:lnTo>
                <a:lnTo>
                  <a:pt x="1543679" y="2433348"/>
                </a:lnTo>
                <a:lnTo>
                  <a:pt x="1525341" y="2430909"/>
                </a:lnTo>
                <a:lnTo>
                  <a:pt x="1507249" y="2427753"/>
                </a:lnTo>
                <a:lnTo>
                  <a:pt x="1489230" y="2423642"/>
                </a:lnTo>
                <a:lnTo>
                  <a:pt x="1471371" y="2418697"/>
                </a:lnTo>
                <a:lnTo>
                  <a:pt x="1453882" y="2412944"/>
                </a:lnTo>
                <a:lnTo>
                  <a:pt x="1436678" y="2406265"/>
                </a:lnTo>
                <a:lnTo>
                  <a:pt x="1419844" y="2398779"/>
                </a:lnTo>
                <a:lnTo>
                  <a:pt x="1403256" y="2390575"/>
                </a:lnTo>
                <a:lnTo>
                  <a:pt x="1387202" y="2381266"/>
                </a:lnTo>
                <a:lnTo>
                  <a:pt x="1371269" y="2371329"/>
                </a:lnTo>
                <a:lnTo>
                  <a:pt x="1356127" y="2360641"/>
                </a:lnTo>
                <a:lnTo>
                  <a:pt x="1341310" y="2348819"/>
                </a:lnTo>
                <a:lnTo>
                  <a:pt x="1326994" y="2336635"/>
                </a:lnTo>
                <a:lnTo>
                  <a:pt x="1313299" y="2323463"/>
                </a:lnTo>
                <a:lnTo>
                  <a:pt x="1300100" y="2309392"/>
                </a:lnTo>
                <a:lnTo>
                  <a:pt x="1287777" y="2294689"/>
                </a:lnTo>
                <a:lnTo>
                  <a:pt x="1275826" y="2279179"/>
                </a:lnTo>
                <a:lnTo>
                  <a:pt x="70780" y="608815"/>
                </a:lnTo>
                <a:lnTo>
                  <a:pt x="59831" y="592581"/>
                </a:lnTo>
                <a:lnTo>
                  <a:pt x="49765" y="576251"/>
                </a:lnTo>
                <a:lnTo>
                  <a:pt x="40575" y="559287"/>
                </a:lnTo>
                <a:lnTo>
                  <a:pt x="32394" y="542137"/>
                </a:lnTo>
                <a:lnTo>
                  <a:pt x="25347" y="524708"/>
                </a:lnTo>
                <a:lnTo>
                  <a:pt x="18801" y="506919"/>
                </a:lnTo>
                <a:lnTo>
                  <a:pt x="13435" y="489179"/>
                </a:lnTo>
                <a:lnTo>
                  <a:pt x="9031" y="470925"/>
                </a:lnTo>
                <a:lnTo>
                  <a:pt x="5259" y="452755"/>
                </a:lnTo>
                <a:lnTo>
                  <a:pt x="2707" y="434426"/>
                </a:lnTo>
                <a:lnTo>
                  <a:pt x="912" y="416090"/>
                </a:lnTo>
                <a:lnTo>
                  <a:pt x="0" y="397658"/>
                </a:lnTo>
                <a:lnTo>
                  <a:pt x="56" y="379247"/>
                </a:lnTo>
                <a:lnTo>
                  <a:pt x="996" y="360740"/>
                </a:lnTo>
                <a:lnTo>
                  <a:pt x="2778" y="342344"/>
                </a:lnTo>
                <a:lnTo>
                  <a:pt x="5489" y="324180"/>
                </a:lnTo>
                <a:lnTo>
                  <a:pt x="8959" y="306009"/>
                </a:lnTo>
                <a:lnTo>
                  <a:pt x="13356" y="288069"/>
                </a:lnTo>
                <a:lnTo>
                  <a:pt x="18597" y="270241"/>
                </a:lnTo>
                <a:lnTo>
                  <a:pt x="24515" y="252824"/>
                </a:lnTo>
                <a:lnTo>
                  <a:pt x="31612" y="235457"/>
                </a:lnTo>
                <a:lnTo>
                  <a:pt x="39263" y="218591"/>
                </a:lnTo>
                <a:lnTo>
                  <a:pt x="47841" y="201957"/>
                </a:lnTo>
                <a:lnTo>
                  <a:pt x="57308" y="185762"/>
                </a:lnTo>
                <a:lnTo>
                  <a:pt x="67580" y="169888"/>
                </a:lnTo>
                <a:lnTo>
                  <a:pt x="78488" y="154634"/>
                </a:lnTo>
                <a:lnTo>
                  <a:pt x="90325" y="139612"/>
                </a:lnTo>
                <a:lnTo>
                  <a:pt x="102886" y="125327"/>
                </a:lnTo>
                <a:lnTo>
                  <a:pt x="116336" y="111482"/>
                </a:lnTo>
                <a:lnTo>
                  <a:pt x="130674" y="98077"/>
                </a:lnTo>
                <a:lnTo>
                  <a:pt x="145821" y="85528"/>
                </a:lnTo>
                <a:lnTo>
                  <a:pt x="161395" y="73572"/>
                </a:lnTo>
                <a:lnTo>
                  <a:pt x="177778" y="62473"/>
                </a:lnTo>
                <a:lnTo>
                  <a:pt x="194463" y="52057"/>
                </a:lnTo>
                <a:lnTo>
                  <a:pt x="211707" y="42679"/>
                </a:lnTo>
                <a:lnTo>
                  <a:pt x="229087" y="34282"/>
                </a:lnTo>
                <a:lnTo>
                  <a:pt x="246604" y="26867"/>
                </a:lnTo>
                <a:lnTo>
                  <a:pt x="264594" y="20372"/>
                </a:lnTo>
                <a:lnTo>
                  <a:pt x="282509" y="14832"/>
                </a:lnTo>
                <a:lnTo>
                  <a:pt x="300813" y="10092"/>
                </a:lnTo>
                <a:lnTo>
                  <a:pt x="319167" y="6215"/>
                </a:lnTo>
                <a:lnTo>
                  <a:pt x="337533" y="3411"/>
                </a:lnTo>
                <a:lnTo>
                  <a:pt x="356075" y="1381"/>
                </a:lnTo>
                <a:lnTo>
                  <a:pt x="374669" y="213"/>
                </a:lnTo>
                <a:lnTo>
                  <a:pt x="393189" y="0"/>
                </a:lnTo>
                <a:lnTo>
                  <a:pt x="411760" y="649"/>
                </a:lnTo>
                <a:lnTo>
                  <a:pt x="430171" y="2135"/>
                </a:lnTo>
                <a:lnTo>
                  <a:pt x="448509" y="4573"/>
                </a:lnTo>
                <a:lnTo>
                  <a:pt x="466601" y="7730"/>
                </a:lnTo>
                <a:lnTo>
                  <a:pt x="484620" y="11841"/>
                </a:lnTo>
                <a:lnTo>
                  <a:pt x="502479" y="16786"/>
                </a:lnTo>
                <a:lnTo>
                  <a:pt x="519968" y="22539"/>
                </a:lnTo>
                <a:lnTo>
                  <a:pt x="537172" y="29218"/>
                </a:lnTo>
                <a:lnTo>
                  <a:pt x="554006" y="36704"/>
                </a:lnTo>
                <a:lnTo>
                  <a:pt x="570594" y="44907"/>
                </a:lnTo>
                <a:lnTo>
                  <a:pt x="586647" y="54216"/>
                </a:lnTo>
                <a:lnTo>
                  <a:pt x="602581" y="64153"/>
                </a:lnTo>
                <a:lnTo>
                  <a:pt x="617723" y="74841"/>
                </a:lnTo>
                <a:lnTo>
                  <a:pt x="632539" y="86663"/>
                </a:lnTo>
                <a:lnTo>
                  <a:pt x="646856" y="98847"/>
                </a:lnTo>
                <a:lnTo>
                  <a:pt x="660551" y="112020"/>
                </a:lnTo>
                <a:lnTo>
                  <a:pt x="673750" y="126091"/>
                </a:lnTo>
                <a:lnTo>
                  <a:pt x="686073" y="140793"/>
                </a:lnTo>
                <a:lnTo>
                  <a:pt x="698024" y="156304"/>
                </a:lnTo>
                <a:lnTo>
                  <a:pt x="726477" y="195743"/>
                </a:lnTo>
                <a:lnTo>
                  <a:pt x="732311" y="185762"/>
                </a:lnTo>
                <a:lnTo>
                  <a:pt x="742582" y="169888"/>
                </a:lnTo>
                <a:lnTo>
                  <a:pt x="753491" y="154635"/>
                </a:lnTo>
                <a:lnTo>
                  <a:pt x="765328" y="139612"/>
                </a:lnTo>
                <a:lnTo>
                  <a:pt x="777888" y="125327"/>
                </a:lnTo>
                <a:lnTo>
                  <a:pt x="791338" y="111482"/>
                </a:lnTo>
                <a:lnTo>
                  <a:pt x="805676" y="98076"/>
                </a:lnTo>
                <a:lnTo>
                  <a:pt x="820822" y="85528"/>
                </a:lnTo>
                <a:lnTo>
                  <a:pt x="836397" y="73572"/>
                </a:lnTo>
                <a:lnTo>
                  <a:pt x="852780" y="62473"/>
                </a:lnTo>
                <a:lnTo>
                  <a:pt x="869466" y="52057"/>
                </a:lnTo>
                <a:lnTo>
                  <a:pt x="886709" y="42678"/>
                </a:lnTo>
                <a:lnTo>
                  <a:pt x="904089" y="34282"/>
                </a:lnTo>
                <a:lnTo>
                  <a:pt x="921606" y="26868"/>
                </a:lnTo>
                <a:lnTo>
                  <a:pt x="939596" y="20373"/>
                </a:lnTo>
                <a:lnTo>
                  <a:pt x="957512" y="14832"/>
                </a:lnTo>
                <a:lnTo>
                  <a:pt x="975814" y="10093"/>
                </a:lnTo>
                <a:lnTo>
                  <a:pt x="994169" y="6215"/>
                </a:lnTo>
                <a:lnTo>
                  <a:pt x="1012535" y="3412"/>
                </a:lnTo>
                <a:lnTo>
                  <a:pt x="1031078" y="1380"/>
                </a:lnTo>
                <a:lnTo>
                  <a:pt x="1049671" y="213"/>
                </a:lnTo>
                <a:close/>
              </a:path>
            </a:pathLst>
          </a:cu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74037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5">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513519" y="-584075"/>
            <a:ext cx="2959094" cy="2959094"/>
          </a:xfrm>
          <a:custGeom>
            <a:avLst/>
            <a:gdLst/>
            <a:ahLst/>
            <a:cxnLst/>
            <a:rect l="l" t="t" r="r" b="b"/>
            <a:pathLst>
              <a:path w="2959094" h="2959094">
                <a:moveTo>
                  <a:pt x="1479547" y="0"/>
                </a:moveTo>
                <a:cubicBezTo>
                  <a:pt x="2296678" y="0"/>
                  <a:pt x="2959094" y="662416"/>
                  <a:pt x="2959094" y="1479547"/>
                </a:cubicBezTo>
                <a:cubicBezTo>
                  <a:pt x="2959094" y="2296678"/>
                  <a:pt x="2296678" y="2959094"/>
                  <a:pt x="1479547" y="2959094"/>
                </a:cubicBezTo>
                <a:cubicBezTo>
                  <a:pt x="662416" y="2959094"/>
                  <a:pt x="0" y="2296678"/>
                  <a:pt x="0" y="1479547"/>
                </a:cubicBezTo>
                <a:cubicBezTo>
                  <a:pt x="0" y="662416"/>
                  <a:pt x="662416" y="0"/>
                  <a:pt x="1479547" y="0"/>
                </a:cubicBezTo>
                <a:close/>
              </a:path>
            </a:pathLst>
          </a:cu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18165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6">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371601" y="1885950"/>
            <a:ext cx="3073399" cy="1676400"/>
          </a:xfrm>
          <a:custGeom>
            <a:avLst/>
            <a:gdLst/>
            <a:ahLst/>
            <a:cxnLst/>
            <a:rect l="l" t="t" r="r" b="b"/>
            <a:pathLst>
              <a:path w="3073399" h="1676400">
                <a:moveTo>
                  <a:pt x="0" y="0"/>
                </a:moveTo>
                <a:lnTo>
                  <a:pt x="3073399" y="0"/>
                </a:lnTo>
                <a:lnTo>
                  <a:pt x="3073399" y="1676400"/>
                </a:lnTo>
                <a:lnTo>
                  <a:pt x="0" y="1676400"/>
                </a:lnTo>
                <a:close/>
              </a:path>
            </a:pathLst>
          </a:custGeom>
        </p:spPr>
        <p:txBody>
          <a:bodyPr/>
          <a:lstStyle>
            <a:lvl1pPr>
              <a:defRPr sz="1600"/>
            </a:lvl1pPr>
          </a:lstStyle>
          <a:p>
            <a:r>
              <a:rPr lang="en-US"/>
              <a:t>Click icon to add picture</a:t>
            </a:r>
          </a:p>
        </p:txBody>
      </p:sp>
      <p:sp>
        <p:nvSpPr>
          <p:cNvPr id="5" name="Picture Placeholder 4"/>
          <p:cNvSpPr>
            <a:spLocks noGrp="1"/>
          </p:cNvSpPr>
          <p:nvPr>
            <p:ph type="pic" sz="quarter" idx="10"/>
          </p:nvPr>
        </p:nvSpPr>
        <p:spPr>
          <a:xfrm>
            <a:off x="774700" y="3257550"/>
            <a:ext cx="876300" cy="1174750"/>
          </a:xfrm>
          <a:custGeom>
            <a:avLst/>
            <a:gdLst/>
            <a:ahLst/>
            <a:cxnLst/>
            <a:rect l="l" t="t" r="r" b="b"/>
            <a:pathLst>
              <a:path w="876300" h="1174750">
                <a:moveTo>
                  <a:pt x="0" y="0"/>
                </a:moveTo>
                <a:lnTo>
                  <a:pt x="876300" y="0"/>
                </a:lnTo>
                <a:lnTo>
                  <a:pt x="876300" y="1174750"/>
                </a:lnTo>
                <a:lnTo>
                  <a:pt x="0" y="1174750"/>
                </a:lnTo>
                <a:close/>
              </a:path>
            </a:pathLst>
          </a:cu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231368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7">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09600" y="1799025"/>
            <a:ext cx="3016520" cy="3016520"/>
          </a:xfrm>
          <a:custGeom>
            <a:avLst/>
            <a:gdLst/>
            <a:ahLst/>
            <a:cxnLst/>
            <a:rect l="l" t="t" r="r" b="b"/>
            <a:pathLst>
              <a:path w="3016520" h="3016520">
                <a:moveTo>
                  <a:pt x="1508260" y="0"/>
                </a:moveTo>
                <a:cubicBezTo>
                  <a:pt x="2341249" y="0"/>
                  <a:pt x="3016520" y="675271"/>
                  <a:pt x="3016520" y="1508260"/>
                </a:cubicBezTo>
                <a:cubicBezTo>
                  <a:pt x="3016520" y="2341249"/>
                  <a:pt x="2341249" y="3016520"/>
                  <a:pt x="1508260" y="3016520"/>
                </a:cubicBezTo>
                <a:cubicBezTo>
                  <a:pt x="675271" y="3016520"/>
                  <a:pt x="0" y="2341249"/>
                  <a:pt x="0" y="1508260"/>
                </a:cubicBezTo>
                <a:cubicBezTo>
                  <a:pt x="0" y="675271"/>
                  <a:pt x="675271" y="0"/>
                  <a:pt x="1508260" y="0"/>
                </a:cubicBezTo>
                <a:close/>
              </a:path>
            </a:pathLst>
          </a:cu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230134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968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practicalaction.org/schoolstechnologyjustice"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www.oxfam.org.uk/education/resources/stories-from-haiti-7-11" TargetMode="External"/><Relationship Id="rId5" Type="http://schemas.openxmlformats.org/officeDocument/2006/relationships/hyperlink" Target="https://learning-resources.sciencemuseum.org.uk/resources/spaghetti-structures/"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pgNLonYOc9s" TargetMode="External"/><Relationship Id="rId3" Type="http://schemas.openxmlformats.org/officeDocument/2006/relationships/image" Target="../media/image30.png"/><Relationship Id="rId7" Type="http://schemas.openxmlformats.org/officeDocument/2006/relationships/hyperlink" Target="http://www.innovationmanagement.se/2017/07/31/the-5-most-innovative-renewable-energy-sources/" TargetMode="External"/><Relationship Id="rId12"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teachglobalambassadors.org/curriculum-areas" TargetMode="External"/><Relationship Id="rId11" Type="http://schemas.openxmlformats.org/officeDocument/2006/relationships/image" Target="../media/image25.tiff"/><Relationship Id="rId5" Type="http://schemas.openxmlformats.org/officeDocument/2006/relationships/hyperlink" Target="http://worldslargestlesson.globalgoals.org/global-goals/innovation-and-infrastructure/" TargetMode="External"/><Relationship Id="rId10" Type="http://schemas.openxmlformats.org/officeDocument/2006/relationships/image" Target="../media/image24.svg"/><Relationship Id="rId4" Type="http://schemas.openxmlformats.org/officeDocument/2006/relationships/image" Target="../media/image2.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hyperlink" Target="http://www.efa.org.uk/pages/older-people-global-perspective-.html" TargetMode="External"/><Relationship Id="rId3" Type="http://schemas.openxmlformats.org/officeDocument/2006/relationships/image" Target="../media/image7.png"/><Relationship Id="rId7" Type="http://schemas.openxmlformats.org/officeDocument/2006/relationships/hyperlink" Target="http://businessdisabilityforum.org.uk/"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cpag.org.uk/scotland/child-poverty-facts-and-figures" TargetMode="External"/><Relationship Id="rId5" Type="http://schemas.openxmlformats.org/officeDocument/2006/relationships/hyperlink" Target="https://www.independent.co.uk/news/uk/home-news/scotlands-four-richest-families-worth-1-billion-more-than-poorest-20-of-population-a6685411.html" TargetMode="External"/><Relationship Id="rId4" Type="http://schemas.openxmlformats.org/officeDocument/2006/relationships/hyperlink" Target="http://www.theguardian.com/business/2014/jan/20/oxfam-85-richest-people-half-of-the-world" TargetMode="External"/><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hyperlink" Target="http://www.apta.com/resources/statistics/Documents/NewRealEstateMantra.pdf"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fashion.telegraph.co.uk/article/TMG11551673/How-green-spaces-stop-the-wealth-gap-becoming-the-health-gap.html" TargetMode="External"/><Relationship Id="rId5" Type="http://schemas.openxmlformats.org/officeDocument/2006/relationships/hyperlink" Target="http://www.theguardian.com/global-development/datablog/2015/mar/08/international-womens-daynumber-of-female-lawmakers-doubles-in-20-years" TargetMode="External"/><Relationship Id="rId4" Type="http://schemas.openxmlformats.org/officeDocument/2006/relationships/hyperlink" Target="http://www.theguardian.com/society/2015/feb/22/youth-unemployment-jobless-figur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32.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www.actionaid.org.uk/school-resources/resource/tax-fairness-and-philosophy-for-children" TargetMode="External"/><Relationship Id="rId5" Type="http://schemas.openxmlformats.org/officeDocument/2006/relationships/hyperlink" Target="http://www.papapaa.org/ks2/index.html"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pgNLonYOc9s" TargetMode="External"/><Relationship Id="rId3" Type="http://schemas.openxmlformats.org/officeDocument/2006/relationships/image" Target="../media/image32.png"/><Relationship Id="rId7" Type="http://schemas.openxmlformats.org/officeDocument/2006/relationships/hyperlink" Target="https://www.amnesty.org/en/latest/education/" TargetMode="External"/><Relationship Id="rId12"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teachglobalambassadors.org/curriculum-areas" TargetMode="External"/><Relationship Id="rId11" Type="http://schemas.openxmlformats.org/officeDocument/2006/relationships/image" Target="../media/image25.tiff"/><Relationship Id="rId5" Type="http://schemas.openxmlformats.org/officeDocument/2006/relationships/hyperlink" Target="http://worldslargestlesson.globalgoals.org/global-goals/reduced-inequalities/" TargetMode="External"/><Relationship Id="rId10" Type="http://schemas.openxmlformats.org/officeDocument/2006/relationships/image" Target="../media/image24.svg"/><Relationship Id="rId4" Type="http://schemas.openxmlformats.org/officeDocument/2006/relationships/image" Target="../media/image2.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6.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38.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www.actionaid.org.uk/school-resources/search"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www.gapminder.org/dollar-street/matrix" TargetMode="External"/><Relationship Id="rId5" Type="http://schemas.openxmlformats.org/officeDocument/2006/relationships/hyperlink" Target="https://www.unicef.org.uk/what-we-do/un-convention-child-rights/" TargetMode="Externa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hyperlink" Target="https://beta.gov.scot/policies/european-structural-funds/sustainable-cities/" TargetMode="External"/><Relationship Id="rId13" Type="http://schemas.openxmlformats.org/officeDocument/2006/relationships/image" Target="../media/image26.png"/><Relationship Id="rId3" Type="http://schemas.openxmlformats.org/officeDocument/2006/relationships/image" Target="../media/image34.png"/><Relationship Id="rId7" Type="http://schemas.openxmlformats.org/officeDocument/2006/relationships/hyperlink" Target="http://sustainablefoodcities.org/" TargetMode="External"/><Relationship Id="rId12" Type="http://schemas.openxmlformats.org/officeDocument/2006/relationships/image" Target="../media/image25.tif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teachglobalambassadors.org/curriculum-areas" TargetMode="External"/><Relationship Id="rId11" Type="http://schemas.openxmlformats.org/officeDocument/2006/relationships/image" Target="../media/image24.svg"/><Relationship Id="rId5" Type="http://schemas.openxmlformats.org/officeDocument/2006/relationships/hyperlink" Target="http://worldslargestlesson.globalgoals.org/global-goals/sustainable-cities-and-communities/" TargetMode="External"/><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hyperlink" Target="https://www.youtube.com/watch?v=pgNLonYOc9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7.png"/><Relationship Id="rId7" Type="http://schemas.openxmlformats.org/officeDocument/2006/relationships/hyperlink" Target="https://vimeo.com/220663067" TargetMode="External"/><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image" Target="../media/image2.png"/><Relationship Id="rId16"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46.svg"/><Relationship Id="rId5" Type="http://schemas.openxmlformats.org/officeDocument/2006/relationships/image" Target="../media/image41.png"/><Relationship Id="rId15" Type="http://schemas.openxmlformats.org/officeDocument/2006/relationships/image" Target="../media/image50.sv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svg"/><Relationship Id="rId1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3.emf"/><Relationship Id="rId5" Type="http://schemas.openxmlformats.org/officeDocument/2006/relationships/image" Target="../media/image40.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hyperlink" Target="http://cdn.worldslargestlesson.globalgoals.org/2017/07/Every-Plate-Tells-A-Story-PP-May-181.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viewpure.com/u9uXjSV-hq0" TargetMode="External"/><Relationship Id="rId11" Type="http://schemas.openxmlformats.org/officeDocument/2006/relationships/image" Target="../media/image46.sv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7.png"/><Relationship Id="rId9" Type="http://schemas.openxmlformats.org/officeDocument/2006/relationships/image" Target="../media/image44.sv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40.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hyperlink" Target="https://www.ellenmacarthurfoundation.org/programmes/education/schools-colleges" TargetMode="External"/><Relationship Id="rId3" Type="http://schemas.openxmlformats.org/officeDocument/2006/relationships/image" Target="../media/image40.png"/><Relationship Id="rId7" Type="http://schemas.openxmlformats.org/officeDocument/2006/relationships/hyperlink" Target="https://www.keepscotlandbeautiful.org/sustainable-development-education/eco-schools/ten-topics/waste-minimisation/"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www.zerowastescotland.org.uk/food-waste/teaching-resources" TargetMode="External"/><Relationship Id="rId5" Type="http://schemas.openxmlformats.org/officeDocument/2006/relationships/hyperlink" Target="http://www.scotdec.org.uk/resources" TargetMode="Externa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hyperlink" Target="https://www.youtube.com/watch?v=pgNLonYOc9s" TargetMode="External"/><Relationship Id="rId3" Type="http://schemas.openxmlformats.org/officeDocument/2006/relationships/image" Target="../media/image40.png"/><Relationship Id="rId7" Type="http://schemas.openxmlformats.org/officeDocument/2006/relationships/hyperlink" Target="https://www.ellenmacarthurfoundation.org/programmes/education/schools-colleges" TargetMode="External"/><Relationship Id="rId12"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teachglobalambassadors.org/curriculum-areas" TargetMode="External"/><Relationship Id="rId11" Type="http://schemas.openxmlformats.org/officeDocument/2006/relationships/image" Target="../media/image25.tiff"/><Relationship Id="rId5" Type="http://schemas.openxmlformats.org/officeDocument/2006/relationships/hyperlink" Target="http://worldslargestlesson.globalgoals.org/global-goals/responsible-consumption/" TargetMode="External"/><Relationship Id="rId10" Type="http://schemas.openxmlformats.org/officeDocument/2006/relationships/image" Target="../media/image24.svg"/><Relationship Id="rId4" Type="http://schemas.openxmlformats.org/officeDocument/2006/relationships/image" Target="../media/image2.png"/><Relationship Id="rId9"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hyperlink" Target="http://www.eatlowcarbon.org/take-the-quiz" TargetMode="External"/><Relationship Id="rId3" Type="http://schemas.openxmlformats.org/officeDocument/2006/relationships/image" Target="../media/image56.png"/><Relationship Id="rId7" Type="http://schemas.openxmlformats.org/officeDocument/2006/relationships/hyperlink" Target="https://www.oxfam.org.uk/education/resources/climate-challenge-7-11"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practicalaction.org/floatinggardenchallenge" TargetMode="External"/><Relationship Id="rId5" Type="http://schemas.openxmlformats.org/officeDocument/2006/relationships/hyperlink" Target="https://www.christianaid.org.uk/resources/get-involved-locally/window-world-climate" TargetMode="External"/><Relationship Id="rId4" Type="http://schemas.openxmlformats.org/officeDocument/2006/relationships/image" Target="../media/image2.png"/><Relationship Id="rId9" Type="http://schemas.openxmlformats.org/officeDocument/2006/relationships/image" Target="../media/image59.png"/></Relationships>
</file>

<file path=ppt/slides/_rels/slide41.xml.rels><?xml version="1.0" encoding="UTF-8" standalone="yes"?>
<Relationships xmlns="http://schemas.openxmlformats.org/package/2006/relationships"><Relationship Id="rId8" Type="http://schemas.openxmlformats.org/officeDocument/2006/relationships/hyperlink" Target="https://www.oxfam.org.uk/education/resources/making-a-meal-of-it" TargetMode="External"/><Relationship Id="rId13" Type="http://schemas.openxmlformats.org/officeDocument/2006/relationships/hyperlink" Target="https://www.tes.com/articles/climate-change-resources" TargetMode="External"/><Relationship Id="rId3" Type="http://schemas.openxmlformats.org/officeDocument/2006/relationships/image" Target="../media/image56.png"/><Relationship Id="rId7" Type="http://schemas.openxmlformats.org/officeDocument/2006/relationships/hyperlink" Target="http://www.teachglobalambassadors.org/curriculum-areas" TargetMode="External"/><Relationship Id="rId12" Type="http://schemas.openxmlformats.org/officeDocument/2006/relationships/hyperlink" Target="https://practicalaction.org/climate-change-resources" TargetMode="External"/><Relationship Id="rId2" Type="http://schemas.openxmlformats.org/officeDocument/2006/relationships/image" Target="../media/image7.png"/><Relationship Id="rId16" Type="http://schemas.openxmlformats.org/officeDocument/2006/relationships/image" Target="../media/image24.svg"/><Relationship Id="rId1" Type="http://schemas.openxmlformats.org/officeDocument/2006/relationships/slideLayout" Target="../slideLayouts/slideLayout1.xml"/><Relationship Id="rId6" Type="http://schemas.openxmlformats.org/officeDocument/2006/relationships/hyperlink" Target="http://www.scotdec.org.uk/images/resources/youth/GYW_Sustainable_foods.pdf" TargetMode="External"/><Relationship Id="rId11" Type="http://schemas.openxmlformats.org/officeDocument/2006/relationships/hyperlink" Target="https://www.wwf.org.uk/get-involved/schools/resources/climate-change-resources" TargetMode="External"/><Relationship Id="rId5" Type="http://schemas.openxmlformats.org/officeDocument/2006/relationships/hyperlink" Target="http://worldslargestlesson.globalgoals.org/global-goals/protect-the-planet/" TargetMode="External"/><Relationship Id="rId15" Type="http://schemas.openxmlformats.org/officeDocument/2006/relationships/image" Target="../media/image23.png"/><Relationship Id="rId10" Type="http://schemas.openxmlformats.org/officeDocument/2006/relationships/hyperlink" Target="http://www.scotdec.org.uk/resources/global-youth-work/chocolate" TargetMode="External"/><Relationship Id="rId4" Type="http://schemas.openxmlformats.org/officeDocument/2006/relationships/image" Target="../media/image2.png"/><Relationship Id="rId9" Type="http://schemas.openxmlformats.org/officeDocument/2006/relationships/hyperlink" Target="https://www.keepscotlandbeautiful.org/sustainable-development-education/food-and-the-environment/" TargetMode="External"/><Relationship Id="rId14" Type="http://schemas.openxmlformats.org/officeDocument/2006/relationships/hyperlink" Target="https://www.youtube.com/watch?v=pgNLonYOc9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8" Type="http://schemas.openxmlformats.org/officeDocument/2006/relationships/image" Target="../media/image64.jpg"/><Relationship Id="rId13"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63.svg"/><Relationship Id="rId12" Type="http://schemas.openxmlformats.org/officeDocument/2006/relationships/image" Target="../media/image44.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image" Target="../media/image43.png"/><Relationship Id="rId5" Type="http://schemas.openxmlformats.org/officeDocument/2006/relationships/image" Target="../media/image61.png"/><Relationship Id="rId10" Type="http://schemas.openxmlformats.org/officeDocument/2006/relationships/hyperlink" Target="https://vimeo.com/123332768" TargetMode="External"/><Relationship Id="rId4" Type="http://schemas.openxmlformats.org/officeDocument/2006/relationships/image" Target="../media/image7.png"/><Relationship Id="rId9" Type="http://schemas.openxmlformats.org/officeDocument/2006/relationships/hyperlink" Target="http://viewpure.com/u9uXjSV-hq0" TargetMode="External"/><Relationship Id="rId14" Type="http://schemas.openxmlformats.org/officeDocument/2006/relationships/image" Target="../media/image46.sv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61.png"/><Relationship Id="rId9" Type="http://schemas.openxmlformats.org/officeDocument/2006/relationships/image" Target="../media/image15.png"/></Relationships>
</file>

<file path=ppt/slides/_rels/slide46.xml.rels><?xml version="1.0" encoding="UTF-8" standalone="yes"?>
<Relationships xmlns="http://schemas.openxmlformats.org/package/2006/relationships"><Relationship Id="rId8" Type="http://schemas.openxmlformats.org/officeDocument/2006/relationships/hyperlink" Target="http://www.stridemagazine.org.uk/features/item/281-plastic-ocean" TargetMode="External"/><Relationship Id="rId3" Type="http://schemas.openxmlformats.org/officeDocument/2006/relationships/image" Target="../media/image7.png"/><Relationship Id="rId7" Type="http://schemas.openxmlformats.org/officeDocument/2006/relationships/hyperlink" Target="https://20.msc.org/learn-about-ocean-sustainability"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mcsuk.org/plastic-challenge/plastic-challenge-school" TargetMode="External"/><Relationship Id="rId5" Type="http://schemas.openxmlformats.org/officeDocument/2006/relationships/image" Target="../media/image2.pn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8" Type="http://schemas.openxmlformats.org/officeDocument/2006/relationships/hyperlink" Target="https://www.youtube.com/watch?v=pgNLonYOc9s" TargetMode="External"/><Relationship Id="rId3" Type="http://schemas.openxmlformats.org/officeDocument/2006/relationships/image" Target="../media/image61.png"/><Relationship Id="rId7" Type="http://schemas.openxmlformats.org/officeDocument/2006/relationships/hyperlink" Target="https://www.keepscotlandbeautiful.org/sustainable-development-education/eco-schools/ten-topics/water/" TargetMode="External"/><Relationship Id="rId12"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teachglobalambassadors.org/curriculum-areas" TargetMode="External"/><Relationship Id="rId11" Type="http://schemas.openxmlformats.org/officeDocument/2006/relationships/image" Target="../media/image25.tiff"/><Relationship Id="rId5" Type="http://schemas.openxmlformats.org/officeDocument/2006/relationships/hyperlink" Target="http://worldslargestlesson.globalgoals.org/global-goals/life-below-water/" TargetMode="External"/><Relationship Id="rId10" Type="http://schemas.openxmlformats.org/officeDocument/2006/relationships/image" Target="../media/image24.svg"/><Relationship Id="rId4" Type="http://schemas.openxmlformats.org/officeDocument/2006/relationships/image" Target="../media/image2.png"/><Relationship Id="rId9"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2.png"/><Relationship Id="rId7" Type="http://schemas.openxmlformats.org/officeDocument/2006/relationships/image" Target="../media/image68.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7.png"/><Relationship Id="rId9" Type="http://schemas.openxmlformats.org/officeDocument/2006/relationships/image" Target="../media/image70.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hyperlink" Target="http://www.scottishfairtradeforum.org.uk/" TargetMode="External"/><Relationship Id="rId12" Type="http://schemas.openxmlformats.org/officeDocument/2006/relationships/image" Target="../media/image22.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scotdec.org.uk/resources" TargetMode="External"/><Relationship Id="rId11" Type="http://schemas.openxmlformats.org/officeDocument/2006/relationships/image" Target="../media/image21.png"/><Relationship Id="rId5" Type="http://schemas.openxmlformats.org/officeDocument/2006/relationships/hyperlink" Target="http://www.scotdec.org.uk/images/resources/agc/Peer_Mobile_phones.pdf" TargetMode="External"/><Relationship Id="rId10" Type="http://schemas.openxmlformats.org/officeDocument/2006/relationships/image" Target="../media/image20.svg"/><Relationship Id="rId4" Type="http://schemas.openxmlformats.org/officeDocument/2006/relationships/image" Target="../media/image2.png"/><Relationship Id="rId9"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svg"/><Relationship Id="rId3" Type="http://schemas.openxmlformats.org/officeDocument/2006/relationships/image" Target="../media/image2.png"/><Relationship Id="rId7" Type="http://schemas.openxmlformats.org/officeDocument/2006/relationships/image" Target="../media/image68.svg"/><Relationship Id="rId12"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7.png"/><Relationship Id="rId9" Type="http://schemas.openxmlformats.org/officeDocument/2006/relationships/image" Target="../media/image70.svg"/></Relationships>
</file>

<file path=ppt/slides/_rels/slide5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5.jpeg"/><Relationship Id="rId11" Type="http://schemas.openxmlformats.org/officeDocument/2006/relationships/image" Target="../media/image15.png"/><Relationship Id="rId5" Type="http://schemas.openxmlformats.org/officeDocument/2006/relationships/image" Target="../media/image66.png"/><Relationship Id="rId10"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wwf.org.u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treesforlife.org.uk/forest" TargetMode="External"/><Relationship Id="rId5" Type="http://schemas.openxmlformats.org/officeDocument/2006/relationships/image" Target="../media/image66.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66.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8" Type="http://schemas.openxmlformats.org/officeDocument/2006/relationships/hyperlink" Target="https://www.owlscotland.org/images/uploads/resources/files/World_beneath.3May16web.pdf" TargetMode="External"/><Relationship Id="rId3" Type="http://schemas.openxmlformats.org/officeDocument/2006/relationships/image" Target="../media/image66.png"/><Relationship Id="rId7" Type="http://schemas.openxmlformats.org/officeDocument/2006/relationships/hyperlink" Target="http://time.com/5259602/japanese-forest-bathing/"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forestsforthefuture.co.uk/" TargetMode="External"/><Relationship Id="rId5" Type="http://schemas.openxmlformats.org/officeDocument/2006/relationships/hyperlink" Target="http://ourforestourfuture.org.uk/" TargetMode="Externa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8" Type="http://schemas.openxmlformats.org/officeDocument/2006/relationships/hyperlink" Target="https://www.youtube.com/watch?v=pgNLonYOc9s" TargetMode="External"/><Relationship Id="rId3" Type="http://schemas.openxmlformats.org/officeDocument/2006/relationships/image" Target="../media/image66.png"/><Relationship Id="rId7" Type="http://schemas.openxmlformats.org/officeDocument/2006/relationships/hyperlink" Target="https://www.keepscotlandbeautiful.org/sustainable-development-education/eco-schools/ten-topics/biodiversity/" TargetMode="External"/><Relationship Id="rId12"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teachglobalambassadors.org/curriculum-areas" TargetMode="External"/><Relationship Id="rId11" Type="http://schemas.openxmlformats.org/officeDocument/2006/relationships/image" Target="../media/image25.tiff"/><Relationship Id="rId5" Type="http://schemas.openxmlformats.org/officeDocument/2006/relationships/hyperlink" Target="http://worldslargestlesson.globalgoals.org/global-goals/life-on-land/" TargetMode="External"/><Relationship Id="rId10" Type="http://schemas.openxmlformats.org/officeDocument/2006/relationships/image" Target="../media/image24.svg"/><Relationship Id="rId4" Type="http://schemas.openxmlformats.org/officeDocument/2006/relationships/image" Target="../media/image2.png"/><Relationship Id="rId9"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hyperlink" Target="https://www.youtube.com/watch?v=pgNLonYOc9s"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teachglobalambassadors.org/curriculum-areas" TargetMode="External"/><Relationship Id="rId11" Type="http://schemas.openxmlformats.org/officeDocument/2006/relationships/image" Target="../media/image26.png"/><Relationship Id="rId5" Type="http://schemas.openxmlformats.org/officeDocument/2006/relationships/hyperlink" Target="http://worldslargestlesson.globalgoals.org/global-goals/good-jobs-and-economic/" TargetMode="External"/><Relationship Id="rId10" Type="http://schemas.openxmlformats.org/officeDocument/2006/relationships/image" Target="../media/image25.tiff"/><Relationship Id="rId4" Type="http://schemas.openxmlformats.org/officeDocument/2006/relationships/image" Target="../media/image2.png"/><Relationship Id="rId9" Type="http://schemas.openxmlformats.org/officeDocument/2006/relationships/image" Target="../media/image24.svg"/></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hyperlink" Target="http://www.scotdec.org.uk/aadamsbairns/"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www.unicef.org.uk/rights-respecting-schools/wp-content/uploads/sites/4/2016/09/Thinking_Rights_Dec12_LR.pdf" TargetMode="External"/><Relationship Id="rId5" Type="http://schemas.openxmlformats.org/officeDocument/2006/relationships/hyperlink" Target="https://www.unicef.org.uk/rights-respecting-schools/resources/" TargetMode="Externa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8.png"/><Relationship Id="rId7" Type="http://schemas.openxmlformats.org/officeDocument/2006/relationships/hyperlink" Target="https://www.youtube.com/watch?v=pgNLonYOc9s"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teachglobalambassadors.org/curriculum-areas" TargetMode="External"/><Relationship Id="rId11" Type="http://schemas.openxmlformats.org/officeDocument/2006/relationships/image" Target="../media/image26.png"/><Relationship Id="rId5" Type="http://schemas.openxmlformats.org/officeDocument/2006/relationships/hyperlink" Target="http://worldslargestlesson.globalgoals.org/global-goals/peace-and-justice/" TargetMode="External"/><Relationship Id="rId10" Type="http://schemas.openxmlformats.org/officeDocument/2006/relationships/image" Target="../media/image25.tiff"/><Relationship Id="rId4" Type="http://schemas.openxmlformats.org/officeDocument/2006/relationships/image" Target="../media/image2.png"/><Relationship Id="rId9" Type="http://schemas.openxmlformats.org/officeDocument/2006/relationships/image" Target="../media/image24.svg"/></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3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E8FF2C-39A2-4640-9CFE-D7CAFD6C6683}"/>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3541123" y="490384"/>
            <a:ext cx="4653116" cy="4653116"/>
          </a:xfrm>
          <a:prstGeom prst="rect">
            <a:avLst/>
          </a:prstGeom>
        </p:spPr>
      </p:pic>
      <p:pic>
        <p:nvPicPr>
          <p:cNvPr id="25" name="Picture 24">
            <a:extLst>
              <a:ext uri="{FF2B5EF4-FFF2-40B4-BE49-F238E27FC236}">
                <a16:creationId xmlns:a16="http://schemas.microsoft.com/office/drawing/2014/main" id="{1AB69052-BC6A-C14F-966F-A5043E024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68" y="119326"/>
            <a:ext cx="1041682" cy="732538"/>
          </a:xfrm>
          <a:prstGeom prst="rect">
            <a:avLst/>
          </a:prstGeom>
        </p:spPr>
      </p:pic>
      <p:sp>
        <p:nvSpPr>
          <p:cNvPr id="42" name="TextBox 41">
            <a:extLst>
              <a:ext uri="{FF2B5EF4-FFF2-40B4-BE49-F238E27FC236}">
                <a16:creationId xmlns:a16="http://schemas.microsoft.com/office/drawing/2014/main" id="{A2CDB4D1-1EF8-2E4D-BD9D-743D6BCEBDE5}"/>
              </a:ext>
            </a:extLst>
          </p:cNvPr>
          <p:cNvSpPr txBox="1"/>
          <p:nvPr/>
        </p:nvSpPr>
        <p:spPr>
          <a:xfrm>
            <a:off x="1297948" y="316318"/>
            <a:ext cx="4648200" cy="338554"/>
          </a:xfrm>
          <a:prstGeom prst="rect">
            <a:avLst/>
          </a:prstGeom>
          <a:noFill/>
        </p:spPr>
        <p:txBody>
          <a:bodyPr wrap="square" rtlCol="0">
            <a:spAutoFit/>
          </a:bodyPr>
          <a:lstStyle/>
          <a:p>
            <a:r>
              <a:rPr lang="en-US" sz="1600" dirty="0">
                <a:solidFill>
                  <a:schemeClr val="tx1">
                    <a:lumMod val="75000"/>
                    <a:lumOff val="25000"/>
                  </a:schemeClr>
                </a:solidFill>
                <a:latin typeface="Heebo Medium" pitchFamily="2" charset="-79"/>
                <a:cs typeface="Heebo Medium" pitchFamily="2" charset="-79"/>
              </a:rPr>
              <a:t>resources </a:t>
            </a:r>
            <a:r>
              <a:rPr lang="en-US" sz="1600" dirty="0">
                <a:solidFill>
                  <a:srgbClr val="676ABF"/>
                </a:solidFill>
                <a:latin typeface="Heebo Medium" pitchFamily="2" charset="-79"/>
                <a:cs typeface="Heebo Medium" pitchFamily="2" charset="-79"/>
              </a:rPr>
              <a:t>|</a:t>
            </a:r>
            <a:r>
              <a:rPr lang="en-US" sz="1600" dirty="0">
                <a:solidFill>
                  <a:schemeClr val="tx1">
                    <a:lumMod val="75000"/>
                    <a:lumOff val="25000"/>
                  </a:schemeClr>
                </a:solidFill>
                <a:latin typeface="Heebo Medium" pitchFamily="2" charset="-79"/>
                <a:cs typeface="Heebo Medium" pitchFamily="2" charset="-79"/>
              </a:rPr>
              <a:t> projects </a:t>
            </a:r>
            <a:r>
              <a:rPr lang="en-US" sz="1600" dirty="0">
                <a:solidFill>
                  <a:srgbClr val="676ABF"/>
                </a:solidFill>
                <a:latin typeface="Heebo Medium" pitchFamily="2" charset="-79"/>
                <a:cs typeface="Heebo Medium" pitchFamily="2" charset="-79"/>
              </a:rPr>
              <a:t>| </a:t>
            </a:r>
            <a:r>
              <a:rPr lang="en-US" sz="1600" dirty="0">
                <a:solidFill>
                  <a:schemeClr val="tx1">
                    <a:lumMod val="75000"/>
                    <a:lumOff val="25000"/>
                  </a:schemeClr>
                </a:solidFill>
                <a:latin typeface="Heebo Medium" pitchFamily="2" charset="-79"/>
                <a:cs typeface="Heebo Medium" pitchFamily="2" charset="-79"/>
              </a:rPr>
              <a:t>professional learning</a:t>
            </a:r>
          </a:p>
        </p:txBody>
      </p:sp>
      <p:sp>
        <p:nvSpPr>
          <p:cNvPr id="43" name="TextBox 42">
            <a:extLst>
              <a:ext uri="{FF2B5EF4-FFF2-40B4-BE49-F238E27FC236}">
                <a16:creationId xmlns:a16="http://schemas.microsoft.com/office/drawing/2014/main" id="{FE2027DC-892D-EB44-BF15-6EEC993EE6F9}"/>
              </a:ext>
            </a:extLst>
          </p:cNvPr>
          <p:cNvSpPr txBox="1"/>
          <p:nvPr/>
        </p:nvSpPr>
        <p:spPr>
          <a:xfrm>
            <a:off x="1778790" y="4698568"/>
            <a:ext cx="4648200" cy="307777"/>
          </a:xfrm>
          <a:prstGeom prst="rect">
            <a:avLst/>
          </a:prstGeom>
          <a:noFill/>
        </p:spPr>
        <p:txBody>
          <a:bodyPr wrap="square" rtlCol="0">
            <a:spAutoFit/>
          </a:bodyPr>
          <a:lstStyle/>
          <a:p>
            <a:r>
              <a:rPr lang="en-US" sz="1400" dirty="0" err="1">
                <a:solidFill>
                  <a:schemeClr val="tx1">
                    <a:lumMod val="75000"/>
                    <a:lumOff val="25000"/>
                  </a:schemeClr>
                </a:solidFill>
                <a:latin typeface="Heebo Medium" pitchFamily="2" charset="-79"/>
                <a:cs typeface="Heebo Medium" pitchFamily="2" charset="-79"/>
              </a:rPr>
              <a:t>scotdec.org.uk</a:t>
            </a:r>
            <a:endParaRPr lang="en-US" sz="1400" dirty="0">
              <a:solidFill>
                <a:schemeClr val="tx1">
                  <a:lumMod val="75000"/>
                  <a:lumOff val="25000"/>
                </a:schemeClr>
              </a:solidFill>
              <a:latin typeface="Heebo Medium" pitchFamily="2" charset="-79"/>
              <a:cs typeface="Heebo Medium" pitchFamily="2" charset="-79"/>
            </a:endParaRPr>
          </a:p>
        </p:txBody>
      </p:sp>
      <p:pic>
        <p:nvPicPr>
          <p:cNvPr id="45" name="Picture 44">
            <a:extLst>
              <a:ext uri="{FF2B5EF4-FFF2-40B4-BE49-F238E27FC236}">
                <a16:creationId xmlns:a16="http://schemas.microsoft.com/office/drawing/2014/main" id="{71EC2422-13F7-4240-B30F-327C168B3D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4206" y="4648710"/>
            <a:ext cx="366994" cy="369332"/>
          </a:xfrm>
          <a:prstGeom prst="rect">
            <a:avLst/>
          </a:prstGeom>
        </p:spPr>
      </p:pic>
      <p:pic>
        <p:nvPicPr>
          <p:cNvPr id="47" name="Picture 46">
            <a:extLst>
              <a:ext uri="{FF2B5EF4-FFF2-40B4-BE49-F238E27FC236}">
                <a16:creationId xmlns:a16="http://schemas.microsoft.com/office/drawing/2014/main" id="{01D4CF63-AE4D-6E42-AAE7-2B8A247FA0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4650689"/>
            <a:ext cx="356142" cy="369333"/>
          </a:xfrm>
          <a:prstGeom prst="rect">
            <a:avLst/>
          </a:prstGeom>
        </p:spPr>
      </p:pic>
      <p:pic>
        <p:nvPicPr>
          <p:cNvPr id="49" name="Picture 48">
            <a:extLst>
              <a:ext uri="{FF2B5EF4-FFF2-40B4-BE49-F238E27FC236}">
                <a16:creationId xmlns:a16="http://schemas.microsoft.com/office/drawing/2014/main" id="{C192952F-898C-C74A-97C6-34494535C3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4671666"/>
            <a:ext cx="425651" cy="341811"/>
          </a:xfrm>
          <a:prstGeom prst="rect">
            <a:avLst/>
          </a:prstGeom>
        </p:spPr>
      </p:pic>
      <p:sp>
        <p:nvSpPr>
          <p:cNvPr id="50" name="TextBox 49">
            <a:extLst>
              <a:ext uri="{FF2B5EF4-FFF2-40B4-BE49-F238E27FC236}">
                <a16:creationId xmlns:a16="http://schemas.microsoft.com/office/drawing/2014/main" id="{382F8A09-6B73-1744-8B2B-77A2E242427B}"/>
              </a:ext>
            </a:extLst>
          </p:cNvPr>
          <p:cNvSpPr txBox="1"/>
          <p:nvPr/>
        </p:nvSpPr>
        <p:spPr>
          <a:xfrm>
            <a:off x="3622048" y="4698568"/>
            <a:ext cx="1802158" cy="307777"/>
          </a:xfrm>
          <a:prstGeom prst="rect">
            <a:avLst/>
          </a:prstGeom>
          <a:noFill/>
        </p:spPr>
        <p:txBody>
          <a:bodyPr wrap="square" rtlCol="0">
            <a:spAutoFit/>
          </a:bodyPr>
          <a:lstStyle/>
          <a:p>
            <a:r>
              <a:rPr lang="en-US" sz="1400" dirty="0">
                <a:solidFill>
                  <a:schemeClr val="tx1">
                    <a:lumMod val="75000"/>
                    <a:lumOff val="25000"/>
                  </a:schemeClr>
                </a:solidFill>
                <a:latin typeface="Heebo Medium" pitchFamily="2" charset="-79"/>
                <a:cs typeface="Heebo Medium" pitchFamily="2" charset="-79"/>
              </a:rPr>
              <a:t>/</a:t>
            </a:r>
            <a:r>
              <a:rPr lang="en-US" sz="1400" dirty="0" err="1">
                <a:solidFill>
                  <a:schemeClr val="tx1">
                    <a:lumMod val="75000"/>
                    <a:lumOff val="25000"/>
                  </a:schemeClr>
                </a:solidFill>
                <a:latin typeface="Heebo Medium" pitchFamily="2" charset="-79"/>
                <a:cs typeface="Heebo Medium" pitchFamily="2" charset="-79"/>
              </a:rPr>
              <a:t>scotdeclearning</a:t>
            </a:r>
            <a:endParaRPr lang="en-US" sz="1400" dirty="0">
              <a:solidFill>
                <a:schemeClr val="tx1">
                  <a:lumMod val="75000"/>
                  <a:lumOff val="25000"/>
                </a:schemeClr>
              </a:solidFill>
              <a:latin typeface="Heebo Medium" pitchFamily="2" charset="-79"/>
              <a:cs typeface="Heebo Medium" pitchFamily="2" charset="-79"/>
            </a:endParaRPr>
          </a:p>
        </p:txBody>
      </p:sp>
      <p:sp>
        <p:nvSpPr>
          <p:cNvPr id="51" name="TextBox 50">
            <a:extLst>
              <a:ext uri="{FF2B5EF4-FFF2-40B4-BE49-F238E27FC236}">
                <a16:creationId xmlns:a16="http://schemas.microsoft.com/office/drawing/2014/main" id="{D16999A5-0296-2E45-AFB8-594765DAC858}"/>
              </a:ext>
            </a:extLst>
          </p:cNvPr>
          <p:cNvSpPr txBox="1"/>
          <p:nvPr/>
        </p:nvSpPr>
        <p:spPr>
          <a:xfrm>
            <a:off x="5791200" y="4688682"/>
            <a:ext cx="2169152" cy="307777"/>
          </a:xfrm>
          <a:prstGeom prst="rect">
            <a:avLst/>
          </a:prstGeom>
          <a:noFill/>
        </p:spPr>
        <p:txBody>
          <a:bodyPr wrap="square" rtlCol="0">
            <a:spAutoFit/>
          </a:bodyPr>
          <a:lstStyle/>
          <a:p>
            <a:r>
              <a:rPr lang="en-US" sz="1400" dirty="0">
                <a:solidFill>
                  <a:schemeClr val="tx1">
                    <a:lumMod val="75000"/>
                    <a:lumOff val="25000"/>
                  </a:schemeClr>
                </a:solidFill>
                <a:latin typeface="Heebo Medium" pitchFamily="2" charset="-79"/>
                <a:cs typeface="Heebo Medium" pitchFamily="2" charset="-79"/>
              </a:rPr>
              <a:t>@</a:t>
            </a:r>
            <a:r>
              <a:rPr lang="en-US" sz="1400" dirty="0" err="1">
                <a:solidFill>
                  <a:schemeClr val="tx1">
                    <a:lumMod val="75000"/>
                    <a:lumOff val="25000"/>
                  </a:schemeClr>
                </a:solidFill>
                <a:latin typeface="Heebo Medium" pitchFamily="2" charset="-79"/>
                <a:cs typeface="Heebo Medium" pitchFamily="2" charset="-79"/>
              </a:rPr>
              <a:t>scotdeclearning</a:t>
            </a:r>
            <a:endParaRPr lang="en-US" sz="1400" dirty="0">
              <a:solidFill>
                <a:schemeClr val="tx1">
                  <a:lumMod val="75000"/>
                  <a:lumOff val="25000"/>
                </a:schemeClr>
              </a:solidFill>
              <a:latin typeface="Heebo Medium" pitchFamily="2" charset="-79"/>
              <a:cs typeface="Heebo Medium" pitchFamily="2" charset="-79"/>
            </a:endParaRPr>
          </a:p>
        </p:txBody>
      </p:sp>
      <p:sp>
        <p:nvSpPr>
          <p:cNvPr id="52" name="TextBox 51">
            <a:extLst>
              <a:ext uri="{FF2B5EF4-FFF2-40B4-BE49-F238E27FC236}">
                <a16:creationId xmlns:a16="http://schemas.microsoft.com/office/drawing/2014/main" id="{7DD6AE67-1F8F-D54B-A86D-C5B4A4046891}"/>
              </a:ext>
            </a:extLst>
          </p:cNvPr>
          <p:cNvSpPr txBox="1"/>
          <p:nvPr/>
        </p:nvSpPr>
        <p:spPr>
          <a:xfrm>
            <a:off x="955339" y="3626938"/>
            <a:ext cx="7233321" cy="830997"/>
          </a:xfrm>
          <a:prstGeom prst="rect">
            <a:avLst/>
          </a:prstGeom>
          <a:noFill/>
        </p:spPr>
        <p:txBody>
          <a:bodyPr wrap="square" rtlCol="0">
            <a:spAutoFit/>
          </a:bodyPr>
          <a:lstStyle/>
          <a:p>
            <a:r>
              <a:rPr lang="en-US" sz="2400" b="1" dirty="0">
                <a:solidFill>
                  <a:schemeClr val="tx1">
                    <a:lumMod val="75000"/>
                    <a:lumOff val="25000"/>
                  </a:schemeClr>
                </a:solidFill>
                <a:latin typeface="Heebo" pitchFamily="2" charset="-79"/>
                <a:cs typeface="Heebo" pitchFamily="2" charset="-79"/>
              </a:rPr>
              <a:t>The Global Goals For Sustainable Development </a:t>
            </a:r>
          </a:p>
          <a:p>
            <a:pPr algn="ctr"/>
            <a:r>
              <a:rPr lang="en-US" sz="2400" b="1" dirty="0">
                <a:solidFill>
                  <a:schemeClr val="tx1">
                    <a:lumMod val="75000"/>
                    <a:lumOff val="25000"/>
                  </a:schemeClr>
                </a:solidFill>
                <a:latin typeface="Heebo" pitchFamily="2" charset="-79"/>
                <a:cs typeface="Heebo" pitchFamily="2" charset="-79"/>
              </a:rPr>
              <a:t>starter activities</a:t>
            </a:r>
          </a:p>
        </p:txBody>
      </p:sp>
      <p:pic>
        <p:nvPicPr>
          <p:cNvPr id="3" name="Picture 2">
            <a:extLst>
              <a:ext uri="{FF2B5EF4-FFF2-40B4-BE49-F238E27FC236}">
                <a16:creationId xmlns:a16="http://schemas.microsoft.com/office/drawing/2014/main" id="{83507811-B279-844D-83D4-B4DC1A4D8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411" y="1150246"/>
            <a:ext cx="2271431" cy="2271431"/>
          </a:xfrm>
          <a:prstGeom prst="rect">
            <a:avLst/>
          </a:prstGeom>
        </p:spPr>
      </p:pic>
      <p:pic>
        <p:nvPicPr>
          <p:cNvPr id="14" name="Picture 13">
            <a:extLst>
              <a:ext uri="{FF2B5EF4-FFF2-40B4-BE49-F238E27FC236}">
                <a16:creationId xmlns:a16="http://schemas.microsoft.com/office/drawing/2014/main" id="{858DEC35-31C8-B442-9BC3-1C21560E76AD}"/>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7553292" y="-1084713"/>
            <a:ext cx="6741348" cy="6741348"/>
          </a:xfrm>
          <a:prstGeom prst="rect">
            <a:avLst/>
          </a:prstGeom>
        </p:spPr>
      </p:pic>
    </p:spTree>
    <p:extLst>
      <p:ext uri="{BB962C8B-B14F-4D97-AF65-F5344CB8AC3E}">
        <p14:creationId xmlns:p14="http://schemas.microsoft.com/office/powerpoint/2010/main" val="412993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1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0" fill="hold"/>
                                        <p:tgtEl>
                                          <p:spTgt spid="1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Take it further</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10</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439" y="274719"/>
            <a:ext cx="636904" cy="63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756842"/>
            <a:ext cx="4078351" cy="4078351"/>
          </a:xfrm>
          <a:prstGeom prst="rect">
            <a:avLst/>
          </a:prstGeom>
        </p:spPr>
      </p:pic>
      <p:sp>
        <p:nvSpPr>
          <p:cNvPr id="25" name="Content Placeholder 2">
            <a:extLst>
              <a:ext uri="{FF2B5EF4-FFF2-40B4-BE49-F238E27FC236}">
                <a16:creationId xmlns:a16="http://schemas.microsoft.com/office/drawing/2014/main" id="{59FBAC55-F7D0-E84F-B54B-384E122864D1}"/>
              </a:ext>
            </a:extLst>
          </p:cNvPr>
          <p:cNvSpPr txBox="1">
            <a:spLocks/>
          </p:cNvSpPr>
          <p:nvPr/>
        </p:nvSpPr>
        <p:spPr>
          <a:xfrm>
            <a:off x="187310" y="977900"/>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chemeClr val="tx1">
                  <a:lumMod val="85000"/>
                  <a:lumOff val="15000"/>
                </a:schemeClr>
              </a:solidFill>
            </a:endParaRPr>
          </a:p>
          <a:p>
            <a:pPr lvl="0"/>
            <a:r>
              <a:rPr lang="en-GB" sz="1600" dirty="0">
                <a:latin typeface="Heebo" pitchFamily="2" charset="-79"/>
                <a:cs typeface="Heebo" pitchFamily="2" charset="-79"/>
              </a:rPr>
              <a:t>Ask pupils to design a sustainable school.</a:t>
            </a:r>
          </a:p>
          <a:p>
            <a:pPr lvl="0"/>
            <a:r>
              <a:rPr lang="en-GB" sz="1600" b="1" dirty="0">
                <a:latin typeface="Heebo" pitchFamily="2" charset="-79"/>
                <a:cs typeface="Heebo" pitchFamily="2" charset="-79"/>
              </a:rPr>
              <a:t>Investigate the possible challenges for developing countries that are reliant on farming as their sole source of income.</a:t>
            </a:r>
          </a:p>
          <a:p>
            <a:pPr lvl="0"/>
            <a:r>
              <a:rPr lang="en-GB" sz="1600" dirty="0">
                <a:latin typeface="Heebo" pitchFamily="2" charset="-79"/>
                <a:cs typeface="Heebo" pitchFamily="2" charset="-79"/>
              </a:rPr>
              <a:t>Challenge pupils to set up a sustainable enterprise activity exploring how businesses are run and the factors that result in a successful business.</a:t>
            </a:r>
          </a:p>
          <a:p>
            <a:pPr lvl="0"/>
            <a:r>
              <a:rPr lang="en-GB" sz="1600" b="1" dirty="0">
                <a:latin typeface="Heebo" pitchFamily="2" charset="-79"/>
                <a:cs typeface="Heebo" pitchFamily="2" charset="-79"/>
              </a:rPr>
              <a:t>Invite in the councils energy advisor to help pupils understand what a sustainable building is.</a:t>
            </a:r>
          </a:p>
          <a:p>
            <a:pPr lvl="0"/>
            <a:r>
              <a:rPr lang="en-GB" sz="1600" dirty="0">
                <a:latin typeface="Heebo" pitchFamily="2" charset="-79"/>
                <a:cs typeface="Heebo" pitchFamily="2" charset="-79"/>
              </a:rPr>
              <a:t>Case Study - pupils choose a developing country and explore why reliable buildings, roads and power supplies are essential in their development.</a:t>
            </a:r>
          </a:p>
          <a:p>
            <a:pPr lvl="0"/>
            <a:r>
              <a:rPr lang="en-GB" sz="1600" b="1" dirty="0">
                <a:latin typeface="Heebo" pitchFamily="2" charset="-79"/>
                <a:cs typeface="Heebo" pitchFamily="2" charset="-79"/>
              </a:rPr>
              <a:t>Research internet access in Scotland. Compare and contrast it to other countries in the world (e.g. France/Spain/Germany/ Italy/China for Modern Languages). Examine what effect poor internet access can have on education, jobs etc.</a:t>
            </a:r>
          </a:p>
        </p:txBody>
      </p:sp>
      <p:pic>
        <p:nvPicPr>
          <p:cNvPr id="18" name="Picture 17">
            <a:extLst>
              <a:ext uri="{FF2B5EF4-FFF2-40B4-BE49-F238E27FC236}">
                <a16:creationId xmlns:a16="http://schemas.microsoft.com/office/drawing/2014/main" id="{FBCC6868-9061-1A4D-A611-B1C41FDF25B4}"/>
              </a:ext>
            </a:extLst>
          </p:cNvPr>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a:off x="-308167" y="4644297"/>
            <a:ext cx="1606743" cy="1606743"/>
          </a:xfrm>
          <a:prstGeom prst="rect">
            <a:avLst/>
          </a:prstGeom>
        </p:spPr>
      </p:pic>
    </p:spTree>
    <p:extLst>
      <p:ext uri="{BB962C8B-B14F-4D97-AF65-F5344CB8AC3E}">
        <p14:creationId xmlns:p14="http://schemas.microsoft.com/office/powerpoint/2010/main" val="1696939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Take it further</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11</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439" y="274719"/>
            <a:ext cx="636904" cy="63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756842"/>
            <a:ext cx="4078351" cy="4078351"/>
          </a:xfrm>
          <a:prstGeom prst="rect">
            <a:avLst/>
          </a:prstGeom>
        </p:spPr>
      </p:pic>
      <p:sp>
        <p:nvSpPr>
          <p:cNvPr id="25" name="Content Placeholder 2">
            <a:extLst>
              <a:ext uri="{FF2B5EF4-FFF2-40B4-BE49-F238E27FC236}">
                <a16:creationId xmlns:a16="http://schemas.microsoft.com/office/drawing/2014/main" id="{59FBAC55-F7D0-E84F-B54B-384E122864D1}"/>
              </a:ext>
            </a:extLst>
          </p:cNvPr>
          <p:cNvSpPr txBox="1">
            <a:spLocks/>
          </p:cNvSpPr>
          <p:nvPr/>
        </p:nvSpPr>
        <p:spPr>
          <a:xfrm>
            <a:off x="216654" y="1047629"/>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chemeClr val="tx1">
                  <a:lumMod val="85000"/>
                  <a:lumOff val="15000"/>
                </a:schemeClr>
              </a:solidFill>
              <a:latin typeface="Heebo" pitchFamily="2" charset="-79"/>
              <a:cs typeface="Heebo" pitchFamily="2" charset="-79"/>
            </a:endParaRPr>
          </a:p>
          <a:p>
            <a:r>
              <a:rPr lang="en-GB" sz="1800" dirty="0">
                <a:latin typeface="Heebo" pitchFamily="2" charset="-79"/>
                <a:cs typeface="Heebo" pitchFamily="2" charset="-79"/>
              </a:rPr>
              <a:t>Find out more about the science behind the ‘Spaghetti Structures’ activity </a:t>
            </a:r>
            <a:r>
              <a:rPr lang="en-GB" sz="1800" u="sng"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https://learning-resources.sciencemuseum.org.uk/resources/spaghetti-structures/</a:t>
            </a:r>
            <a:r>
              <a:rPr lang="en-GB" sz="1800" dirty="0">
                <a:solidFill>
                  <a:srgbClr val="DF3AA7"/>
                </a:solidFill>
                <a:latin typeface="Heebo" pitchFamily="2" charset="-79"/>
                <a:cs typeface="Heebo" pitchFamily="2" charset="-79"/>
              </a:rPr>
              <a:t> </a:t>
            </a:r>
          </a:p>
          <a:p>
            <a:r>
              <a:rPr lang="en-GB" sz="1800" dirty="0">
                <a:latin typeface="Heebo" pitchFamily="2" charset="-79"/>
                <a:cs typeface="Heebo" pitchFamily="2" charset="-79"/>
              </a:rPr>
              <a:t>Use Oxfam’s </a:t>
            </a:r>
            <a:r>
              <a:rPr lang="en-GB" sz="1800" i="1" dirty="0">
                <a:latin typeface="Heebo" pitchFamily="2" charset="-79"/>
                <a:cs typeface="Heebo" pitchFamily="2" charset="-79"/>
              </a:rPr>
              <a:t>Stories from Haiti</a:t>
            </a:r>
            <a:r>
              <a:rPr lang="en-GB" sz="1800" dirty="0">
                <a:latin typeface="Heebo" pitchFamily="2" charset="-79"/>
                <a:cs typeface="Heebo" pitchFamily="2" charset="-79"/>
              </a:rPr>
              <a:t> to explore the resilience and challenges faced by those caught up in the devastating earthquakes in 2010 </a:t>
            </a:r>
            <a:r>
              <a:rPr lang="en-GB" sz="1800" u="sng"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https://www.oxfam.org.uk/education/resources/stories-from-haiti-7-11</a:t>
            </a:r>
            <a:r>
              <a:rPr lang="en-GB" sz="1800" dirty="0">
                <a:solidFill>
                  <a:srgbClr val="DF3AA7"/>
                </a:solidFill>
                <a:latin typeface="Heebo" pitchFamily="2" charset="-79"/>
                <a:cs typeface="Heebo" pitchFamily="2" charset="-79"/>
              </a:rPr>
              <a:t> </a:t>
            </a:r>
          </a:p>
          <a:p>
            <a:r>
              <a:rPr lang="en-GB" sz="1800" dirty="0">
                <a:latin typeface="Heebo" pitchFamily="2" charset="-79"/>
                <a:cs typeface="Heebo" pitchFamily="2" charset="-79"/>
              </a:rPr>
              <a:t>With older pupils you could explore the concept of technology justice and the global right to access sustainable technology </a:t>
            </a:r>
            <a:r>
              <a:rPr lang="en-GB" sz="1800" u="sng"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https://practicalaction.org/schoolstechnologyjustice</a:t>
            </a:r>
            <a:r>
              <a:rPr lang="en-GB" sz="1800" dirty="0">
                <a:solidFill>
                  <a:srgbClr val="DF3AA7"/>
                </a:solidFill>
                <a:latin typeface="Heebo" pitchFamily="2" charset="-79"/>
                <a:cs typeface="Heebo" pitchFamily="2" charset="-79"/>
              </a:rPr>
              <a:t> </a:t>
            </a:r>
          </a:p>
        </p:txBody>
      </p:sp>
      <p:pic>
        <p:nvPicPr>
          <p:cNvPr id="18" name="Picture 17">
            <a:extLst>
              <a:ext uri="{FF2B5EF4-FFF2-40B4-BE49-F238E27FC236}">
                <a16:creationId xmlns:a16="http://schemas.microsoft.com/office/drawing/2014/main" id="{89E68412-8E91-454B-8DD1-0342C1EBCD13}"/>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308989" y="4231994"/>
            <a:ext cx="2842627" cy="2842627"/>
          </a:xfrm>
          <a:prstGeom prst="rect">
            <a:avLst/>
          </a:prstGeom>
        </p:spPr>
      </p:pic>
    </p:spTree>
    <p:extLst>
      <p:ext uri="{BB962C8B-B14F-4D97-AF65-F5344CB8AC3E}">
        <p14:creationId xmlns:p14="http://schemas.microsoft.com/office/powerpoint/2010/main" val="3389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Want more?</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12</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439" y="274719"/>
            <a:ext cx="636904" cy="63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756842"/>
            <a:ext cx="4078351" cy="4078351"/>
          </a:xfrm>
          <a:prstGeom prst="rect">
            <a:avLst/>
          </a:prstGeom>
        </p:spPr>
      </p:pic>
      <p:sp>
        <p:nvSpPr>
          <p:cNvPr id="18" name="Content Placeholder 2">
            <a:extLst>
              <a:ext uri="{FF2B5EF4-FFF2-40B4-BE49-F238E27FC236}">
                <a16:creationId xmlns:a16="http://schemas.microsoft.com/office/drawing/2014/main" id="{EA7FDCE2-AD8C-AF49-9434-F5BD385B38E5}"/>
              </a:ext>
            </a:extLst>
          </p:cNvPr>
          <p:cNvSpPr txBox="1">
            <a:spLocks/>
          </p:cNvSpPr>
          <p:nvPr/>
        </p:nvSpPr>
        <p:spPr>
          <a:xfrm>
            <a:off x="152400" y="1293128"/>
            <a:ext cx="8969093"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solidFill>
                <a:schemeClr val="tx1">
                  <a:lumMod val="85000"/>
                  <a:lumOff val="15000"/>
                </a:schemeClr>
              </a:solidFill>
              <a:latin typeface="Heebo" pitchFamily="2" charset="-79"/>
              <a:cs typeface="Heebo" pitchFamily="2" charset="-79"/>
            </a:endParaRPr>
          </a:p>
          <a:p>
            <a:pPr marL="0" indent="0">
              <a:buNone/>
            </a:pPr>
            <a:r>
              <a:rPr lang="en-GB" sz="2400" b="1" dirty="0">
                <a:solidFill>
                  <a:schemeClr val="tx1">
                    <a:lumMod val="85000"/>
                    <a:lumOff val="15000"/>
                  </a:schemeClr>
                </a:solidFill>
                <a:latin typeface="Heebo" pitchFamily="2" charset="-79"/>
                <a:cs typeface="Heebo" pitchFamily="2" charset="-79"/>
              </a:rPr>
              <a:t>Check out these additional resources for this goal:</a:t>
            </a:r>
          </a:p>
          <a:p>
            <a:pPr marL="0" indent="0">
              <a:buNone/>
            </a:pPr>
            <a:endParaRPr lang="en-GB" sz="1800" b="1" dirty="0">
              <a:solidFill>
                <a:schemeClr val="tx1">
                  <a:lumMod val="85000"/>
                  <a:lumOff val="15000"/>
                </a:schemeClr>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http://worldslargestlesson.globalgoals.org/global-goals/innovation-and-infrastructure/</a:t>
            </a:r>
            <a:endParaRPr lang="en-GB" sz="1800" dirty="0">
              <a:solidFill>
                <a:srgbClr val="DF3AA7"/>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http://www.teachglobalambassadors.org/curriculum-areas</a:t>
            </a:r>
            <a:r>
              <a:rPr lang="en-GB" sz="1800" dirty="0">
                <a:solidFill>
                  <a:srgbClr val="DF3AA7"/>
                </a:solidFill>
                <a:latin typeface="Heebo" pitchFamily="2" charset="-79"/>
                <a:cs typeface="Heebo" pitchFamily="2" charset="-79"/>
              </a:rPr>
              <a:t> </a:t>
            </a:r>
          </a:p>
          <a:p>
            <a:pPr marL="0" indent="0">
              <a:buNone/>
            </a:pPr>
            <a:r>
              <a:rPr lang="en-GB" sz="1800"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http://www.innovationmanagement.se/2017/07/31/the-5-most-innovative-renewable-energy-sources/</a:t>
            </a:r>
            <a:r>
              <a:rPr lang="en-GB" sz="1800" dirty="0">
                <a:solidFill>
                  <a:srgbClr val="DF3AA7"/>
                </a:solidFill>
                <a:latin typeface="Heebo" pitchFamily="2" charset="-79"/>
                <a:cs typeface="Heebo" pitchFamily="2" charset="-79"/>
              </a:rPr>
              <a:t> </a:t>
            </a:r>
          </a:p>
          <a:p>
            <a:pPr marL="0" indent="0">
              <a:buNone/>
            </a:pPr>
            <a:endParaRPr lang="en-GB" sz="1800" dirty="0">
              <a:solidFill>
                <a:schemeClr val="tx1">
                  <a:lumMod val="85000"/>
                  <a:lumOff val="15000"/>
                </a:schemeClr>
              </a:solidFill>
              <a:latin typeface="Heebo" pitchFamily="2" charset="-79"/>
              <a:cs typeface="Heebo" pitchFamily="2" charset="-79"/>
            </a:endParaRPr>
          </a:p>
        </p:txBody>
      </p:sp>
      <p:pic>
        <p:nvPicPr>
          <p:cNvPr id="19" name="Graphic 18" descr="Cursor">
            <a:hlinkClick r:id="rId8"/>
            <a:extLst>
              <a:ext uri="{FF2B5EF4-FFF2-40B4-BE49-F238E27FC236}">
                <a16:creationId xmlns:a16="http://schemas.microsoft.com/office/drawing/2014/main" id="{07DC674C-5739-5F4D-B6C9-1B0ED802CB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714" y="4012295"/>
            <a:ext cx="705258" cy="705258"/>
          </a:xfrm>
          <a:prstGeom prst="rect">
            <a:avLst/>
          </a:prstGeom>
        </p:spPr>
      </p:pic>
      <p:pic>
        <p:nvPicPr>
          <p:cNvPr id="20" name="Picture 19">
            <a:extLst>
              <a:ext uri="{FF2B5EF4-FFF2-40B4-BE49-F238E27FC236}">
                <a16:creationId xmlns:a16="http://schemas.microsoft.com/office/drawing/2014/main" id="{C107BE6D-F0F0-304E-A7DE-84CE646DD73C}"/>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1791278" y="4031076"/>
            <a:ext cx="4078351" cy="4078351"/>
          </a:xfrm>
          <a:prstGeom prst="rect">
            <a:avLst/>
          </a:prstGeom>
        </p:spPr>
      </p:pic>
      <p:pic>
        <p:nvPicPr>
          <p:cNvPr id="4" name="Picture 3">
            <a:extLst>
              <a:ext uri="{FF2B5EF4-FFF2-40B4-BE49-F238E27FC236}">
                <a16:creationId xmlns:a16="http://schemas.microsoft.com/office/drawing/2014/main" id="{980E1AAB-FC13-DB4C-AF06-DD2C1FC85EB2}"/>
              </a:ext>
            </a:extLst>
          </p:cNvPr>
          <p:cNvPicPr>
            <a:picLocks noChangeAspect="1"/>
          </p:cNvPicPr>
          <p:nvPr/>
        </p:nvPicPr>
        <p:blipFill>
          <a:blip r:embed="rId11"/>
          <a:stretch>
            <a:fillRect/>
          </a:stretch>
        </p:blipFill>
        <p:spPr>
          <a:xfrm>
            <a:off x="4368243" y="0"/>
            <a:ext cx="1600200" cy="1422400"/>
          </a:xfrm>
          <a:prstGeom prst="rect">
            <a:avLst/>
          </a:prstGeom>
        </p:spPr>
      </p:pic>
      <p:pic>
        <p:nvPicPr>
          <p:cNvPr id="12" name="Picture 11">
            <a:extLst>
              <a:ext uri="{FF2B5EF4-FFF2-40B4-BE49-F238E27FC236}">
                <a16:creationId xmlns:a16="http://schemas.microsoft.com/office/drawing/2014/main" id="{30B3F5BE-DE3A-714F-A7A6-D732B3F7774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21470" y="2205747"/>
            <a:ext cx="1969591" cy="1075662"/>
          </a:xfrm>
          <a:prstGeom prst="rect">
            <a:avLst/>
          </a:prstGeom>
        </p:spPr>
      </p:pic>
      <p:pic>
        <p:nvPicPr>
          <p:cNvPr id="24" name="Graphic 23" descr="Cursor">
            <a:hlinkClick r:id="rId8"/>
            <a:extLst>
              <a:ext uri="{FF2B5EF4-FFF2-40B4-BE49-F238E27FC236}">
                <a16:creationId xmlns:a16="http://schemas.microsoft.com/office/drawing/2014/main" id="{6D7CE3C1-09E2-774E-8C40-285AD81440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187513">
            <a:off x="6288878" y="2783253"/>
            <a:ext cx="705258" cy="705258"/>
          </a:xfrm>
          <a:prstGeom prst="rect">
            <a:avLst/>
          </a:prstGeom>
        </p:spPr>
      </p:pic>
    </p:spTree>
    <p:extLst>
      <p:ext uri="{BB962C8B-B14F-4D97-AF65-F5344CB8AC3E}">
        <p14:creationId xmlns:p14="http://schemas.microsoft.com/office/powerpoint/2010/main" val="26474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childTnLst>
                          </p:cTn>
                        </p:par>
                        <p:par>
                          <p:cTn id="11" fill="hold">
                            <p:stCondLst>
                              <p:cond delay="1000"/>
                            </p:stCondLst>
                            <p:childTnLst>
                              <p:par>
                                <p:cTn id="12" presetID="32" presetClass="emph" presetSubtype="0" repeatCount="indefinite" fill="hold" nodeType="afterEffect">
                                  <p:stCondLst>
                                    <p:cond delay="0"/>
                                  </p:stCondLst>
                                  <p:childTnLst>
                                    <p:animRot by="120000">
                                      <p:cBhvr>
                                        <p:cTn id="13" dur="100" fill="hold">
                                          <p:stCondLst>
                                            <p:cond delay="0"/>
                                          </p:stCondLst>
                                        </p:cTn>
                                        <p:tgtEl>
                                          <p:spTgt spid="19"/>
                                        </p:tgtEl>
                                        <p:attrNameLst>
                                          <p:attrName>r</p:attrName>
                                        </p:attrNameLst>
                                      </p:cBhvr>
                                    </p:animRot>
                                    <p:animRot by="-240000">
                                      <p:cBhvr>
                                        <p:cTn id="14" dur="200" fill="hold">
                                          <p:stCondLst>
                                            <p:cond delay="200"/>
                                          </p:stCondLst>
                                        </p:cTn>
                                        <p:tgtEl>
                                          <p:spTgt spid="19"/>
                                        </p:tgtEl>
                                        <p:attrNameLst>
                                          <p:attrName>r</p:attrName>
                                        </p:attrNameLst>
                                      </p:cBhvr>
                                    </p:animRot>
                                    <p:animRot by="240000">
                                      <p:cBhvr>
                                        <p:cTn id="15" dur="200" fill="hold">
                                          <p:stCondLst>
                                            <p:cond delay="400"/>
                                          </p:stCondLst>
                                        </p:cTn>
                                        <p:tgtEl>
                                          <p:spTgt spid="19"/>
                                        </p:tgtEl>
                                        <p:attrNameLst>
                                          <p:attrName>r</p:attrName>
                                        </p:attrNameLst>
                                      </p:cBhvr>
                                    </p:animRot>
                                    <p:animRot by="-240000">
                                      <p:cBhvr>
                                        <p:cTn id="16" dur="200" fill="hold">
                                          <p:stCondLst>
                                            <p:cond delay="600"/>
                                          </p:stCondLst>
                                        </p:cTn>
                                        <p:tgtEl>
                                          <p:spTgt spid="19"/>
                                        </p:tgtEl>
                                        <p:attrNameLst>
                                          <p:attrName>r</p:attrName>
                                        </p:attrNameLst>
                                      </p:cBhvr>
                                    </p:animRot>
                                    <p:animRot by="120000">
                                      <p:cBhvr>
                                        <p:cTn id="17"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0" y="361950"/>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85800" y="308470"/>
            <a:ext cx="9285568" cy="553998"/>
          </a:xfrm>
          <a:prstGeom prst="rect">
            <a:avLst/>
          </a:prstGeom>
          <a:noFill/>
        </p:spPr>
        <p:txBody>
          <a:bodyPr wrap="square" rtlCol="0">
            <a:spAutoFit/>
          </a:bodyPr>
          <a:lstStyle/>
          <a:p>
            <a:r>
              <a:rPr lang="en-US" sz="3000" b="1" dirty="0">
                <a:solidFill>
                  <a:srgbClr val="676ABF"/>
                </a:solidFill>
                <a:latin typeface="Heebo" pitchFamily="2" charset="-79"/>
                <a:ea typeface="Roboto Cn" pitchFamily="2" charset="0"/>
                <a:cs typeface="Heebo" pitchFamily="2" charset="-79"/>
              </a:rPr>
              <a:t>Goal 10: Reduced inequalities</a:t>
            </a:r>
          </a:p>
        </p:txBody>
      </p:sp>
      <p:sp>
        <p:nvSpPr>
          <p:cNvPr id="5" name="TextBox 4"/>
          <p:cNvSpPr txBox="1"/>
          <p:nvPr/>
        </p:nvSpPr>
        <p:spPr>
          <a:xfrm>
            <a:off x="685800" y="742950"/>
            <a:ext cx="4343400" cy="276999"/>
          </a:xfrm>
          <a:prstGeom prst="rect">
            <a:avLst/>
          </a:prstGeom>
          <a:noFill/>
        </p:spPr>
        <p:txBody>
          <a:bodyPr wrap="square" rtlCol="0">
            <a:spAutoFit/>
          </a:bodyPr>
          <a:lstStyle/>
          <a:p>
            <a:r>
              <a:rPr lang="en-US" sz="1200" dirty="0">
                <a:solidFill>
                  <a:srgbClr val="DF3AA7"/>
                </a:solidFill>
              </a:rPr>
              <a:t>Understanding the SDGs</a:t>
            </a:r>
          </a:p>
        </p:txBody>
      </p:sp>
      <p:sp>
        <p:nvSpPr>
          <p:cNvPr id="8" name="TextBox 7"/>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13</a:t>
            </a:fld>
            <a:endParaRPr lang="en-US" sz="1100" dirty="0">
              <a:solidFill>
                <a:schemeClr val="bg1"/>
              </a:solidFill>
            </a:endParaRPr>
          </a:p>
        </p:txBody>
      </p:sp>
      <p:sp>
        <p:nvSpPr>
          <p:cNvPr id="17" name="TextBox 16"/>
          <p:cNvSpPr txBox="1"/>
          <p:nvPr/>
        </p:nvSpPr>
        <p:spPr>
          <a:xfrm>
            <a:off x="723712" y="3545678"/>
            <a:ext cx="7044314" cy="877163"/>
          </a:xfrm>
          <a:prstGeom prst="rect">
            <a:avLst/>
          </a:prstGeom>
          <a:noFill/>
        </p:spPr>
        <p:txBody>
          <a:bodyPr wrap="square" rtlCol="0">
            <a:spAutoFit/>
          </a:bodyPr>
          <a:lstStyle/>
          <a:p>
            <a:pPr algn="ctr">
              <a:lnSpc>
                <a:spcPct val="150000"/>
              </a:lnSpc>
            </a:pPr>
            <a:r>
              <a:rPr lang="en-US" dirty="0">
                <a:solidFill>
                  <a:schemeClr val="tx1">
                    <a:lumMod val="85000"/>
                    <a:lumOff val="15000"/>
                  </a:schemeClr>
                </a:solidFill>
                <a:latin typeface="Heebo Medium" pitchFamily="2" charset="-79"/>
                <a:cs typeface="Heebo Medium" pitchFamily="2" charset="-79"/>
              </a:rPr>
              <a:t>This goals aims to:</a:t>
            </a:r>
          </a:p>
          <a:p>
            <a:pPr algn="ctr"/>
            <a:r>
              <a:rPr lang="en-GB" sz="2400" b="1" dirty="0">
                <a:solidFill>
                  <a:schemeClr val="tx1">
                    <a:lumMod val="85000"/>
                    <a:lumOff val="15000"/>
                  </a:schemeClr>
                </a:solidFill>
              </a:rPr>
              <a:t>Reduce inequality within and among countries</a:t>
            </a:r>
          </a:p>
        </p:txBody>
      </p:sp>
      <p:sp>
        <p:nvSpPr>
          <p:cNvPr id="20" name="Rectangle 19">
            <a:extLst>
              <a:ext uri="{FF2B5EF4-FFF2-40B4-BE49-F238E27FC236}">
                <a16:creationId xmlns:a16="http://schemas.microsoft.com/office/drawing/2014/main" id="{6144FA8B-7C48-5847-8969-D3F4CEBB4A15}"/>
              </a:ext>
            </a:extLst>
          </p:cNvPr>
          <p:cNvSpPr/>
          <p:nvPr/>
        </p:nvSpPr>
        <p:spPr>
          <a:xfrm>
            <a:off x="8022634" y="4814949"/>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A9E04B7-76A7-A942-AEF0-B6AAB7F3F6B3}"/>
              </a:ext>
            </a:extLst>
          </p:cNvPr>
          <p:cNvSpPr>
            <a:spLocks/>
          </p:cNvSpPr>
          <p:nvPr/>
        </p:nvSpPr>
        <p:spPr bwMode="auto">
          <a:xfrm>
            <a:off x="7033810" y="4809253"/>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TextBox 22">
            <a:extLst>
              <a:ext uri="{FF2B5EF4-FFF2-40B4-BE49-F238E27FC236}">
                <a16:creationId xmlns:a16="http://schemas.microsoft.com/office/drawing/2014/main" id="{B9E79B9D-09D1-1D40-8B98-3651009719F7}"/>
              </a:ext>
            </a:extLst>
          </p:cNvPr>
          <p:cNvSpPr txBox="1"/>
          <p:nvPr/>
        </p:nvSpPr>
        <p:spPr>
          <a:xfrm>
            <a:off x="7345875" y="4863620"/>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13</a:t>
            </a:fld>
            <a:endParaRPr lang="en-US" sz="1100" dirty="0">
              <a:solidFill>
                <a:schemeClr val="bg1"/>
              </a:solidFill>
            </a:endParaRPr>
          </a:p>
        </p:txBody>
      </p:sp>
      <p:pic>
        <p:nvPicPr>
          <p:cNvPr id="24" name="Picture 23">
            <a:extLst>
              <a:ext uri="{FF2B5EF4-FFF2-40B4-BE49-F238E27FC236}">
                <a16:creationId xmlns:a16="http://schemas.microsoft.com/office/drawing/2014/main" id="{12F6A832-21A2-7C40-8BBA-694E8FEFB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grpSp>
        <p:nvGrpSpPr>
          <p:cNvPr id="25" name="Group 24">
            <a:extLst>
              <a:ext uri="{FF2B5EF4-FFF2-40B4-BE49-F238E27FC236}">
                <a16:creationId xmlns:a16="http://schemas.microsoft.com/office/drawing/2014/main" id="{6EBDE948-CEF3-3446-8139-74D5DBCBB0E5}"/>
              </a:ext>
            </a:extLst>
          </p:cNvPr>
          <p:cNvGrpSpPr/>
          <p:nvPr/>
        </p:nvGrpSpPr>
        <p:grpSpPr>
          <a:xfrm>
            <a:off x="8485464" y="4862363"/>
            <a:ext cx="506136" cy="234319"/>
            <a:chOff x="8497453" y="4862363"/>
            <a:chExt cx="506136" cy="234319"/>
          </a:xfrm>
        </p:grpSpPr>
        <p:sp>
          <p:nvSpPr>
            <p:cNvPr id="26" name="Chevron 25">
              <a:extLst>
                <a:ext uri="{FF2B5EF4-FFF2-40B4-BE49-F238E27FC236}">
                  <a16:creationId xmlns:a16="http://schemas.microsoft.com/office/drawing/2014/main" id="{521AECAD-BFAE-BE4C-98F0-AC6638719C3E}"/>
                </a:ext>
              </a:extLst>
            </p:cNvPr>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88D53440-7D9E-5D43-A72E-FB974F9B5350}"/>
                </a:ext>
              </a:extLst>
            </p:cNvPr>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a:extLst>
                <a:ext uri="{FF2B5EF4-FFF2-40B4-BE49-F238E27FC236}">
                  <a16:creationId xmlns:a16="http://schemas.microsoft.com/office/drawing/2014/main" id="{0EE3BEB4-43BD-0449-8E1C-33027035619F}"/>
                </a:ext>
              </a:extLst>
            </p:cNvPr>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9" name="Picture 2">
            <a:extLst>
              <a:ext uri="{FF2B5EF4-FFF2-40B4-BE49-F238E27FC236}">
                <a16:creationId xmlns:a16="http://schemas.microsoft.com/office/drawing/2014/main" id="{A308A7F5-78ED-7B40-AC98-586D25903B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11379" y="1256621"/>
            <a:ext cx="2268980" cy="226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a:extLst>
              <a:ext uri="{FF2B5EF4-FFF2-40B4-BE49-F238E27FC236}">
                <a16:creationId xmlns:a16="http://schemas.microsoft.com/office/drawing/2014/main" id="{901BF3C1-252E-DC4D-BA90-3ABA7D448B92}"/>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6389352" y="-612373"/>
            <a:ext cx="3767402" cy="3767402"/>
          </a:xfrm>
          <a:prstGeom prst="rect">
            <a:avLst/>
          </a:prstGeom>
        </p:spPr>
      </p:pic>
      <p:pic>
        <p:nvPicPr>
          <p:cNvPr id="31" name="Picture 30">
            <a:extLst>
              <a:ext uri="{FF2B5EF4-FFF2-40B4-BE49-F238E27FC236}">
                <a16:creationId xmlns:a16="http://schemas.microsoft.com/office/drawing/2014/main" id="{B59DFE86-79FA-F149-A402-18F225CBA3A3}"/>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2884768" y="881449"/>
            <a:ext cx="4116059" cy="4116059"/>
          </a:xfrm>
          <a:prstGeom prst="rect">
            <a:avLst/>
          </a:prstGeom>
        </p:spPr>
      </p:pic>
    </p:spTree>
    <p:extLst>
      <p:ext uri="{BB962C8B-B14F-4D97-AF65-F5344CB8AC3E}">
        <p14:creationId xmlns:p14="http://schemas.microsoft.com/office/powerpoint/2010/main" val="72029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7609451" y="-563473"/>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321950" y="4599397"/>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14</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sp>
        <p:nvSpPr>
          <p:cNvPr id="45" name="Content Placeholder 2">
            <a:extLst>
              <a:ext uri="{FF2B5EF4-FFF2-40B4-BE49-F238E27FC236}">
                <a16:creationId xmlns:a16="http://schemas.microsoft.com/office/drawing/2014/main" id="{876B74C7-3830-B84F-85B0-417C2BDA6C48}"/>
              </a:ext>
            </a:extLst>
          </p:cNvPr>
          <p:cNvSpPr txBox="1">
            <a:spLocks/>
          </p:cNvSpPr>
          <p:nvPr/>
        </p:nvSpPr>
        <p:spPr>
          <a:xfrm>
            <a:off x="615329" y="635558"/>
            <a:ext cx="7789676" cy="343794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b="1" dirty="0">
              <a:solidFill>
                <a:srgbClr val="DF3AA7"/>
              </a:solidFill>
              <a:latin typeface="Heebo" pitchFamily="2" charset="-79"/>
              <a:cs typeface="Heebo" pitchFamily="2" charset="-79"/>
            </a:endParaRPr>
          </a:p>
          <a:p>
            <a:pPr marL="0" indent="0" algn="ctr">
              <a:buNone/>
            </a:pPr>
            <a:r>
              <a:rPr lang="en-GB" sz="1800" b="1" dirty="0">
                <a:solidFill>
                  <a:srgbClr val="DF3AA7"/>
                </a:solidFill>
                <a:latin typeface="Heebo" pitchFamily="2" charset="-79"/>
                <a:cs typeface="Heebo" pitchFamily="2" charset="-79"/>
              </a:rPr>
              <a:t>True…or false?</a:t>
            </a:r>
          </a:p>
          <a:p>
            <a:pPr marL="0" indent="0" algn="ctr">
              <a:buNone/>
            </a:pPr>
            <a:endParaRPr lang="en-GB" sz="1400" dirty="0">
              <a:latin typeface="Heebo" pitchFamily="2" charset="-79"/>
              <a:cs typeface="Heebo" pitchFamily="2" charset="-79"/>
            </a:endParaRPr>
          </a:p>
          <a:p>
            <a:pPr marL="0" indent="0" algn="ctr">
              <a:buNone/>
            </a:pPr>
            <a:r>
              <a:rPr lang="en-GB" sz="1400" dirty="0">
                <a:latin typeface="Heebo" pitchFamily="2" charset="-79"/>
                <a:cs typeface="Heebo" pitchFamily="2" charset="-79"/>
              </a:rPr>
              <a:t>1. The 85 richest people in the world have as much wealth as the poorest half of all humanity, 3.5 billion people.</a:t>
            </a:r>
          </a:p>
          <a:p>
            <a:pPr marL="0" indent="0" algn="ctr">
              <a:buNone/>
            </a:pPr>
            <a:endParaRPr lang="en-GB" sz="1400" dirty="0">
              <a:latin typeface="Heebo" pitchFamily="2" charset="-79"/>
              <a:cs typeface="Heebo" pitchFamily="2" charset="-79"/>
            </a:endParaRPr>
          </a:p>
          <a:p>
            <a:pPr marL="0" indent="0" algn="ctr">
              <a:buNone/>
            </a:pPr>
            <a:r>
              <a:rPr lang="en-GB" sz="1400" b="1" dirty="0">
                <a:latin typeface="Heebo" pitchFamily="2" charset="-79"/>
                <a:cs typeface="Heebo" pitchFamily="2" charset="-79"/>
              </a:rPr>
              <a:t>2. The four richest families in Scotland are worth £1 billion more than the poorest 1 million people in Scotland.</a:t>
            </a:r>
          </a:p>
          <a:p>
            <a:pPr marL="0" indent="0" algn="ctr">
              <a:buNone/>
            </a:pPr>
            <a:endParaRPr lang="en-GB" sz="1400" b="1" dirty="0">
              <a:latin typeface="Heebo" pitchFamily="2" charset="-79"/>
              <a:cs typeface="Heebo" pitchFamily="2" charset="-79"/>
            </a:endParaRPr>
          </a:p>
          <a:p>
            <a:pPr marL="0" indent="0" algn="ctr">
              <a:buNone/>
            </a:pPr>
            <a:r>
              <a:rPr lang="en-GB" sz="1400" dirty="0">
                <a:latin typeface="Heebo" pitchFamily="2" charset="-79"/>
                <a:cs typeface="Heebo" pitchFamily="2" charset="-79"/>
              </a:rPr>
              <a:t>3. Almost one in four children in Scotland (230,000) is officially recognised as living in poverty.</a:t>
            </a:r>
          </a:p>
          <a:p>
            <a:pPr marL="0" indent="0" algn="ctr">
              <a:buNone/>
            </a:pPr>
            <a:endParaRPr lang="en-GB" sz="1400" b="1" dirty="0">
              <a:latin typeface="Heebo" pitchFamily="2" charset="-79"/>
              <a:cs typeface="Heebo" pitchFamily="2" charset="-79"/>
            </a:endParaRPr>
          </a:p>
          <a:p>
            <a:pPr marL="0" indent="0" algn="ctr">
              <a:buNone/>
            </a:pPr>
            <a:r>
              <a:rPr lang="en-GB" sz="1400" b="1" dirty="0">
                <a:latin typeface="Heebo" pitchFamily="2" charset="-79"/>
                <a:cs typeface="Heebo" pitchFamily="2" charset="-79"/>
              </a:rPr>
              <a:t>4. In most developed countries the unemployment rate for people with disabilities is at least twice that for those who have no disability.</a:t>
            </a:r>
          </a:p>
          <a:p>
            <a:pPr marL="0" indent="0" algn="ctr">
              <a:buNone/>
            </a:pPr>
            <a:endParaRPr lang="en-GB" sz="1400" b="1" dirty="0">
              <a:latin typeface="Heebo" pitchFamily="2" charset="-79"/>
              <a:cs typeface="Heebo" pitchFamily="2" charset="-79"/>
            </a:endParaRPr>
          </a:p>
          <a:p>
            <a:pPr marL="0" indent="0" algn="ctr">
              <a:buNone/>
            </a:pPr>
            <a:r>
              <a:rPr lang="en-GB" sz="1400" dirty="0">
                <a:latin typeface="Heebo" pitchFamily="2" charset="-79"/>
                <a:cs typeface="Heebo" pitchFamily="2" charset="-79"/>
              </a:rPr>
              <a:t>5. By 2040, it is estimated that over 25% of Europeans are expected to be at least 65 years old.</a:t>
            </a:r>
            <a:endParaRPr lang="en-GB" sz="1400" b="1" dirty="0">
              <a:latin typeface="Heebo" pitchFamily="2" charset="-79"/>
              <a:cs typeface="Heebo" pitchFamily="2" charset="-79"/>
            </a:endParaRPr>
          </a:p>
        </p:txBody>
      </p:sp>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0439" y="274726"/>
            <a:ext cx="636904"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1048030" y="3678343"/>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4332033" y="-988472"/>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8355065" y="2885873"/>
            <a:ext cx="1591108" cy="1591108"/>
          </a:xfrm>
          <a:prstGeom prst="rect">
            <a:avLst/>
          </a:prstGeom>
        </p:spPr>
      </p:pic>
    </p:spTree>
    <p:extLst>
      <p:ext uri="{BB962C8B-B14F-4D97-AF65-F5344CB8AC3E}">
        <p14:creationId xmlns:p14="http://schemas.microsoft.com/office/powerpoint/2010/main" val="8760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7609451" y="-563473"/>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2165093" y="4815544"/>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15</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sp>
        <p:nvSpPr>
          <p:cNvPr id="45" name="Content Placeholder 2">
            <a:extLst>
              <a:ext uri="{FF2B5EF4-FFF2-40B4-BE49-F238E27FC236}">
                <a16:creationId xmlns:a16="http://schemas.microsoft.com/office/drawing/2014/main" id="{876B74C7-3830-B84F-85B0-417C2BDA6C48}"/>
              </a:ext>
            </a:extLst>
          </p:cNvPr>
          <p:cNvSpPr txBox="1">
            <a:spLocks/>
          </p:cNvSpPr>
          <p:nvPr/>
        </p:nvSpPr>
        <p:spPr>
          <a:xfrm>
            <a:off x="412989" y="514386"/>
            <a:ext cx="7789676" cy="343794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b="1" dirty="0">
              <a:solidFill>
                <a:srgbClr val="DF3AA7"/>
              </a:solidFill>
              <a:latin typeface="Heebo" pitchFamily="2" charset="-79"/>
              <a:cs typeface="Heebo" pitchFamily="2" charset="-79"/>
            </a:endParaRPr>
          </a:p>
          <a:p>
            <a:pPr marL="0" indent="0" algn="ctr">
              <a:buNone/>
            </a:pPr>
            <a:r>
              <a:rPr lang="en-GB" sz="1800" b="1" dirty="0">
                <a:solidFill>
                  <a:srgbClr val="DF3AA7"/>
                </a:solidFill>
                <a:latin typeface="Heebo" pitchFamily="2" charset="-79"/>
                <a:cs typeface="Heebo" pitchFamily="2" charset="-79"/>
              </a:rPr>
              <a:t>True…or false?</a:t>
            </a:r>
          </a:p>
          <a:p>
            <a:pPr marL="0" indent="0" algn="ctr">
              <a:buNone/>
            </a:pPr>
            <a:endParaRPr lang="en-GB" sz="1400" dirty="0">
              <a:latin typeface="Heebo" pitchFamily="2" charset="-79"/>
              <a:cs typeface="Heebo" pitchFamily="2" charset="-79"/>
            </a:endParaRPr>
          </a:p>
          <a:p>
            <a:pPr marL="0" indent="0" algn="ctr">
              <a:buNone/>
            </a:pPr>
            <a:r>
              <a:rPr lang="en-GB" sz="1400" b="1" dirty="0">
                <a:latin typeface="Heebo" pitchFamily="2" charset="-79"/>
                <a:cs typeface="Heebo" pitchFamily="2" charset="-79"/>
              </a:rPr>
              <a:t>6.  In the UK the unemployment rate for people aged 16-24 is 14.4%.  The overall unemployment rate is 5.7%.</a:t>
            </a:r>
          </a:p>
          <a:p>
            <a:pPr marL="514350" indent="-514350" algn="ctr">
              <a:buAutoNum type="arabicPeriod" startAt="6"/>
            </a:pPr>
            <a:endParaRPr lang="en-GB" sz="1400" b="1" dirty="0">
              <a:latin typeface="Heebo" pitchFamily="2" charset="-79"/>
              <a:cs typeface="Heebo" pitchFamily="2" charset="-79"/>
            </a:endParaRPr>
          </a:p>
          <a:p>
            <a:pPr marL="0" indent="0" algn="ctr">
              <a:buNone/>
            </a:pPr>
            <a:r>
              <a:rPr lang="en-GB" sz="1400" dirty="0">
                <a:latin typeface="Heebo" pitchFamily="2" charset="-79"/>
                <a:cs typeface="Heebo" pitchFamily="2" charset="-79"/>
              </a:rPr>
              <a:t>7. Globally, women occupy less than a 25% of all seats in parliament.</a:t>
            </a:r>
          </a:p>
          <a:p>
            <a:pPr marL="514350" indent="-514350" algn="ctr">
              <a:buAutoNum type="arabicPeriod" startAt="6"/>
            </a:pPr>
            <a:endParaRPr lang="en-GB" sz="1400" b="1" dirty="0">
              <a:latin typeface="Heebo" pitchFamily="2" charset="-79"/>
              <a:cs typeface="Heebo" pitchFamily="2" charset="-79"/>
            </a:endParaRPr>
          </a:p>
          <a:p>
            <a:pPr marL="0" indent="0" algn="ctr">
              <a:buNone/>
            </a:pPr>
            <a:r>
              <a:rPr lang="en-GB" sz="1400" b="1" dirty="0">
                <a:latin typeface="Heebo" pitchFamily="2" charset="-79"/>
                <a:cs typeface="Heebo" pitchFamily="2" charset="-79"/>
              </a:rPr>
              <a:t>8. In the UK twice as many women as men rely on state benefits.</a:t>
            </a:r>
          </a:p>
          <a:p>
            <a:pPr marL="0" indent="0" algn="ctr">
              <a:buNone/>
            </a:pPr>
            <a:endParaRPr lang="en-GB" sz="1400" b="1" dirty="0">
              <a:latin typeface="Heebo" pitchFamily="2" charset="-79"/>
              <a:cs typeface="Heebo" pitchFamily="2" charset="-79"/>
            </a:endParaRPr>
          </a:p>
          <a:p>
            <a:pPr marL="0" indent="0" algn="ctr">
              <a:buNone/>
            </a:pPr>
            <a:r>
              <a:rPr lang="en-GB" sz="1400" dirty="0">
                <a:latin typeface="Heebo" pitchFamily="2" charset="-79"/>
                <a:cs typeface="Heebo" pitchFamily="2" charset="-79"/>
              </a:rPr>
              <a:t>9. In the UK two thirds of pensioners living in poverty are women.</a:t>
            </a:r>
          </a:p>
          <a:p>
            <a:pPr marL="0" indent="0" algn="ctr">
              <a:buNone/>
            </a:pPr>
            <a:endParaRPr lang="en-GB" sz="1400" b="1" dirty="0">
              <a:latin typeface="Heebo" pitchFamily="2" charset="-79"/>
              <a:cs typeface="Heebo" pitchFamily="2" charset="-79"/>
            </a:endParaRPr>
          </a:p>
          <a:p>
            <a:pPr marL="0" indent="0" algn="ctr">
              <a:buNone/>
            </a:pPr>
            <a:r>
              <a:rPr lang="en-GB" sz="1400" b="1" dirty="0">
                <a:latin typeface="Heebo" pitchFamily="2" charset="-79"/>
                <a:cs typeface="Heebo" pitchFamily="2" charset="-79"/>
              </a:rPr>
              <a:t>10. In Europe, easy access to green spaces levels improves the health of poorer people by as much as 40%.</a:t>
            </a:r>
          </a:p>
          <a:p>
            <a:pPr marL="0" indent="0" algn="ctr">
              <a:buNone/>
            </a:pPr>
            <a:endParaRPr lang="en-GB" sz="1400" b="1" dirty="0">
              <a:latin typeface="Heebo" pitchFamily="2" charset="-79"/>
              <a:cs typeface="Heebo" pitchFamily="2" charset="-79"/>
            </a:endParaRPr>
          </a:p>
          <a:p>
            <a:pPr marL="0" indent="0" algn="ctr">
              <a:buNone/>
            </a:pPr>
            <a:r>
              <a:rPr lang="en-GB" sz="1400" dirty="0">
                <a:latin typeface="Heebo" pitchFamily="2" charset="-79"/>
                <a:cs typeface="Heebo" pitchFamily="2" charset="-79"/>
              </a:rPr>
              <a:t>11. In the USA, people living close to public transport can access up to three times as many jobs.</a:t>
            </a:r>
            <a:endParaRPr lang="en-GB" sz="1400" b="1" dirty="0">
              <a:latin typeface="Heebo" pitchFamily="2" charset="-79"/>
              <a:cs typeface="Heebo" pitchFamily="2" charset="-79"/>
            </a:endParaRPr>
          </a:p>
        </p:txBody>
      </p:sp>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0439" y="274726"/>
            <a:ext cx="636904"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1220228" y="3463605"/>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4433881" y="-1123924"/>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8166333" y="1970450"/>
            <a:ext cx="1591108" cy="1591108"/>
          </a:xfrm>
          <a:prstGeom prst="rect">
            <a:avLst/>
          </a:prstGeom>
        </p:spPr>
      </p:pic>
    </p:spTree>
    <p:extLst>
      <p:ext uri="{BB962C8B-B14F-4D97-AF65-F5344CB8AC3E}">
        <p14:creationId xmlns:p14="http://schemas.microsoft.com/office/powerpoint/2010/main" val="767763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7609451" y="-563473"/>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2566965" y="4946471"/>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16</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sp>
        <p:nvSpPr>
          <p:cNvPr id="45" name="Content Placeholder 2">
            <a:extLst>
              <a:ext uri="{FF2B5EF4-FFF2-40B4-BE49-F238E27FC236}">
                <a16:creationId xmlns:a16="http://schemas.microsoft.com/office/drawing/2014/main" id="{876B74C7-3830-B84F-85B0-417C2BDA6C48}"/>
              </a:ext>
            </a:extLst>
          </p:cNvPr>
          <p:cNvSpPr txBox="1">
            <a:spLocks/>
          </p:cNvSpPr>
          <p:nvPr/>
        </p:nvSpPr>
        <p:spPr>
          <a:xfrm>
            <a:off x="380977" y="873517"/>
            <a:ext cx="8407208" cy="343794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b="1" dirty="0">
              <a:solidFill>
                <a:srgbClr val="DF3AA7"/>
              </a:solidFill>
              <a:latin typeface="Heebo" pitchFamily="2" charset="-79"/>
              <a:cs typeface="Heebo" pitchFamily="2" charset="-79"/>
            </a:endParaRPr>
          </a:p>
          <a:p>
            <a:pPr marL="0" indent="0" algn="ctr">
              <a:buNone/>
            </a:pPr>
            <a:r>
              <a:rPr lang="en-GB" sz="1800" b="1" dirty="0">
                <a:solidFill>
                  <a:srgbClr val="88B67B"/>
                </a:solidFill>
                <a:latin typeface="Heebo" pitchFamily="2" charset="-79"/>
                <a:cs typeface="Heebo" pitchFamily="2" charset="-79"/>
              </a:rPr>
              <a:t>Answers:</a:t>
            </a:r>
            <a:endParaRPr lang="en-GB" sz="4400" b="1" dirty="0">
              <a:solidFill>
                <a:srgbClr val="88B67B"/>
              </a:solidFill>
              <a:latin typeface="Heebo" pitchFamily="2" charset="-79"/>
              <a:cs typeface="Heebo" pitchFamily="2" charset="-79"/>
            </a:endParaRPr>
          </a:p>
          <a:p>
            <a:pPr marL="0" indent="0">
              <a:buNone/>
            </a:pPr>
            <a:r>
              <a:rPr lang="en-GB" sz="1300" dirty="0">
                <a:latin typeface="Heebo" pitchFamily="2" charset="-79"/>
                <a:cs typeface="Heebo" pitchFamily="2" charset="-79"/>
              </a:rPr>
              <a:t>1) The 85 richest people in the world have as much wealth as the poorest half of all humanity, 3.5 billion people.</a:t>
            </a:r>
            <a:endParaRPr lang="en-GB" sz="1300" b="1" dirty="0">
              <a:latin typeface="Heebo" pitchFamily="2" charset="-79"/>
              <a:cs typeface="Heebo" pitchFamily="2" charset="-79"/>
            </a:endParaRPr>
          </a:p>
          <a:p>
            <a:pPr marL="0" indent="0">
              <a:buNone/>
            </a:pPr>
            <a:r>
              <a:rPr lang="en-GB" sz="1300" b="1" dirty="0">
                <a:latin typeface="Heebo" pitchFamily="2" charset="-79"/>
                <a:cs typeface="Heebo" pitchFamily="2" charset="-79"/>
              </a:rPr>
              <a:t>True. </a:t>
            </a:r>
            <a:r>
              <a:rPr lang="en-GB" sz="1300" dirty="0">
                <a:latin typeface="Heebo" pitchFamily="2" charset="-79"/>
                <a:cs typeface="Heebo" pitchFamily="2" charset="-79"/>
              </a:rPr>
              <a:t>From a report by Oxfam UK in 2014. You can read more from their report here:</a:t>
            </a:r>
            <a:endParaRPr lang="en-GB" sz="1300" b="1" dirty="0">
              <a:latin typeface="Heebo" pitchFamily="2" charset="-79"/>
              <a:cs typeface="Heebo" pitchFamily="2" charset="-79"/>
            </a:endParaRPr>
          </a:p>
          <a:p>
            <a:pPr marL="0" indent="0">
              <a:buNone/>
            </a:pPr>
            <a:r>
              <a:rPr lang="en-GB" sz="1300" u="sng" dirty="0">
                <a:solidFill>
                  <a:srgbClr val="DF3AA7"/>
                </a:solidFill>
                <a:latin typeface="Heebo" pitchFamily="2" charset="-79"/>
                <a:cs typeface="Heebo" pitchFamily="2" charset="-79"/>
                <a:hlinkClick r:id="rId4">
                  <a:extLst>
                    <a:ext uri="{A12FA001-AC4F-418D-AE19-62706E023703}">
                      <ahyp:hlinkClr xmlns:ahyp="http://schemas.microsoft.com/office/drawing/2018/hyperlinkcolor" val="tx"/>
                    </a:ext>
                  </a:extLst>
                </a:hlinkClick>
              </a:rPr>
              <a:t>http://www.theguardian.com/business/2014/jan/20/oxfam-85-richest-people-half-of-the-world</a:t>
            </a:r>
            <a:endParaRPr lang="en-GB" sz="1300" b="1" dirty="0">
              <a:solidFill>
                <a:srgbClr val="DF3AA7"/>
              </a:solidFill>
              <a:latin typeface="Heebo" pitchFamily="2" charset="-79"/>
              <a:cs typeface="Heebo" pitchFamily="2" charset="-79"/>
            </a:endParaRPr>
          </a:p>
          <a:p>
            <a:pPr marL="0" indent="0">
              <a:buNone/>
            </a:pPr>
            <a:r>
              <a:rPr lang="en-GB" sz="1300" dirty="0">
                <a:latin typeface="Heebo" pitchFamily="2" charset="-79"/>
                <a:cs typeface="Heebo" pitchFamily="2" charset="-79"/>
              </a:rPr>
              <a:t>2) The four richest families in Scotland are worth £1 billion more than the poorest 1 million people in Scotland.</a:t>
            </a:r>
          </a:p>
          <a:p>
            <a:pPr marL="0" indent="0">
              <a:buNone/>
            </a:pPr>
            <a:r>
              <a:rPr lang="en-GB" sz="1300" b="1" dirty="0">
                <a:latin typeface="Heebo" pitchFamily="2" charset="-79"/>
                <a:cs typeface="Heebo" pitchFamily="2" charset="-79"/>
              </a:rPr>
              <a:t>True. </a:t>
            </a:r>
            <a:r>
              <a:rPr lang="en-GB" sz="1300" u="sng"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https://www.independent.co.uk/news/uk/home-news/scotlands-four-richest-families-worth-1-billion-more-than-poorest-20-of-population-a6685411.html</a:t>
            </a:r>
            <a:r>
              <a:rPr lang="en-GB" sz="1300" u="sng" dirty="0">
                <a:solidFill>
                  <a:srgbClr val="DF3AA7"/>
                </a:solidFill>
                <a:latin typeface="Heebo" pitchFamily="2" charset="-79"/>
                <a:cs typeface="Heebo" pitchFamily="2" charset="-79"/>
              </a:rPr>
              <a:t> </a:t>
            </a:r>
          </a:p>
          <a:p>
            <a:pPr marL="0" indent="0">
              <a:buNone/>
            </a:pPr>
            <a:r>
              <a:rPr lang="en-GB" sz="1300" dirty="0">
                <a:latin typeface="Heebo" pitchFamily="2" charset="-79"/>
                <a:cs typeface="Heebo" pitchFamily="2" charset="-79"/>
              </a:rPr>
              <a:t>3) Almost one in four children in Scotland (230,000) is officially recognised as living in poverty.</a:t>
            </a:r>
            <a:endParaRPr lang="en-GB" sz="1300" b="1" dirty="0">
              <a:latin typeface="Heebo" pitchFamily="2" charset="-79"/>
              <a:cs typeface="Heebo" pitchFamily="2" charset="-79"/>
            </a:endParaRPr>
          </a:p>
          <a:p>
            <a:pPr marL="0" indent="0">
              <a:buNone/>
            </a:pPr>
            <a:r>
              <a:rPr lang="en-GB" sz="1300" b="1" dirty="0">
                <a:latin typeface="Heebo" pitchFamily="2" charset="-79"/>
                <a:cs typeface="Heebo" pitchFamily="2" charset="-79"/>
              </a:rPr>
              <a:t>True. </a:t>
            </a:r>
            <a:r>
              <a:rPr lang="en-GB" sz="1300"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http://cpag.org.uk/scotland/child-poverty-facts-and-figures</a:t>
            </a:r>
            <a:r>
              <a:rPr lang="en-GB" sz="1300" dirty="0">
                <a:solidFill>
                  <a:srgbClr val="DF3AA7"/>
                </a:solidFill>
                <a:latin typeface="Heebo" pitchFamily="2" charset="-79"/>
                <a:cs typeface="Heebo" pitchFamily="2" charset="-79"/>
              </a:rPr>
              <a:t> </a:t>
            </a:r>
          </a:p>
          <a:p>
            <a:pPr marL="0" indent="0">
              <a:buNone/>
            </a:pPr>
            <a:r>
              <a:rPr lang="en-GB" sz="1300" dirty="0">
                <a:latin typeface="Heebo" pitchFamily="2" charset="-79"/>
                <a:cs typeface="Heebo" pitchFamily="2" charset="-79"/>
              </a:rPr>
              <a:t>4) In most developed countries the official unemployment rate for persons with disabilities of working age is at least twice that for those who have no disability.</a:t>
            </a:r>
            <a:endParaRPr lang="en-GB" sz="1300" b="1" dirty="0">
              <a:latin typeface="Heebo" pitchFamily="2" charset="-79"/>
              <a:cs typeface="Heebo" pitchFamily="2" charset="-79"/>
            </a:endParaRPr>
          </a:p>
          <a:p>
            <a:pPr marL="0" indent="0">
              <a:buNone/>
            </a:pPr>
            <a:r>
              <a:rPr lang="en-GB" sz="1300" b="1" dirty="0">
                <a:latin typeface="Heebo" pitchFamily="2" charset="-79"/>
                <a:cs typeface="Heebo" pitchFamily="2" charset="-79"/>
              </a:rPr>
              <a:t>True</a:t>
            </a:r>
            <a:r>
              <a:rPr lang="en-GB" sz="1300" dirty="0">
                <a:latin typeface="Heebo" pitchFamily="2" charset="-79"/>
                <a:cs typeface="Heebo" pitchFamily="2" charset="-79"/>
              </a:rPr>
              <a:t>. Business Disability Forum.</a:t>
            </a:r>
            <a:r>
              <a:rPr lang="en-GB" sz="1300" dirty="0">
                <a:solidFill>
                  <a:srgbClr val="DF3AA7"/>
                </a:solidFill>
                <a:latin typeface="Heebo" pitchFamily="2" charset="-79"/>
                <a:cs typeface="Heebo" pitchFamily="2" charset="-79"/>
              </a:rPr>
              <a:t> </a:t>
            </a:r>
            <a:r>
              <a:rPr lang="en-GB" sz="1300" u="sng"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http://businessdisabilityforum.org.uk</a:t>
            </a:r>
            <a:endParaRPr lang="en-GB" sz="1300" b="1" dirty="0">
              <a:solidFill>
                <a:srgbClr val="DF3AA7"/>
              </a:solidFill>
              <a:latin typeface="Heebo" pitchFamily="2" charset="-79"/>
              <a:cs typeface="Heebo" pitchFamily="2" charset="-79"/>
            </a:endParaRPr>
          </a:p>
          <a:p>
            <a:pPr marL="0" indent="0">
              <a:buNone/>
            </a:pPr>
            <a:r>
              <a:rPr lang="en-GB" sz="1300" dirty="0">
                <a:latin typeface="Heebo" pitchFamily="2" charset="-79"/>
                <a:cs typeface="Heebo" pitchFamily="2" charset="-79"/>
              </a:rPr>
              <a:t>6) By 2040, it is estimated that over 25% of Europeans are expected to be at least 65.</a:t>
            </a:r>
            <a:endParaRPr lang="en-GB" sz="1300" b="1" dirty="0">
              <a:latin typeface="Heebo" pitchFamily="2" charset="-79"/>
              <a:cs typeface="Heebo" pitchFamily="2" charset="-79"/>
            </a:endParaRPr>
          </a:p>
          <a:p>
            <a:pPr marL="0" indent="0">
              <a:buNone/>
            </a:pPr>
            <a:r>
              <a:rPr lang="en-GB" sz="1300" b="1" dirty="0">
                <a:latin typeface="Heebo" pitchFamily="2" charset="-79"/>
                <a:cs typeface="Heebo" pitchFamily="2" charset="-79"/>
              </a:rPr>
              <a:t>True</a:t>
            </a:r>
            <a:r>
              <a:rPr lang="en-GB" sz="1300" dirty="0">
                <a:latin typeface="Heebo" pitchFamily="2" charset="-79"/>
                <a:cs typeface="Heebo" pitchFamily="2" charset="-79"/>
              </a:rPr>
              <a:t>. US Census Bureau, 2008.</a:t>
            </a:r>
            <a:r>
              <a:rPr lang="en-GB" sz="1300" dirty="0">
                <a:solidFill>
                  <a:srgbClr val="DF3AA7"/>
                </a:solidFill>
                <a:latin typeface="Heebo" pitchFamily="2" charset="-79"/>
                <a:cs typeface="Heebo" pitchFamily="2" charset="-79"/>
              </a:rPr>
              <a:t> </a:t>
            </a:r>
            <a:r>
              <a:rPr lang="en-GB" sz="1300" u="sng" dirty="0">
                <a:solidFill>
                  <a:srgbClr val="DF3AA7"/>
                </a:solidFill>
                <a:latin typeface="Heebo" pitchFamily="2" charset="-79"/>
                <a:cs typeface="Heebo" pitchFamily="2" charset="-79"/>
                <a:hlinkClick r:id="rId8">
                  <a:extLst>
                    <a:ext uri="{A12FA001-AC4F-418D-AE19-62706E023703}">
                      <ahyp:hlinkClr xmlns:ahyp="http://schemas.microsoft.com/office/drawing/2018/hyperlinkcolor" val="tx"/>
                    </a:ext>
                  </a:extLst>
                </a:hlinkClick>
              </a:rPr>
              <a:t>http://www.efa.org.uk/pages/older-people-global-perspective-.html</a:t>
            </a:r>
            <a:endParaRPr lang="en-GB" sz="1300" b="1" dirty="0">
              <a:solidFill>
                <a:srgbClr val="DF3AA7"/>
              </a:solidFill>
              <a:latin typeface="Heebo" pitchFamily="2" charset="-79"/>
              <a:cs typeface="Heebo" pitchFamily="2" charset="-79"/>
            </a:endParaRPr>
          </a:p>
        </p:txBody>
      </p:sp>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0439" y="274726"/>
            <a:ext cx="636904"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1476672" y="3708780"/>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4408376" y="-1021517"/>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8919952" y="1776196"/>
            <a:ext cx="1591108" cy="1591108"/>
          </a:xfrm>
          <a:prstGeom prst="rect">
            <a:avLst/>
          </a:prstGeom>
        </p:spPr>
      </p:pic>
    </p:spTree>
    <p:extLst>
      <p:ext uri="{BB962C8B-B14F-4D97-AF65-F5344CB8AC3E}">
        <p14:creationId xmlns:p14="http://schemas.microsoft.com/office/powerpoint/2010/main" val="397015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7609451" y="-563473"/>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2567709" y="4683762"/>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17</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sp>
        <p:nvSpPr>
          <p:cNvPr id="45" name="Content Placeholder 2">
            <a:extLst>
              <a:ext uri="{FF2B5EF4-FFF2-40B4-BE49-F238E27FC236}">
                <a16:creationId xmlns:a16="http://schemas.microsoft.com/office/drawing/2014/main" id="{876B74C7-3830-B84F-85B0-417C2BDA6C48}"/>
              </a:ext>
            </a:extLst>
          </p:cNvPr>
          <p:cNvSpPr txBox="1">
            <a:spLocks/>
          </p:cNvSpPr>
          <p:nvPr/>
        </p:nvSpPr>
        <p:spPr>
          <a:xfrm>
            <a:off x="205372" y="623887"/>
            <a:ext cx="8635785" cy="5154617"/>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200" b="1" dirty="0">
              <a:solidFill>
                <a:srgbClr val="DF3AA7"/>
              </a:solidFill>
              <a:latin typeface="Heebo" pitchFamily="2" charset="-79"/>
              <a:cs typeface="Heebo" pitchFamily="2" charset="-79"/>
            </a:endParaRPr>
          </a:p>
          <a:p>
            <a:pPr marL="0" indent="0" algn="ctr">
              <a:buNone/>
            </a:pPr>
            <a:r>
              <a:rPr lang="en-GB" sz="1800" b="1" dirty="0">
                <a:solidFill>
                  <a:srgbClr val="88B67B"/>
                </a:solidFill>
                <a:latin typeface="Heebo" pitchFamily="2" charset="-79"/>
                <a:cs typeface="Heebo" pitchFamily="2" charset="-79"/>
              </a:rPr>
              <a:t>Answers:</a:t>
            </a:r>
          </a:p>
          <a:p>
            <a:pPr marL="0" indent="0">
              <a:buNone/>
            </a:pPr>
            <a:r>
              <a:rPr lang="en-GB" sz="1200" dirty="0"/>
              <a:t>7) In the UK the unemployment rate for people aged 16-24 is 14.4%. The overall unemployment rate now stands at 5.7% of the total working population.</a:t>
            </a:r>
            <a:endParaRPr lang="en-GB" sz="1200" b="1" dirty="0"/>
          </a:p>
          <a:p>
            <a:pPr marL="0" indent="0">
              <a:buNone/>
            </a:pPr>
            <a:r>
              <a:rPr lang="en-GB" sz="1200" b="1" dirty="0"/>
              <a:t>True. </a:t>
            </a:r>
            <a:r>
              <a:rPr lang="en-GB" sz="1200" dirty="0"/>
              <a:t>Office for National Statistics, 2015.</a:t>
            </a:r>
            <a:r>
              <a:rPr lang="en-GB" sz="1200" b="1" dirty="0"/>
              <a:t> </a:t>
            </a:r>
            <a:r>
              <a:rPr lang="en-GB" sz="1200" u="sng" dirty="0">
                <a:solidFill>
                  <a:srgbClr val="DF3AA7"/>
                </a:solidFill>
                <a:hlinkClick r:id="rId4">
                  <a:extLst>
                    <a:ext uri="{A12FA001-AC4F-418D-AE19-62706E023703}">
                      <ahyp:hlinkClr xmlns:ahyp="http://schemas.microsoft.com/office/drawing/2018/hyperlinkcolor" val="tx"/>
                    </a:ext>
                  </a:extLst>
                </a:hlinkClick>
              </a:rPr>
              <a:t>http://www.theguardian.com/society/2015/feb/22/youth-unemployment-jobless-figure</a:t>
            </a:r>
            <a:endParaRPr lang="en-GB" sz="1200" b="1" dirty="0">
              <a:solidFill>
                <a:srgbClr val="DF3AA7"/>
              </a:solidFill>
            </a:endParaRPr>
          </a:p>
          <a:p>
            <a:pPr marL="0" indent="0">
              <a:buNone/>
            </a:pPr>
            <a:r>
              <a:rPr lang="en-GB" sz="1200" dirty="0"/>
              <a:t>8) Globally, women still occupy less than 25% of all seats in parliament.</a:t>
            </a:r>
            <a:endParaRPr lang="en-GB" sz="1200" b="1" dirty="0"/>
          </a:p>
          <a:p>
            <a:pPr marL="0" indent="0">
              <a:buNone/>
            </a:pPr>
            <a:r>
              <a:rPr lang="en-GB" sz="1200" b="1" dirty="0"/>
              <a:t>True</a:t>
            </a:r>
            <a:r>
              <a:rPr lang="en-GB" sz="1200" dirty="0"/>
              <a:t>. Inter-Parliamentary Union, 2015</a:t>
            </a:r>
            <a:r>
              <a:rPr lang="en-GB" sz="1200" dirty="0">
                <a:solidFill>
                  <a:srgbClr val="DF3AA7"/>
                </a:solidFill>
              </a:rPr>
              <a:t>. </a:t>
            </a:r>
            <a:r>
              <a:rPr lang="en-GB" sz="1200" u="sng" dirty="0">
                <a:solidFill>
                  <a:srgbClr val="DF3AA7"/>
                </a:solidFill>
                <a:hlinkClick r:id="rId5">
                  <a:extLst>
                    <a:ext uri="{A12FA001-AC4F-418D-AE19-62706E023703}">
                      <ahyp:hlinkClr xmlns:ahyp="http://schemas.microsoft.com/office/drawing/2018/hyperlinkcolor" val="tx"/>
                    </a:ext>
                  </a:extLst>
                </a:hlinkClick>
              </a:rPr>
              <a:t>http://www.theguardian.com/global-development/datablog/2015/mar/08/international-womens-daynumber-of-female-lawmakers-doubles-in-20-years</a:t>
            </a:r>
            <a:endParaRPr lang="en-GB" sz="1200" b="1" dirty="0">
              <a:solidFill>
                <a:srgbClr val="DF3AA7"/>
              </a:solidFill>
            </a:endParaRPr>
          </a:p>
          <a:p>
            <a:pPr marL="0" indent="0">
              <a:buNone/>
            </a:pPr>
            <a:r>
              <a:rPr lang="en-GB" sz="1200" dirty="0"/>
              <a:t>9) In the UK twice as many women as men rely on state benefits.</a:t>
            </a:r>
            <a:endParaRPr lang="en-GB" sz="1200" b="1" dirty="0"/>
          </a:p>
          <a:p>
            <a:pPr marL="0" indent="0">
              <a:buNone/>
            </a:pPr>
            <a:r>
              <a:rPr lang="en-GB" sz="1200" b="1" dirty="0"/>
              <a:t>True</a:t>
            </a:r>
            <a:r>
              <a:rPr lang="en-GB" sz="1200" dirty="0"/>
              <a:t>. Mordaunt et al, ‘One in Four’, 2003.</a:t>
            </a:r>
            <a:endParaRPr lang="en-GB" sz="1200" b="1" dirty="0"/>
          </a:p>
          <a:p>
            <a:pPr marL="0" indent="0">
              <a:buNone/>
            </a:pPr>
            <a:r>
              <a:rPr lang="en-GB" sz="1200" dirty="0"/>
              <a:t>10) In the UK two thirds of pensioners living in poverty are women.</a:t>
            </a:r>
            <a:endParaRPr lang="en-GB" sz="1200" b="1" dirty="0"/>
          </a:p>
          <a:p>
            <a:pPr marL="0" indent="0">
              <a:buNone/>
            </a:pPr>
            <a:r>
              <a:rPr lang="en-GB" sz="1200" dirty="0"/>
              <a:t>True. Mordaunt et al, ‘One in Four’, 2003.</a:t>
            </a:r>
            <a:endParaRPr lang="en-GB" sz="1200" b="1" dirty="0"/>
          </a:p>
          <a:p>
            <a:pPr marL="0" indent="0">
              <a:buNone/>
            </a:pPr>
            <a:r>
              <a:rPr lang="en-GB" sz="1200" dirty="0"/>
              <a:t>11) In Europe, easy access to green spaces levels off inequalities in health between the rich and poor by as much as 40%, when compared with those with poorer access to green spaces.</a:t>
            </a:r>
            <a:endParaRPr lang="en-GB" sz="1200" b="1" dirty="0"/>
          </a:p>
          <a:p>
            <a:pPr marL="0" indent="0">
              <a:buNone/>
            </a:pPr>
            <a:r>
              <a:rPr lang="en-GB" sz="1200" dirty="0"/>
              <a:t>True. Centre for Research on Environment, Society and Health, 2015.</a:t>
            </a:r>
            <a:endParaRPr lang="en-GB" sz="1200" b="1" dirty="0"/>
          </a:p>
          <a:p>
            <a:pPr marL="0" indent="0">
              <a:buNone/>
            </a:pPr>
            <a:r>
              <a:rPr lang="en-GB" sz="1200" u="sng" dirty="0">
                <a:solidFill>
                  <a:srgbClr val="DF3AA7"/>
                </a:solidFill>
                <a:hlinkClick r:id="rId6">
                  <a:extLst>
                    <a:ext uri="{A12FA001-AC4F-418D-AE19-62706E023703}">
                      <ahyp:hlinkClr xmlns:ahyp="http://schemas.microsoft.com/office/drawing/2018/hyperlinkcolor" val="tx"/>
                    </a:ext>
                  </a:extLst>
                </a:hlinkClick>
              </a:rPr>
              <a:t>http://fashion.telegraph.co.uk/article/TMG11551673/How-green-spaces-stop-the-wealth-gap-becoming-the-health-gap.html</a:t>
            </a:r>
            <a:endParaRPr lang="en-GB" sz="1200" b="1" dirty="0">
              <a:solidFill>
                <a:srgbClr val="DF3AA7"/>
              </a:solidFill>
            </a:endParaRPr>
          </a:p>
          <a:p>
            <a:pPr marL="0" indent="0">
              <a:buNone/>
            </a:pPr>
            <a:r>
              <a:rPr lang="en-GB" sz="1200" dirty="0"/>
              <a:t>12) In the USA, people living close to public transport can access up to three times as many jobs per square mile.</a:t>
            </a:r>
            <a:endParaRPr lang="en-GB" sz="1200" b="1" dirty="0"/>
          </a:p>
          <a:p>
            <a:pPr marL="0" indent="0">
              <a:buNone/>
            </a:pPr>
            <a:r>
              <a:rPr lang="en-GB" sz="1200" dirty="0"/>
              <a:t>True. American Public Transport Association, 2013.</a:t>
            </a:r>
            <a:r>
              <a:rPr lang="en-GB" sz="1200" u="sng" dirty="0">
                <a:solidFill>
                  <a:srgbClr val="DF3AA7"/>
                </a:solidFill>
                <a:hlinkClick r:id="rId7">
                  <a:extLst>
                    <a:ext uri="{A12FA001-AC4F-418D-AE19-62706E023703}">
                      <ahyp:hlinkClr xmlns:ahyp="http://schemas.microsoft.com/office/drawing/2018/hyperlinkcolor" val="tx"/>
                    </a:ext>
                  </a:extLst>
                </a:hlinkClick>
              </a:rPr>
              <a:t>http://www.apta.com/resources/statistics/Documents/NewRealEstateMantra.pdf</a:t>
            </a:r>
            <a:endParaRPr lang="en-GB" sz="1200" b="1" dirty="0">
              <a:solidFill>
                <a:srgbClr val="DF3AA7"/>
              </a:solidFill>
            </a:endParaRPr>
          </a:p>
        </p:txBody>
      </p:sp>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0439" y="274726"/>
            <a:ext cx="636904"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767934" y="4692196"/>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4408376" y="-1021517"/>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8343740" y="2126035"/>
            <a:ext cx="1591108" cy="1591108"/>
          </a:xfrm>
          <a:prstGeom prst="rect">
            <a:avLst/>
          </a:prstGeom>
        </p:spPr>
      </p:pic>
    </p:spTree>
    <p:extLst>
      <p:ext uri="{BB962C8B-B14F-4D97-AF65-F5344CB8AC3E}">
        <p14:creationId xmlns:p14="http://schemas.microsoft.com/office/powerpoint/2010/main" val="301429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7861312" y="-203417"/>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987602" y="2074179"/>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18</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439" y="274726"/>
            <a:ext cx="636904"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21629" y="3745246"/>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2217" y="1387691"/>
            <a:ext cx="1591108" cy="1591108"/>
          </a:xfrm>
          <a:prstGeom prst="rect">
            <a:avLst/>
          </a:prstGeom>
        </p:spPr>
      </p:pic>
      <p:sp>
        <p:nvSpPr>
          <p:cNvPr id="21" name="Content Placeholder 2">
            <a:extLst>
              <a:ext uri="{FF2B5EF4-FFF2-40B4-BE49-F238E27FC236}">
                <a16:creationId xmlns:a16="http://schemas.microsoft.com/office/drawing/2014/main" id="{8DD6910D-A896-5148-9A0A-D6061EB3B84B}"/>
              </a:ext>
            </a:extLst>
          </p:cNvPr>
          <p:cNvSpPr txBox="1">
            <a:spLocks/>
          </p:cNvSpPr>
          <p:nvPr/>
        </p:nvSpPr>
        <p:spPr>
          <a:xfrm>
            <a:off x="1074603" y="997648"/>
            <a:ext cx="8640959" cy="52848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p>
          <a:p>
            <a:pPr marL="0" indent="0">
              <a:buNone/>
            </a:pPr>
            <a:r>
              <a:rPr lang="en-GB" sz="2400" b="1" dirty="0">
                <a:solidFill>
                  <a:srgbClr val="DF3AA7"/>
                </a:solidFill>
                <a:latin typeface="Heebo" pitchFamily="2" charset="-79"/>
                <a:cs typeface="Heebo" pitchFamily="2" charset="-79"/>
              </a:rPr>
              <a:t>‘To me, inequality means…’</a:t>
            </a:r>
          </a:p>
          <a:p>
            <a:endParaRPr lang="en-GB" sz="2400" b="1" dirty="0">
              <a:latin typeface="Heebo" pitchFamily="2" charset="-79"/>
              <a:cs typeface="Heebo" pitchFamily="2" charset="-79"/>
            </a:endParaRPr>
          </a:p>
          <a:p>
            <a:pPr marL="0" indent="0">
              <a:buNone/>
            </a:pPr>
            <a:r>
              <a:rPr lang="en-GB" sz="2400" b="1" dirty="0">
                <a:solidFill>
                  <a:schemeClr val="tx1">
                    <a:lumMod val="75000"/>
                    <a:lumOff val="25000"/>
                  </a:schemeClr>
                </a:solidFill>
                <a:latin typeface="Heebo" pitchFamily="2" charset="-79"/>
                <a:cs typeface="Heebo" pitchFamily="2" charset="-79"/>
              </a:rPr>
              <a:t>What does ‘inequality’ mean to you?</a:t>
            </a:r>
          </a:p>
          <a:p>
            <a:pPr marL="0" indent="0">
              <a:buNone/>
            </a:pPr>
            <a:r>
              <a:rPr lang="en-GB" sz="2400" dirty="0">
                <a:solidFill>
                  <a:schemeClr val="tx1">
                    <a:lumMod val="75000"/>
                    <a:lumOff val="25000"/>
                  </a:schemeClr>
                </a:solidFill>
                <a:latin typeface="Heebo" pitchFamily="2" charset="-79"/>
                <a:cs typeface="Heebo" pitchFamily="2" charset="-79"/>
              </a:rPr>
              <a:t>Share your thoughts:</a:t>
            </a:r>
          </a:p>
          <a:p>
            <a:pPr lvl="1"/>
            <a:r>
              <a:rPr lang="en-GB" sz="2400" dirty="0">
                <a:solidFill>
                  <a:schemeClr val="tx1">
                    <a:lumMod val="75000"/>
                    <a:lumOff val="25000"/>
                  </a:schemeClr>
                </a:solidFill>
                <a:latin typeface="Heebo" pitchFamily="2" charset="-79"/>
                <a:cs typeface="Heebo" pitchFamily="2" charset="-79"/>
              </a:rPr>
              <a:t>In 250 words or less of prose</a:t>
            </a:r>
          </a:p>
          <a:p>
            <a:pPr lvl="1"/>
            <a:r>
              <a:rPr lang="en-GB" sz="2400" dirty="0">
                <a:solidFill>
                  <a:schemeClr val="tx1">
                    <a:lumMod val="75000"/>
                    <a:lumOff val="25000"/>
                  </a:schemeClr>
                </a:solidFill>
                <a:latin typeface="Heebo" pitchFamily="2" charset="-79"/>
                <a:cs typeface="Heebo" pitchFamily="2" charset="-79"/>
              </a:rPr>
              <a:t>Through images and captions</a:t>
            </a:r>
          </a:p>
          <a:p>
            <a:pPr lvl="1"/>
            <a:r>
              <a:rPr lang="en-GB" sz="2400" dirty="0">
                <a:solidFill>
                  <a:schemeClr val="tx1">
                    <a:lumMod val="75000"/>
                    <a:lumOff val="25000"/>
                  </a:schemeClr>
                </a:solidFill>
                <a:latin typeface="Heebo" pitchFamily="2" charset="-79"/>
                <a:cs typeface="Heebo" pitchFamily="2" charset="-79"/>
              </a:rPr>
              <a:t>In a poem</a:t>
            </a:r>
          </a:p>
          <a:p>
            <a:pPr lvl="1"/>
            <a:endParaRPr lang="en-GB" dirty="0"/>
          </a:p>
          <a:p>
            <a:pPr marL="0" indent="0">
              <a:buNone/>
            </a:pPr>
            <a:endParaRPr lang="en-GB" sz="2400" dirty="0"/>
          </a:p>
        </p:txBody>
      </p:sp>
    </p:spTree>
    <p:extLst>
      <p:ext uri="{BB962C8B-B14F-4D97-AF65-F5344CB8AC3E}">
        <p14:creationId xmlns:p14="http://schemas.microsoft.com/office/powerpoint/2010/main" val="404788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551353" y="1024469"/>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321232" y="-645608"/>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19</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439" y="274726"/>
            <a:ext cx="636904"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1467781" y="4080382"/>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sp>
        <p:nvSpPr>
          <p:cNvPr id="21" name="Content Placeholder 2">
            <a:extLst>
              <a:ext uri="{FF2B5EF4-FFF2-40B4-BE49-F238E27FC236}">
                <a16:creationId xmlns:a16="http://schemas.microsoft.com/office/drawing/2014/main" id="{DA969D5A-D705-B74F-AB77-1AA2E91E465C}"/>
              </a:ext>
            </a:extLst>
          </p:cNvPr>
          <p:cNvSpPr txBox="1">
            <a:spLocks/>
          </p:cNvSpPr>
          <p:nvPr/>
        </p:nvSpPr>
        <p:spPr>
          <a:xfrm>
            <a:off x="372886" y="980727"/>
            <a:ext cx="8640959" cy="46316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600" dirty="0">
              <a:solidFill>
                <a:schemeClr val="tx1">
                  <a:lumMod val="85000"/>
                  <a:lumOff val="15000"/>
                </a:schemeClr>
              </a:solidFill>
              <a:latin typeface="Heebo" pitchFamily="2" charset="-79"/>
              <a:cs typeface="Heebo" pitchFamily="2" charset="-79"/>
            </a:endParaRPr>
          </a:p>
          <a:p>
            <a:pPr marL="0" indent="0">
              <a:buNone/>
            </a:pPr>
            <a:r>
              <a:rPr lang="en-GB" sz="1600" b="1" dirty="0">
                <a:latin typeface="Heebo" pitchFamily="2" charset="-79"/>
                <a:cs typeface="Heebo" pitchFamily="2" charset="-79"/>
              </a:rPr>
              <a:t>Over the next few days…</a:t>
            </a:r>
          </a:p>
          <a:p>
            <a:r>
              <a:rPr lang="en-GB" sz="1400" dirty="0">
                <a:latin typeface="Heebo" pitchFamily="2" charset="-79"/>
                <a:cs typeface="Heebo" pitchFamily="2" charset="-79"/>
              </a:rPr>
              <a:t>Identify something that represents inequality in your local area.</a:t>
            </a:r>
          </a:p>
          <a:p>
            <a:r>
              <a:rPr lang="en-GB" sz="1400" dirty="0">
                <a:latin typeface="Heebo" pitchFamily="2" charset="-79"/>
                <a:cs typeface="Heebo" pitchFamily="2" charset="-79"/>
              </a:rPr>
              <a:t>It could be something you see on your journey to and from from school. </a:t>
            </a:r>
          </a:p>
          <a:p>
            <a:r>
              <a:rPr lang="en-GB" sz="1400" dirty="0">
                <a:latin typeface="Heebo" pitchFamily="2" charset="-79"/>
                <a:cs typeface="Heebo" pitchFamily="2" charset="-79"/>
              </a:rPr>
              <a:t>Describe the inequality and its impact.</a:t>
            </a:r>
          </a:p>
          <a:p>
            <a:r>
              <a:rPr lang="en-GB" sz="1400" dirty="0">
                <a:latin typeface="Heebo" pitchFamily="2" charset="-79"/>
                <a:cs typeface="Heebo" pitchFamily="2" charset="-79"/>
              </a:rPr>
              <a:t>How could we solve this inequality?</a:t>
            </a:r>
          </a:p>
          <a:p>
            <a:pPr marL="0" indent="0">
              <a:buNone/>
            </a:pPr>
            <a:endParaRPr lang="en-GB" sz="1600" b="1" dirty="0">
              <a:latin typeface="Heebo" pitchFamily="2" charset="-79"/>
              <a:cs typeface="Heebo" pitchFamily="2" charset="-79"/>
            </a:endParaRPr>
          </a:p>
          <a:p>
            <a:pPr marL="0" indent="0">
              <a:buNone/>
            </a:pPr>
            <a:r>
              <a:rPr lang="en-GB" sz="1600" b="1" dirty="0">
                <a:latin typeface="Heebo" pitchFamily="2" charset="-79"/>
                <a:cs typeface="Heebo" pitchFamily="2" charset="-79"/>
              </a:rPr>
              <a:t>For example:</a:t>
            </a:r>
          </a:p>
          <a:p>
            <a:pPr lvl="0"/>
            <a:r>
              <a:rPr lang="en-GB" sz="1400" dirty="0">
                <a:latin typeface="Heebo" pitchFamily="2" charset="-79"/>
                <a:cs typeface="Heebo" pitchFamily="2" charset="-79"/>
              </a:rPr>
              <a:t>Bushes and hedges growing over the pavement which would hamper the progress of the visually impaired.</a:t>
            </a:r>
            <a:endParaRPr lang="en-GB" sz="1400" b="1" dirty="0">
              <a:latin typeface="Heebo" pitchFamily="2" charset="-79"/>
              <a:cs typeface="Heebo" pitchFamily="2" charset="-79"/>
            </a:endParaRPr>
          </a:p>
          <a:p>
            <a:pPr lvl="0"/>
            <a:r>
              <a:rPr lang="en-GB" sz="1400" dirty="0">
                <a:latin typeface="Heebo" pitchFamily="2" charset="-79"/>
                <a:cs typeface="Heebo" pitchFamily="2" charset="-79"/>
              </a:rPr>
              <a:t>Steps up to a public building or space which would hamper the progress of those in wheelchairs, with pushchairs, or people who have difficulty walking.</a:t>
            </a:r>
            <a:endParaRPr lang="en-GB" sz="1400" b="1" dirty="0">
              <a:latin typeface="Heebo" pitchFamily="2" charset="-79"/>
              <a:cs typeface="Heebo" pitchFamily="2" charset="-79"/>
            </a:endParaRPr>
          </a:p>
          <a:p>
            <a:pPr lvl="0"/>
            <a:r>
              <a:rPr lang="en-GB" sz="1400" dirty="0">
                <a:latin typeface="Heebo" pitchFamily="2" charset="-79"/>
                <a:cs typeface="Heebo" pitchFamily="2" charset="-79"/>
              </a:rPr>
              <a:t>Shops or green spaces that are only accessible by car, meaning those who rely on public transport cannot access them (a majority of these are often elderly or unemployed)</a:t>
            </a:r>
            <a:endParaRPr lang="en-GB" sz="1400" b="1" dirty="0">
              <a:latin typeface="Heebo" pitchFamily="2" charset="-79"/>
              <a:cs typeface="Heebo" pitchFamily="2" charset="-79"/>
            </a:endParaRPr>
          </a:p>
        </p:txBody>
      </p:sp>
      <p:pic>
        <p:nvPicPr>
          <p:cNvPr id="25" name="Graphic 24" descr="Question mark">
            <a:extLst>
              <a:ext uri="{FF2B5EF4-FFF2-40B4-BE49-F238E27FC236}">
                <a16:creationId xmlns:a16="http://schemas.microsoft.com/office/drawing/2014/main" id="{4AD57D68-113F-1041-AD78-EAAD93F721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5388">
            <a:off x="7106628" y="1703683"/>
            <a:ext cx="802875" cy="802875"/>
          </a:xfrm>
          <a:prstGeom prst="rect">
            <a:avLst/>
          </a:prstGeom>
        </p:spPr>
      </p:pic>
      <p:pic>
        <p:nvPicPr>
          <p:cNvPr id="28" name="Graphic 27" descr="Question mark">
            <a:extLst>
              <a:ext uri="{FF2B5EF4-FFF2-40B4-BE49-F238E27FC236}">
                <a16:creationId xmlns:a16="http://schemas.microsoft.com/office/drawing/2014/main" id="{FE780998-A730-E443-B851-63597A3A61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908502">
            <a:off x="6522550" y="1499623"/>
            <a:ext cx="802875" cy="802875"/>
          </a:xfrm>
          <a:prstGeom prst="rect">
            <a:avLst/>
          </a:prstGeom>
        </p:spPr>
      </p:pic>
      <p:pic>
        <p:nvPicPr>
          <p:cNvPr id="29" name="Graphic 28" descr="Question mark">
            <a:extLst>
              <a:ext uri="{FF2B5EF4-FFF2-40B4-BE49-F238E27FC236}">
                <a16:creationId xmlns:a16="http://schemas.microsoft.com/office/drawing/2014/main" id="{CB8F1C8E-5D70-2540-9A54-29F4E0FF3E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908502">
            <a:off x="7741728" y="1538132"/>
            <a:ext cx="802875" cy="802875"/>
          </a:xfrm>
          <a:prstGeom prst="rect">
            <a:avLst/>
          </a:prstGeom>
        </p:spPr>
      </p:pic>
      <p:pic>
        <p:nvPicPr>
          <p:cNvPr id="30" name="Graphic 29" descr="Question mark">
            <a:extLst>
              <a:ext uri="{FF2B5EF4-FFF2-40B4-BE49-F238E27FC236}">
                <a16:creationId xmlns:a16="http://schemas.microsoft.com/office/drawing/2014/main" id="{E86718AA-059E-FD45-9A8A-FD24E5E7D1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5388">
            <a:off x="4842082" y="2349071"/>
            <a:ext cx="802875" cy="802875"/>
          </a:xfrm>
          <a:prstGeom prst="rect">
            <a:avLst/>
          </a:prstGeom>
        </p:spPr>
      </p:pic>
      <p:pic>
        <p:nvPicPr>
          <p:cNvPr id="31" name="Graphic 30" descr="Question mark">
            <a:extLst>
              <a:ext uri="{FF2B5EF4-FFF2-40B4-BE49-F238E27FC236}">
                <a16:creationId xmlns:a16="http://schemas.microsoft.com/office/drawing/2014/main" id="{48B4C778-459D-CD46-952B-C516EE41A2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908502">
            <a:off x="4258004" y="2145011"/>
            <a:ext cx="802875" cy="802875"/>
          </a:xfrm>
          <a:prstGeom prst="rect">
            <a:avLst/>
          </a:prstGeom>
        </p:spPr>
      </p:pic>
      <p:pic>
        <p:nvPicPr>
          <p:cNvPr id="32" name="Graphic 31" descr="Question mark">
            <a:extLst>
              <a:ext uri="{FF2B5EF4-FFF2-40B4-BE49-F238E27FC236}">
                <a16:creationId xmlns:a16="http://schemas.microsoft.com/office/drawing/2014/main" id="{996FFAAB-2EC8-264D-A362-2A96D2D217D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908502">
            <a:off x="5477182" y="2183520"/>
            <a:ext cx="802875" cy="802875"/>
          </a:xfrm>
          <a:prstGeom prst="rect">
            <a:avLst/>
          </a:prstGeom>
        </p:spPr>
      </p:pic>
    </p:spTree>
    <p:extLst>
      <p:ext uri="{BB962C8B-B14F-4D97-AF65-F5344CB8AC3E}">
        <p14:creationId xmlns:p14="http://schemas.microsoft.com/office/powerpoint/2010/main" val="394552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2"/>
                                        </p:tgtEl>
                                        <p:attrNameLst>
                                          <p:attrName>r</p:attrName>
                                        </p:attrNameLst>
                                      </p:cBhvr>
                                    </p:animRot>
                                    <p:animRot by="-240000">
                                      <p:cBhvr>
                                        <p:cTn id="25" dur="200" fill="hold">
                                          <p:stCondLst>
                                            <p:cond delay="200"/>
                                          </p:stCondLst>
                                        </p:cTn>
                                        <p:tgtEl>
                                          <p:spTgt spid="32"/>
                                        </p:tgtEl>
                                        <p:attrNameLst>
                                          <p:attrName>r</p:attrName>
                                        </p:attrNameLst>
                                      </p:cBhvr>
                                    </p:animRot>
                                    <p:animRot by="240000">
                                      <p:cBhvr>
                                        <p:cTn id="26" dur="200" fill="hold">
                                          <p:stCondLst>
                                            <p:cond delay="400"/>
                                          </p:stCondLst>
                                        </p:cTn>
                                        <p:tgtEl>
                                          <p:spTgt spid="32"/>
                                        </p:tgtEl>
                                        <p:attrNameLst>
                                          <p:attrName>r</p:attrName>
                                        </p:attrNameLst>
                                      </p:cBhvr>
                                    </p:animRot>
                                    <p:animRot by="-240000">
                                      <p:cBhvr>
                                        <p:cTn id="27" dur="200" fill="hold">
                                          <p:stCondLst>
                                            <p:cond delay="600"/>
                                          </p:stCondLst>
                                        </p:cTn>
                                        <p:tgtEl>
                                          <p:spTgt spid="32"/>
                                        </p:tgtEl>
                                        <p:attrNameLst>
                                          <p:attrName>r</p:attrName>
                                        </p:attrNameLst>
                                      </p:cBhvr>
                                    </p:animRot>
                                    <p:animRot by="120000">
                                      <p:cBhvr>
                                        <p:cTn id="28" dur="200" fill="hold">
                                          <p:stCondLst>
                                            <p:cond delay="800"/>
                                          </p:stCondLst>
                                        </p:cTn>
                                        <p:tgtEl>
                                          <p:spTgt spid="3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31"/>
                                        </p:tgtEl>
                                        <p:attrNameLst>
                                          <p:attrName>r</p:attrName>
                                        </p:attrNameLst>
                                      </p:cBhvr>
                                    </p:animRot>
                                    <p:animRot by="-240000">
                                      <p:cBhvr>
                                        <p:cTn id="31" dur="200" fill="hold">
                                          <p:stCondLst>
                                            <p:cond delay="200"/>
                                          </p:stCondLst>
                                        </p:cTn>
                                        <p:tgtEl>
                                          <p:spTgt spid="31"/>
                                        </p:tgtEl>
                                        <p:attrNameLst>
                                          <p:attrName>r</p:attrName>
                                        </p:attrNameLst>
                                      </p:cBhvr>
                                    </p:animRot>
                                    <p:animRot by="240000">
                                      <p:cBhvr>
                                        <p:cTn id="32" dur="200" fill="hold">
                                          <p:stCondLst>
                                            <p:cond delay="400"/>
                                          </p:stCondLst>
                                        </p:cTn>
                                        <p:tgtEl>
                                          <p:spTgt spid="31"/>
                                        </p:tgtEl>
                                        <p:attrNameLst>
                                          <p:attrName>r</p:attrName>
                                        </p:attrNameLst>
                                      </p:cBhvr>
                                    </p:animRot>
                                    <p:animRot by="-240000">
                                      <p:cBhvr>
                                        <p:cTn id="33" dur="200" fill="hold">
                                          <p:stCondLst>
                                            <p:cond delay="600"/>
                                          </p:stCondLst>
                                        </p:cTn>
                                        <p:tgtEl>
                                          <p:spTgt spid="31"/>
                                        </p:tgtEl>
                                        <p:attrNameLst>
                                          <p:attrName>r</p:attrName>
                                        </p:attrNameLst>
                                      </p:cBhvr>
                                    </p:animRot>
                                    <p:animRot by="120000">
                                      <p:cBhvr>
                                        <p:cTn id="34" dur="200" fill="hold">
                                          <p:stCondLst>
                                            <p:cond delay="800"/>
                                          </p:stCondLst>
                                        </p:cTn>
                                        <p:tgtEl>
                                          <p:spTgt spid="31"/>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30"/>
                                        </p:tgtEl>
                                        <p:attrNameLst>
                                          <p:attrName>r</p:attrName>
                                        </p:attrNameLst>
                                      </p:cBhvr>
                                    </p:animRot>
                                    <p:animRot by="-240000">
                                      <p:cBhvr>
                                        <p:cTn id="37" dur="200" fill="hold">
                                          <p:stCondLst>
                                            <p:cond delay="200"/>
                                          </p:stCondLst>
                                        </p:cTn>
                                        <p:tgtEl>
                                          <p:spTgt spid="30"/>
                                        </p:tgtEl>
                                        <p:attrNameLst>
                                          <p:attrName>r</p:attrName>
                                        </p:attrNameLst>
                                      </p:cBhvr>
                                    </p:animRot>
                                    <p:animRot by="240000">
                                      <p:cBhvr>
                                        <p:cTn id="38" dur="200" fill="hold">
                                          <p:stCondLst>
                                            <p:cond delay="400"/>
                                          </p:stCondLst>
                                        </p:cTn>
                                        <p:tgtEl>
                                          <p:spTgt spid="30"/>
                                        </p:tgtEl>
                                        <p:attrNameLst>
                                          <p:attrName>r</p:attrName>
                                        </p:attrNameLst>
                                      </p:cBhvr>
                                    </p:animRot>
                                    <p:animRot by="-240000">
                                      <p:cBhvr>
                                        <p:cTn id="39" dur="200" fill="hold">
                                          <p:stCondLst>
                                            <p:cond delay="600"/>
                                          </p:stCondLst>
                                        </p:cTn>
                                        <p:tgtEl>
                                          <p:spTgt spid="30"/>
                                        </p:tgtEl>
                                        <p:attrNameLst>
                                          <p:attrName>r</p:attrName>
                                        </p:attrNameLst>
                                      </p:cBhvr>
                                    </p:animRot>
                                    <p:animRot by="120000">
                                      <p:cBhvr>
                                        <p:cTn id="40"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0" y="361950"/>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85799" y="308470"/>
            <a:ext cx="7962996"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Goal 8: Decent work and economic growth</a:t>
            </a:r>
          </a:p>
        </p:txBody>
      </p:sp>
      <p:sp>
        <p:nvSpPr>
          <p:cNvPr id="5" name="TextBox 4"/>
          <p:cNvSpPr txBox="1"/>
          <p:nvPr/>
        </p:nvSpPr>
        <p:spPr>
          <a:xfrm>
            <a:off x="685800" y="742950"/>
            <a:ext cx="4343400" cy="276999"/>
          </a:xfrm>
          <a:prstGeom prst="rect">
            <a:avLst/>
          </a:prstGeom>
          <a:noFill/>
        </p:spPr>
        <p:txBody>
          <a:bodyPr wrap="square" rtlCol="0">
            <a:spAutoFit/>
          </a:bodyPr>
          <a:lstStyle/>
          <a:p>
            <a:r>
              <a:rPr lang="en-US" sz="1200" dirty="0">
                <a:solidFill>
                  <a:srgbClr val="DF3AA7"/>
                </a:solidFill>
              </a:rPr>
              <a:t>Understanding the SDGs</a:t>
            </a:r>
          </a:p>
        </p:txBody>
      </p:sp>
      <p:sp>
        <p:nvSpPr>
          <p:cNvPr id="8" name="TextBox 7"/>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a:t>
            </a:fld>
            <a:endParaRPr lang="en-US" sz="1100" dirty="0">
              <a:solidFill>
                <a:schemeClr val="bg1"/>
              </a:solidFill>
            </a:endParaRPr>
          </a:p>
        </p:txBody>
      </p:sp>
      <p:sp>
        <p:nvSpPr>
          <p:cNvPr id="17" name="TextBox 16"/>
          <p:cNvSpPr txBox="1"/>
          <p:nvPr/>
        </p:nvSpPr>
        <p:spPr>
          <a:xfrm>
            <a:off x="-34865" y="3469803"/>
            <a:ext cx="8561468" cy="1246495"/>
          </a:xfrm>
          <a:prstGeom prst="rect">
            <a:avLst/>
          </a:prstGeom>
          <a:noFill/>
        </p:spPr>
        <p:txBody>
          <a:bodyPr wrap="square" rtlCol="0">
            <a:spAutoFit/>
          </a:bodyPr>
          <a:lstStyle/>
          <a:p>
            <a:pPr algn="ctr">
              <a:lnSpc>
                <a:spcPct val="150000"/>
              </a:lnSpc>
            </a:pPr>
            <a:r>
              <a:rPr lang="en-US" dirty="0">
                <a:solidFill>
                  <a:schemeClr val="tx1">
                    <a:lumMod val="85000"/>
                    <a:lumOff val="15000"/>
                  </a:schemeClr>
                </a:solidFill>
                <a:latin typeface="Heebo Medium" pitchFamily="2" charset="-79"/>
                <a:cs typeface="Heebo Medium" pitchFamily="2" charset="-79"/>
              </a:rPr>
              <a:t>This goals aims to:</a:t>
            </a:r>
          </a:p>
          <a:p>
            <a:pPr algn="ctr"/>
            <a:r>
              <a:rPr lang="en-GB" sz="2400" b="1" dirty="0">
                <a:solidFill>
                  <a:schemeClr val="tx1">
                    <a:lumMod val="85000"/>
                    <a:lumOff val="15000"/>
                  </a:schemeClr>
                </a:solidFill>
              </a:rPr>
              <a:t>Promote sustained, inclusive and sustainable economic growth, full and productive employment and decent work for all </a:t>
            </a:r>
            <a:endParaRPr lang="en-GB" sz="2400" dirty="0">
              <a:solidFill>
                <a:schemeClr val="tx1">
                  <a:lumMod val="85000"/>
                  <a:lumOff val="15000"/>
                </a:schemeClr>
              </a:solidFill>
            </a:endParaRPr>
          </a:p>
        </p:txBody>
      </p:sp>
      <p:sp>
        <p:nvSpPr>
          <p:cNvPr id="20" name="Rectangle 19">
            <a:extLst>
              <a:ext uri="{FF2B5EF4-FFF2-40B4-BE49-F238E27FC236}">
                <a16:creationId xmlns:a16="http://schemas.microsoft.com/office/drawing/2014/main" id="{6144FA8B-7C48-5847-8969-D3F4CEBB4A15}"/>
              </a:ext>
            </a:extLst>
          </p:cNvPr>
          <p:cNvSpPr/>
          <p:nvPr/>
        </p:nvSpPr>
        <p:spPr>
          <a:xfrm>
            <a:off x="8022634" y="4814949"/>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A9E04B7-76A7-A942-AEF0-B6AAB7F3F6B3}"/>
              </a:ext>
            </a:extLst>
          </p:cNvPr>
          <p:cNvSpPr>
            <a:spLocks/>
          </p:cNvSpPr>
          <p:nvPr/>
        </p:nvSpPr>
        <p:spPr bwMode="auto">
          <a:xfrm>
            <a:off x="7033810" y="4809253"/>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TextBox 22">
            <a:extLst>
              <a:ext uri="{FF2B5EF4-FFF2-40B4-BE49-F238E27FC236}">
                <a16:creationId xmlns:a16="http://schemas.microsoft.com/office/drawing/2014/main" id="{B9E79B9D-09D1-1D40-8B98-3651009719F7}"/>
              </a:ext>
            </a:extLst>
          </p:cNvPr>
          <p:cNvSpPr txBox="1"/>
          <p:nvPr/>
        </p:nvSpPr>
        <p:spPr>
          <a:xfrm>
            <a:off x="7345875" y="4863620"/>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a:t>
            </a:fld>
            <a:endParaRPr lang="en-US" sz="1100" dirty="0">
              <a:solidFill>
                <a:schemeClr val="bg1"/>
              </a:solidFill>
            </a:endParaRPr>
          </a:p>
        </p:txBody>
      </p:sp>
      <p:pic>
        <p:nvPicPr>
          <p:cNvPr id="24" name="Picture 23">
            <a:extLst>
              <a:ext uri="{FF2B5EF4-FFF2-40B4-BE49-F238E27FC236}">
                <a16:creationId xmlns:a16="http://schemas.microsoft.com/office/drawing/2014/main" id="{12F6A832-21A2-7C40-8BBA-694E8FEFB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grpSp>
        <p:nvGrpSpPr>
          <p:cNvPr id="25" name="Group 24">
            <a:extLst>
              <a:ext uri="{FF2B5EF4-FFF2-40B4-BE49-F238E27FC236}">
                <a16:creationId xmlns:a16="http://schemas.microsoft.com/office/drawing/2014/main" id="{6EBDE948-CEF3-3446-8139-74D5DBCBB0E5}"/>
              </a:ext>
            </a:extLst>
          </p:cNvPr>
          <p:cNvGrpSpPr/>
          <p:nvPr/>
        </p:nvGrpSpPr>
        <p:grpSpPr>
          <a:xfrm>
            <a:off x="8485464" y="4862363"/>
            <a:ext cx="506136" cy="234319"/>
            <a:chOff x="8497453" y="4862363"/>
            <a:chExt cx="506136" cy="234319"/>
          </a:xfrm>
        </p:grpSpPr>
        <p:sp>
          <p:nvSpPr>
            <p:cNvPr id="26" name="Chevron 25">
              <a:extLst>
                <a:ext uri="{FF2B5EF4-FFF2-40B4-BE49-F238E27FC236}">
                  <a16:creationId xmlns:a16="http://schemas.microsoft.com/office/drawing/2014/main" id="{521AECAD-BFAE-BE4C-98F0-AC6638719C3E}"/>
                </a:ext>
              </a:extLst>
            </p:cNvPr>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88D53440-7D9E-5D43-A72E-FB974F9B5350}"/>
                </a:ext>
              </a:extLst>
            </p:cNvPr>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a:extLst>
                <a:ext uri="{FF2B5EF4-FFF2-40B4-BE49-F238E27FC236}">
                  <a16:creationId xmlns:a16="http://schemas.microsoft.com/office/drawing/2014/main" id="{0EE3BEB4-43BD-0449-8E1C-33027035619F}"/>
                </a:ext>
              </a:extLst>
            </p:cNvPr>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9" name="Picture 2">
            <a:extLst>
              <a:ext uri="{FF2B5EF4-FFF2-40B4-BE49-F238E27FC236}">
                <a16:creationId xmlns:a16="http://schemas.microsoft.com/office/drawing/2014/main" id="{A308A7F5-78ED-7B40-AC98-586D25903B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11379" y="1252914"/>
            <a:ext cx="2268980" cy="226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a:extLst>
              <a:ext uri="{FF2B5EF4-FFF2-40B4-BE49-F238E27FC236}">
                <a16:creationId xmlns:a16="http://schemas.microsoft.com/office/drawing/2014/main" id="{901BF3C1-252E-DC4D-BA90-3ABA7D448B92}"/>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8031675" y="303329"/>
            <a:ext cx="4116059" cy="4116059"/>
          </a:xfrm>
          <a:prstGeom prst="rect">
            <a:avLst/>
          </a:prstGeom>
        </p:spPr>
      </p:pic>
      <p:pic>
        <p:nvPicPr>
          <p:cNvPr id="31" name="Picture 30">
            <a:extLst>
              <a:ext uri="{FF2B5EF4-FFF2-40B4-BE49-F238E27FC236}">
                <a16:creationId xmlns:a16="http://schemas.microsoft.com/office/drawing/2014/main" id="{B59DFE86-79FA-F149-A402-18F225CBA3A3}"/>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2019748" y="1062360"/>
            <a:ext cx="3038848" cy="3038848"/>
          </a:xfrm>
          <a:prstGeom prst="rect">
            <a:avLst/>
          </a:prstGeom>
        </p:spPr>
      </p:pic>
    </p:spTree>
    <p:extLst>
      <p:ext uri="{BB962C8B-B14F-4D97-AF65-F5344CB8AC3E}">
        <p14:creationId xmlns:p14="http://schemas.microsoft.com/office/powerpoint/2010/main" val="19235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heel(1)">
                                      <p:cBhvr>
                                        <p:cTn id="15" dur="20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heel(1)">
                                      <p:cBhvr>
                                        <p:cTn id="2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Take it further</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20</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439" y="274726"/>
            <a:ext cx="636904"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756842"/>
            <a:ext cx="4078351" cy="4078351"/>
          </a:xfrm>
          <a:prstGeom prst="rect">
            <a:avLst/>
          </a:prstGeom>
        </p:spPr>
      </p:pic>
      <p:sp>
        <p:nvSpPr>
          <p:cNvPr id="25" name="Content Placeholder 2">
            <a:extLst>
              <a:ext uri="{FF2B5EF4-FFF2-40B4-BE49-F238E27FC236}">
                <a16:creationId xmlns:a16="http://schemas.microsoft.com/office/drawing/2014/main" id="{59FBAC55-F7D0-E84F-B54B-384E122864D1}"/>
              </a:ext>
            </a:extLst>
          </p:cNvPr>
          <p:cNvSpPr txBox="1">
            <a:spLocks/>
          </p:cNvSpPr>
          <p:nvPr/>
        </p:nvSpPr>
        <p:spPr>
          <a:xfrm>
            <a:off x="216654" y="1047629"/>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chemeClr val="tx1">
                  <a:lumMod val="85000"/>
                  <a:lumOff val="15000"/>
                </a:schemeClr>
              </a:solidFill>
            </a:endParaRPr>
          </a:p>
          <a:p>
            <a:r>
              <a:rPr lang="en-GB" sz="1800" dirty="0">
                <a:latin typeface="Heebo" pitchFamily="2" charset="-79"/>
                <a:cs typeface="Heebo" pitchFamily="2" charset="-79"/>
              </a:rPr>
              <a:t>Discover the journey of chocolate from bean to bar, from Ghana to Scotland with Pa Pa </a:t>
            </a:r>
            <a:r>
              <a:rPr lang="en-GB" sz="1800" dirty="0" err="1">
                <a:latin typeface="Heebo" pitchFamily="2" charset="-79"/>
                <a:cs typeface="Heebo" pitchFamily="2" charset="-79"/>
              </a:rPr>
              <a:t>Paa</a:t>
            </a:r>
            <a:r>
              <a:rPr lang="en-GB" sz="1800" dirty="0">
                <a:latin typeface="Heebo" pitchFamily="2" charset="-79"/>
                <a:cs typeface="Heebo" pitchFamily="2" charset="-79"/>
              </a:rPr>
              <a:t>. The web based resource includes photos, case studies and illustrates the difference Fairtrade can make. </a:t>
            </a:r>
            <a:r>
              <a:rPr lang="en-GB" sz="1800" u="sng"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http://www.papapaa.org/ks2/index.html</a:t>
            </a:r>
            <a:r>
              <a:rPr lang="en-GB" sz="1800" dirty="0">
                <a:solidFill>
                  <a:srgbClr val="DF3AA7"/>
                </a:solidFill>
                <a:latin typeface="Heebo" pitchFamily="2" charset="-79"/>
                <a:cs typeface="Heebo" pitchFamily="2" charset="-79"/>
              </a:rPr>
              <a:t> </a:t>
            </a:r>
          </a:p>
          <a:p>
            <a:r>
              <a:rPr lang="en-GB" sz="1800" dirty="0">
                <a:latin typeface="Heebo" pitchFamily="2" charset="-79"/>
                <a:cs typeface="Heebo" pitchFamily="2" charset="-79"/>
              </a:rPr>
              <a:t>Alternatively explore issues of fairness, equality and community through tax fairness using a ‘Philosophy for Children’ approach from Action Aid. </a:t>
            </a:r>
            <a:r>
              <a:rPr lang="en-GB" sz="1800" u="sng"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https://www.actionaid.org.uk/school-resources/resource/tax-fairness-and-philosophy-for-children</a:t>
            </a:r>
            <a:endParaRPr lang="en-GB" sz="1800" dirty="0">
              <a:solidFill>
                <a:srgbClr val="DF3AA7"/>
              </a:solidFill>
              <a:latin typeface="Heebo" pitchFamily="2" charset="-79"/>
              <a:cs typeface="Heebo" pitchFamily="2" charset="-79"/>
            </a:endParaRPr>
          </a:p>
        </p:txBody>
      </p:sp>
      <p:pic>
        <p:nvPicPr>
          <p:cNvPr id="18" name="Picture 17">
            <a:extLst>
              <a:ext uri="{FF2B5EF4-FFF2-40B4-BE49-F238E27FC236}">
                <a16:creationId xmlns:a16="http://schemas.microsoft.com/office/drawing/2014/main" id="{E901E4CA-89B2-344B-A030-F862ADC26D46}"/>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1761934" y="3579862"/>
            <a:ext cx="4078351" cy="4078351"/>
          </a:xfrm>
          <a:prstGeom prst="rect">
            <a:avLst/>
          </a:prstGeom>
        </p:spPr>
      </p:pic>
    </p:spTree>
    <p:extLst>
      <p:ext uri="{BB962C8B-B14F-4D97-AF65-F5344CB8AC3E}">
        <p14:creationId xmlns:p14="http://schemas.microsoft.com/office/powerpoint/2010/main" val="4095876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Take it further</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21</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439" y="274726"/>
            <a:ext cx="636904"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756842"/>
            <a:ext cx="4078351" cy="4078351"/>
          </a:xfrm>
          <a:prstGeom prst="rect">
            <a:avLst/>
          </a:prstGeom>
        </p:spPr>
      </p:pic>
      <p:sp>
        <p:nvSpPr>
          <p:cNvPr id="25" name="Content Placeholder 2">
            <a:extLst>
              <a:ext uri="{FF2B5EF4-FFF2-40B4-BE49-F238E27FC236}">
                <a16:creationId xmlns:a16="http://schemas.microsoft.com/office/drawing/2014/main" id="{59FBAC55-F7D0-E84F-B54B-384E122864D1}"/>
              </a:ext>
            </a:extLst>
          </p:cNvPr>
          <p:cNvSpPr txBox="1">
            <a:spLocks/>
          </p:cNvSpPr>
          <p:nvPr/>
        </p:nvSpPr>
        <p:spPr>
          <a:xfrm>
            <a:off x="212214" y="1514433"/>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latin typeface="Heebo" pitchFamily="2" charset="-79"/>
                <a:cs typeface="Heebo" pitchFamily="2" charset="-79"/>
              </a:rPr>
              <a:t>Discuss the following quote from Sir Harry Burns, former Chief Medical Officer for Scotland. Is he right? </a:t>
            </a:r>
          </a:p>
          <a:p>
            <a:pPr marL="0" indent="0">
              <a:buNone/>
            </a:pPr>
            <a:r>
              <a:rPr lang="en-GB" sz="1800" b="1" dirty="0">
                <a:latin typeface="Heebo" pitchFamily="2" charset="-79"/>
                <a:cs typeface="Heebo" pitchFamily="2" charset="-79"/>
              </a:rPr>
              <a:t>Why? Why not? What can/should be done about it?</a:t>
            </a:r>
          </a:p>
          <a:p>
            <a:pPr marL="0" indent="0">
              <a:buNone/>
            </a:pPr>
            <a:endParaRPr lang="en-GB" sz="1800" dirty="0">
              <a:solidFill>
                <a:schemeClr val="tx1">
                  <a:lumMod val="85000"/>
                  <a:lumOff val="15000"/>
                </a:schemeClr>
              </a:solidFill>
            </a:endParaRPr>
          </a:p>
        </p:txBody>
      </p:sp>
      <p:pic>
        <p:nvPicPr>
          <p:cNvPr id="18" name="Picture 17">
            <a:extLst>
              <a:ext uri="{FF2B5EF4-FFF2-40B4-BE49-F238E27FC236}">
                <a16:creationId xmlns:a16="http://schemas.microsoft.com/office/drawing/2014/main" id="{E901E4CA-89B2-344B-A030-F862ADC26D46}"/>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741444" y="4743482"/>
            <a:ext cx="4078351" cy="4078351"/>
          </a:xfrm>
          <a:prstGeom prst="rect">
            <a:avLst/>
          </a:prstGeom>
        </p:spPr>
      </p:pic>
      <p:sp>
        <p:nvSpPr>
          <p:cNvPr id="4" name="Rectangle 3">
            <a:extLst>
              <a:ext uri="{FF2B5EF4-FFF2-40B4-BE49-F238E27FC236}">
                <a16:creationId xmlns:a16="http://schemas.microsoft.com/office/drawing/2014/main" id="{CD571C23-56D1-1949-96AE-8BFE0C04E213}"/>
              </a:ext>
            </a:extLst>
          </p:cNvPr>
          <p:cNvSpPr/>
          <p:nvPr/>
        </p:nvSpPr>
        <p:spPr>
          <a:xfrm>
            <a:off x="280534" y="2639118"/>
            <a:ext cx="8640959" cy="2031325"/>
          </a:xfrm>
          <a:prstGeom prst="rect">
            <a:avLst/>
          </a:prstGeom>
        </p:spPr>
        <p:txBody>
          <a:bodyPr wrap="square">
            <a:spAutoFit/>
          </a:bodyPr>
          <a:lstStyle/>
          <a:p>
            <a:pPr fontAlgn="base"/>
            <a:r>
              <a:rPr lang="en-GB" i="1" dirty="0">
                <a:solidFill>
                  <a:srgbClr val="676ABF"/>
                </a:solidFill>
                <a:latin typeface="Heebo" pitchFamily="2" charset="-79"/>
                <a:cs typeface="Heebo" pitchFamily="2" charset="-79"/>
              </a:rPr>
              <a:t>“Health inequalities are the biggest issue facing Scotland just now, because not only are health inequalities a problem but health inequalities are really a manifestation of social inequality. </a:t>
            </a:r>
          </a:p>
          <a:p>
            <a:pPr fontAlgn="base"/>
            <a:r>
              <a:rPr lang="en-GB" b="1" i="1" dirty="0">
                <a:solidFill>
                  <a:srgbClr val="676ABF"/>
                </a:solidFill>
                <a:latin typeface="Heebo" pitchFamily="2" charset="-79"/>
                <a:cs typeface="Heebo" pitchFamily="2" charset="-79"/>
              </a:rPr>
              <a:t>Social complexity, social disintegration… drives things like criminality, it drives things like poor educational attainment, it drives a whole range of things that we would want to see different in Scotland. The more attention we can get paid to the drivers of that situation, the better.”</a:t>
            </a:r>
          </a:p>
        </p:txBody>
      </p:sp>
    </p:spTree>
    <p:extLst>
      <p:ext uri="{BB962C8B-B14F-4D97-AF65-F5344CB8AC3E}">
        <p14:creationId xmlns:p14="http://schemas.microsoft.com/office/powerpoint/2010/main" val="27165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Want more?</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22</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439" y="274726"/>
            <a:ext cx="636904"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756842"/>
            <a:ext cx="4078351" cy="4078351"/>
          </a:xfrm>
          <a:prstGeom prst="rect">
            <a:avLst/>
          </a:prstGeom>
        </p:spPr>
      </p:pic>
      <p:sp>
        <p:nvSpPr>
          <p:cNvPr id="18" name="Content Placeholder 2">
            <a:extLst>
              <a:ext uri="{FF2B5EF4-FFF2-40B4-BE49-F238E27FC236}">
                <a16:creationId xmlns:a16="http://schemas.microsoft.com/office/drawing/2014/main" id="{EA7FDCE2-AD8C-AF49-9434-F5BD385B38E5}"/>
              </a:ext>
            </a:extLst>
          </p:cNvPr>
          <p:cNvSpPr txBox="1">
            <a:spLocks/>
          </p:cNvSpPr>
          <p:nvPr/>
        </p:nvSpPr>
        <p:spPr>
          <a:xfrm>
            <a:off x="152400" y="1293128"/>
            <a:ext cx="8969093"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solidFill>
                <a:schemeClr val="tx1">
                  <a:lumMod val="85000"/>
                  <a:lumOff val="15000"/>
                </a:schemeClr>
              </a:solidFill>
              <a:latin typeface="Heebo" pitchFamily="2" charset="-79"/>
              <a:cs typeface="Heebo" pitchFamily="2" charset="-79"/>
            </a:endParaRPr>
          </a:p>
          <a:p>
            <a:pPr marL="0" indent="0">
              <a:buNone/>
            </a:pPr>
            <a:r>
              <a:rPr lang="en-GB" sz="2400" b="1" dirty="0">
                <a:solidFill>
                  <a:schemeClr val="tx1">
                    <a:lumMod val="85000"/>
                    <a:lumOff val="15000"/>
                  </a:schemeClr>
                </a:solidFill>
                <a:latin typeface="Heebo" pitchFamily="2" charset="-79"/>
                <a:cs typeface="Heebo" pitchFamily="2" charset="-79"/>
              </a:rPr>
              <a:t>Check out these additional resources for this goal:</a:t>
            </a:r>
          </a:p>
          <a:p>
            <a:pPr marL="0" indent="0">
              <a:buNone/>
            </a:pPr>
            <a:endParaRPr lang="en-GB" sz="1800" b="1" dirty="0">
              <a:solidFill>
                <a:schemeClr val="tx1">
                  <a:lumMod val="85000"/>
                  <a:lumOff val="15000"/>
                </a:schemeClr>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http://worldslargestlesson.globalgoals.org/global-goals/reduced-inequalities/</a:t>
            </a:r>
            <a:endParaRPr lang="en-GB" sz="1800" dirty="0">
              <a:solidFill>
                <a:srgbClr val="DF3AA7"/>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http://www.teachglobalambassadors.org/curriculum-areas</a:t>
            </a:r>
            <a:r>
              <a:rPr lang="en-GB" sz="1800" dirty="0">
                <a:solidFill>
                  <a:srgbClr val="DF3AA7"/>
                </a:solidFill>
                <a:latin typeface="Heebo" pitchFamily="2" charset="-79"/>
                <a:cs typeface="Heebo" pitchFamily="2" charset="-79"/>
              </a:rPr>
              <a:t> </a:t>
            </a:r>
          </a:p>
          <a:p>
            <a:pPr marL="0" indent="0">
              <a:buNone/>
            </a:pPr>
            <a:r>
              <a:rPr lang="en-GB" sz="1800"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https://www.amnesty.org/en/latest/education/</a:t>
            </a:r>
            <a:r>
              <a:rPr lang="en-GB" sz="1800" dirty="0">
                <a:solidFill>
                  <a:srgbClr val="DF3AA7"/>
                </a:solidFill>
                <a:latin typeface="Heebo" pitchFamily="2" charset="-79"/>
                <a:cs typeface="Heebo" pitchFamily="2" charset="-79"/>
              </a:rPr>
              <a:t> </a:t>
            </a:r>
          </a:p>
          <a:p>
            <a:pPr marL="0" indent="0">
              <a:buNone/>
            </a:pPr>
            <a:endParaRPr lang="en-GB" sz="1800" dirty="0">
              <a:solidFill>
                <a:schemeClr val="tx1">
                  <a:lumMod val="85000"/>
                  <a:lumOff val="15000"/>
                </a:schemeClr>
              </a:solidFill>
              <a:latin typeface="Heebo" pitchFamily="2" charset="-79"/>
              <a:cs typeface="Heebo" pitchFamily="2" charset="-79"/>
            </a:endParaRPr>
          </a:p>
        </p:txBody>
      </p:sp>
      <p:pic>
        <p:nvPicPr>
          <p:cNvPr id="19" name="Graphic 18" descr="Cursor">
            <a:hlinkClick r:id="rId8"/>
            <a:extLst>
              <a:ext uri="{FF2B5EF4-FFF2-40B4-BE49-F238E27FC236}">
                <a16:creationId xmlns:a16="http://schemas.microsoft.com/office/drawing/2014/main" id="{07DC674C-5739-5F4D-B6C9-1B0ED802CB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4529" y="3525315"/>
            <a:ext cx="705258" cy="705258"/>
          </a:xfrm>
          <a:prstGeom prst="rect">
            <a:avLst/>
          </a:prstGeom>
        </p:spPr>
      </p:pic>
      <p:pic>
        <p:nvPicPr>
          <p:cNvPr id="20" name="Picture 19">
            <a:extLst>
              <a:ext uri="{FF2B5EF4-FFF2-40B4-BE49-F238E27FC236}">
                <a16:creationId xmlns:a16="http://schemas.microsoft.com/office/drawing/2014/main" id="{C107BE6D-F0F0-304E-A7DE-84CE646DD73C}"/>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1816327" y="3839755"/>
            <a:ext cx="4078351" cy="4078351"/>
          </a:xfrm>
          <a:prstGeom prst="rect">
            <a:avLst/>
          </a:prstGeom>
        </p:spPr>
      </p:pic>
      <p:pic>
        <p:nvPicPr>
          <p:cNvPr id="4" name="Picture 3">
            <a:extLst>
              <a:ext uri="{FF2B5EF4-FFF2-40B4-BE49-F238E27FC236}">
                <a16:creationId xmlns:a16="http://schemas.microsoft.com/office/drawing/2014/main" id="{980E1AAB-FC13-DB4C-AF06-DD2C1FC85EB2}"/>
              </a:ext>
            </a:extLst>
          </p:cNvPr>
          <p:cNvPicPr>
            <a:picLocks noChangeAspect="1"/>
          </p:cNvPicPr>
          <p:nvPr/>
        </p:nvPicPr>
        <p:blipFill>
          <a:blip r:embed="rId11"/>
          <a:stretch>
            <a:fillRect/>
          </a:stretch>
        </p:blipFill>
        <p:spPr>
          <a:xfrm>
            <a:off x="7296910" y="3166744"/>
            <a:ext cx="1600200" cy="1422400"/>
          </a:xfrm>
          <a:prstGeom prst="rect">
            <a:avLst/>
          </a:prstGeom>
        </p:spPr>
      </p:pic>
      <p:pic>
        <p:nvPicPr>
          <p:cNvPr id="12" name="Picture 11">
            <a:extLst>
              <a:ext uri="{FF2B5EF4-FFF2-40B4-BE49-F238E27FC236}">
                <a16:creationId xmlns:a16="http://schemas.microsoft.com/office/drawing/2014/main" id="{30B3F5BE-DE3A-714F-A7A6-D732B3F7774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94897" y="2091082"/>
            <a:ext cx="1969591" cy="1075662"/>
          </a:xfrm>
          <a:prstGeom prst="rect">
            <a:avLst/>
          </a:prstGeom>
        </p:spPr>
      </p:pic>
      <p:pic>
        <p:nvPicPr>
          <p:cNvPr id="24" name="Graphic 23" descr="Cursor">
            <a:hlinkClick r:id="rId8"/>
            <a:extLst>
              <a:ext uri="{FF2B5EF4-FFF2-40B4-BE49-F238E27FC236}">
                <a16:creationId xmlns:a16="http://schemas.microsoft.com/office/drawing/2014/main" id="{6D7CE3C1-09E2-774E-8C40-285AD81440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187513">
            <a:off x="5757834" y="3133012"/>
            <a:ext cx="705258" cy="705258"/>
          </a:xfrm>
          <a:prstGeom prst="rect">
            <a:avLst/>
          </a:prstGeom>
        </p:spPr>
      </p:pic>
    </p:spTree>
    <p:extLst>
      <p:ext uri="{BB962C8B-B14F-4D97-AF65-F5344CB8AC3E}">
        <p14:creationId xmlns:p14="http://schemas.microsoft.com/office/powerpoint/2010/main" val="183353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childTnLst>
                          </p:cTn>
                        </p:par>
                        <p:par>
                          <p:cTn id="11" fill="hold">
                            <p:stCondLst>
                              <p:cond delay="1000"/>
                            </p:stCondLst>
                            <p:childTnLst>
                              <p:par>
                                <p:cTn id="12" presetID="32" presetClass="emph" presetSubtype="0" repeatCount="indefinite" fill="hold" nodeType="afterEffect">
                                  <p:stCondLst>
                                    <p:cond delay="0"/>
                                  </p:stCondLst>
                                  <p:childTnLst>
                                    <p:animRot by="120000">
                                      <p:cBhvr>
                                        <p:cTn id="13" dur="100" fill="hold">
                                          <p:stCondLst>
                                            <p:cond delay="0"/>
                                          </p:stCondLst>
                                        </p:cTn>
                                        <p:tgtEl>
                                          <p:spTgt spid="19"/>
                                        </p:tgtEl>
                                        <p:attrNameLst>
                                          <p:attrName>r</p:attrName>
                                        </p:attrNameLst>
                                      </p:cBhvr>
                                    </p:animRot>
                                    <p:animRot by="-240000">
                                      <p:cBhvr>
                                        <p:cTn id="14" dur="200" fill="hold">
                                          <p:stCondLst>
                                            <p:cond delay="200"/>
                                          </p:stCondLst>
                                        </p:cTn>
                                        <p:tgtEl>
                                          <p:spTgt spid="19"/>
                                        </p:tgtEl>
                                        <p:attrNameLst>
                                          <p:attrName>r</p:attrName>
                                        </p:attrNameLst>
                                      </p:cBhvr>
                                    </p:animRot>
                                    <p:animRot by="240000">
                                      <p:cBhvr>
                                        <p:cTn id="15" dur="200" fill="hold">
                                          <p:stCondLst>
                                            <p:cond delay="400"/>
                                          </p:stCondLst>
                                        </p:cTn>
                                        <p:tgtEl>
                                          <p:spTgt spid="19"/>
                                        </p:tgtEl>
                                        <p:attrNameLst>
                                          <p:attrName>r</p:attrName>
                                        </p:attrNameLst>
                                      </p:cBhvr>
                                    </p:animRot>
                                    <p:animRot by="-240000">
                                      <p:cBhvr>
                                        <p:cTn id="16" dur="200" fill="hold">
                                          <p:stCondLst>
                                            <p:cond delay="600"/>
                                          </p:stCondLst>
                                        </p:cTn>
                                        <p:tgtEl>
                                          <p:spTgt spid="19"/>
                                        </p:tgtEl>
                                        <p:attrNameLst>
                                          <p:attrName>r</p:attrName>
                                        </p:attrNameLst>
                                      </p:cBhvr>
                                    </p:animRot>
                                    <p:animRot by="120000">
                                      <p:cBhvr>
                                        <p:cTn id="17"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0" y="361950"/>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85800" y="308470"/>
            <a:ext cx="9285568" cy="553998"/>
          </a:xfrm>
          <a:prstGeom prst="rect">
            <a:avLst/>
          </a:prstGeom>
          <a:noFill/>
        </p:spPr>
        <p:txBody>
          <a:bodyPr wrap="square" rtlCol="0">
            <a:spAutoFit/>
          </a:bodyPr>
          <a:lstStyle/>
          <a:p>
            <a:r>
              <a:rPr lang="en-US" sz="3000" b="1" dirty="0">
                <a:solidFill>
                  <a:srgbClr val="676ABF"/>
                </a:solidFill>
                <a:latin typeface="Heebo" pitchFamily="2" charset="-79"/>
                <a:ea typeface="Roboto Cn" pitchFamily="2" charset="0"/>
                <a:cs typeface="Heebo" pitchFamily="2" charset="-79"/>
              </a:rPr>
              <a:t>Goal 11: Sustainable cities and communities</a:t>
            </a:r>
          </a:p>
        </p:txBody>
      </p:sp>
      <p:sp>
        <p:nvSpPr>
          <p:cNvPr id="5" name="TextBox 4"/>
          <p:cNvSpPr txBox="1"/>
          <p:nvPr/>
        </p:nvSpPr>
        <p:spPr>
          <a:xfrm>
            <a:off x="685800" y="742950"/>
            <a:ext cx="4343400" cy="276999"/>
          </a:xfrm>
          <a:prstGeom prst="rect">
            <a:avLst/>
          </a:prstGeom>
          <a:noFill/>
        </p:spPr>
        <p:txBody>
          <a:bodyPr wrap="square" rtlCol="0">
            <a:spAutoFit/>
          </a:bodyPr>
          <a:lstStyle/>
          <a:p>
            <a:r>
              <a:rPr lang="en-US" sz="1200" dirty="0">
                <a:solidFill>
                  <a:srgbClr val="DF3AA7"/>
                </a:solidFill>
              </a:rPr>
              <a:t>Understanding the SDGs</a:t>
            </a:r>
          </a:p>
        </p:txBody>
      </p:sp>
      <p:sp>
        <p:nvSpPr>
          <p:cNvPr id="8" name="TextBox 7"/>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23</a:t>
            </a:fld>
            <a:endParaRPr lang="en-US" sz="1100" dirty="0">
              <a:solidFill>
                <a:schemeClr val="bg1"/>
              </a:solidFill>
            </a:endParaRPr>
          </a:p>
        </p:txBody>
      </p:sp>
      <p:sp>
        <p:nvSpPr>
          <p:cNvPr id="17" name="TextBox 16"/>
          <p:cNvSpPr txBox="1"/>
          <p:nvPr/>
        </p:nvSpPr>
        <p:spPr>
          <a:xfrm>
            <a:off x="723712" y="3545678"/>
            <a:ext cx="7044314" cy="1246495"/>
          </a:xfrm>
          <a:prstGeom prst="rect">
            <a:avLst/>
          </a:prstGeom>
          <a:noFill/>
        </p:spPr>
        <p:txBody>
          <a:bodyPr wrap="square" rtlCol="0">
            <a:spAutoFit/>
          </a:bodyPr>
          <a:lstStyle/>
          <a:p>
            <a:pPr algn="ctr">
              <a:lnSpc>
                <a:spcPct val="150000"/>
              </a:lnSpc>
            </a:pPr>
            <a:r>
              <a:rPr lang="en-US" dirty="0">
                <a:solidFill>
                  <a:schemeClr val="tx1">
                    <a:lumMod val="75000"/>
                    <a:lumOff val="25000"/>
                  </a:schemeClr>
                </a:solidFill>
                <a:latin typeface="Heebo Medium" pitchFamily="2" charset="-79"/>
                <a:cs typeface="Heebo Medium" pitchFamily="2" charset="-79"/>
              </a:rPr>
              <a:t>This goals aims to:</a:t>
            </a:r>
          </a:p>
          <a:p>
            <a:pPr algn="ctr"/>
            <a:r>
              <a:rPr lang="en-GB" sz="2400" b="1" dirty="0">
                <a:solidFill>
                  <a:schemeClr val="accent6">
                    <a:lumMod val="75000"/>
                  </a:schemeClr>
                </a:solidFill>
              </a:rPr>
              <a:t>Make cities and human settlements inclusive, safe, resilient and sustainable</a:t>
            </a:r>
          </a:p>
        </p:txBody>
      </p:sp>
      <p:sp>
        <p:nvSpPr>
          <p:cNvPr id="20" name="Rectangle 19">
            <a:extLst>
              <a:ext uri="{FF2B5EF4-FFF2-40B4-BE49-F238E27FC236}">
                <a16:creationId xmlns:a16="http://schemas.microsoft.com/office/drawing/2014/main" id="{6144FA8B-7C48-5847-8969-D3F4CEBB4A15}"/>
              </a:ext>
            </a:extLst>
          </p:cNvPr>
          <p:cNvSpPr/>
          <p:nvPr/>
        </p:nvSpPr>
        <p:spPr>
          <a:xfrm>
            <a:off x="8022634" y="4814949"/>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A9E04B7-76A7-A942-AEF0-B6AAB7F3F6B3}"/>
              </a:ext>
            </a:extLst>
          </p:cNvPr>
          <p:cNvSpPr>
            <a:spLocks/>
          </p:cNvSpPr>
          <p:nvPr/>
        </p:nvSpPr>
        <p:spPr bwMode="auto">
          <a:xfrm>
            <a:off x="7033810" y="4809253"/>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TextBox 22">
            <a:extLst>
              <a:ext uri="{FF2B5EF4-FFF2-40B4-BE49-F238E27FC236}">
                <a16:creationId xmlns:a16="http://schemas.microsoft.com/office/drawing/2014/main" id="{B9E79B9D-09D1-1D40-8B98-3651009719F7}"/>
              </a:ext>
            </a:extLst>
          </p:cNvPr>
          <p:cNvSpPr txBox="1"/>
          <p:nvPr/>
        </p:nvSpPr>
        <p:spPr>
          <a:xfrm>
            <a:off x="7345875" y="4863620"/>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23</a:t>
            </a:fld>
            <a:endParaRPr lang="en-US" sz="1100" dirty="0">
              <a:solidFill>
                <a:schemeClr val="bg1"/>
              </a:solidFill>
            </a:endParaRPr>
          </a:p>
        </p:txBody>
      </p:sp>
      <p:pic>
        <p:nvPicPr>
          <p:cNvPr id="24" name="Picture 23">
            <a:extLst>
              <a:ext uri="{FF2B5EF4-FFF2-40B4-BE49-F238E27FC236}">
                <a16:creationId xmlns:a16="http://schemas.microsoft.com/office/drawing/2014/main" id="{12F6A832-21A2-7C40-8BBA-694E8FEFB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grpSp>
        <p:nvGrpSpPr>
          <p:cNvPr id="25" name="Group 24">
            <a:extLst>
              <a:ext uri="{FF2B5EF4-FFF2-40B4-BE49-F238E27FC236}">
                <a16:creationId xmlns:a16="http://schemas.microsoft.com/office/drawing/2014/main" id="{6EBDE948-CEF3-3446-8139-74D5DBCBB0E5}"/>
              </a:ext>
            </a:extLst>
          </p:cNvPr>
          <p:cNvGrpSpPr/>
          <p:nvPr/>
        </p:nvGrpSpPr>
        <p:grpSpPr>
          <a:xfrm>
            <a:off x="8485464" y="4862363"/>
            <a:ext cx="506136" cy="234319"/>
            <a:chOff x="8497453" y="4862363"/>
            <a:chExt cx="506136" cy="234319"/>
          </a:xfrm>
        </p:grpSpPr>
        <p:sp>
          <p:nvSpPr>
            <p:cNvPr id="26" name="Chevron 25">
              <a:extLst>
                <a:ext uri="{FF2B5EF4-FFF2-40B4-BE49-F238E27FC236}">
                  <a16:creationId xmlns:a16="http://schemas.microsoft.com/office/drawing/2014/main" id="{521AECAD-BFAE-BE4C-98F0-AC6638719C3E}"/>
                </a:ext>
              </a:extLst>
            </p:cNvPr>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88D53440-7D9E-5D43-A72E-FB974F9B5350}"/>
                </a:ext>
              </a:extLst>
            </p:cNvPr>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a:extLst>
                <a:ext uri="{FF2B5EF4-FFF2-40B4-BE49-F238E27FC236}">
                  <a16:creationId xmlns:a16="http://schemas.microsoft.com/office/drawing/2014/main" id="{0EE3BEB4-43BD-0449-8E1C-33027035619F}"/>
                </a:ext>
              </a:extLst>
            </p:cNvPr>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9" name="Picture 2">
            <a:extLst>
              <a:ext uri="{FF2B5EF4-FFF2-40B4-BE49-F238E27FC236}">
                <a16:creationId xmlns:a16="http://schemas.microsoft.com/office/drawing/2014/main" id="{A308A7F5-78ED-7B40-AC98-586D25903B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18521" y="1256597"/>
            <a:ext cx="2254696" cy="226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a:extLst>
              <a:ext uri="{FF2B5EF4-FFF2-40B4-BE49-F238E27FC236}">
                <a16:creationId xmlns:a16="http://schemas.microsoft.com/office/drawing/2014/main" id="{901BF3C1-252E-DC4D-BA90-3ABA7D448B92}"/>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7067241" y="1211325"/>
            <a:ext cx="2999776" cy="2999776"/>
          </a:xfrm>
          <a:prstGeom prst="rect">
            <a:avLst/>
          </a:prstGeom>
        </p:spPr>
      </p:pic>
      <p:pic>
        <p:nvPicPr>
          <p:cNvPr id="31" name="Picture 30">
            <a:extLst>
              <a:ext uri="{FF2B5EF4-FFF2-40B4-BE49-F238E27FC236}">
                <a16:creationId xmlns:a16="http://schemas.microsoft.com/office/drawing/2014/main" id="{B59DFE86-79FA-F149-A402-18F225CBA3A3}"/>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2884768" y="881449"/>
            <a:ext cx="4116059" cy="4116059"/>
          </a:xfrm>
          <a:prstGeom prst="rect">
            <a:avLst/>
          </a:prstGeom>
        </p:spPr>
      </p:pic>
    </p:spTree>
    <p:extLst>
      <p:ext uri="{BB962C8B-B14F-4D97-AF65-F5344CB8AC3E}">
        <p14:creationId xmlns:p14="http://schemas.microsoft.com/office/powerpoint/2010/main" val="404026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458080" y="-460215"/>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368862" y="4459381"/>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24</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2444" y="274719"/>
            <a:ext cx="632894" cy="63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66242" y="4275001"/>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sp>
        <p:nvSpPr>
          <p:cNvPr id="21" name="Content Placeholder 2">
            <a:extLst>
              <a:ext uri="{FF2B5EF4-FFF2-40B4-BE49-F238E27FC236}">
                <a16:creationId xmlns:a16="http://schemas.microsoft.com/office/drawing/2014/main" id="{4F1F3A71-17E7-5346-B672-439A1B410DDF}"/>
              </a:ext>
            </a:extLst>
          </p:cNvPr>
          <p:cNvSpPr txBox="1">
            <a:spLocks/>
          </p:cNvSpPr>
          <p:nvPr/>
        </p:nvSpPr>
        <p:spPr>
          <a:xfrm>
            <a:off x="607565" y="627726"/>
            <a:ext cx="8640959" cy="52848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p>
          <a:p>
            <a:pPr marL="0" indent="0">
              <a:buNone/>
            </a:pPr>
            <a:r>
              <a:rPr lang="en-GB" sz="2400" b="1" dirty="0">
                <a:solidFill>
                  <a:srgbClr val="DF3AA7"/>
                </a:solidFill>
                <a:latin typeface="Heebo" pitchFamily="2" charset="-79"/>
                <a:cs typeface="Heebo" pitchFamily="2" charset="-79"/>
              </a:rPr>
              <a:t>Think about where you live…</a:t>
            </a:r>
          </a:p>
          <a:p>
            <a:pPr marL="0" indent="0" algn="r">
              <a:buNone/>
            </a:pPr>
            <a:endParaRPr lang="en-GB" sz="2400" b="1" dirty="0">
              <a:solidFill>
                <a:schemeClr val="tx1">
                  <a:lumMod val="75000"/>
                  <a:lumOff val="25000"/>
                </a:schemeClr>
              </a:solidFill>
              <a:latin typeface="Heebo" pitchFamily="2" charset="-79"/>
              <a:cs typeface="Heebo" pitchFamily="2" charset="-79"/>
            </a:endParaRPr>
          </a:p>
          <a:p>
            <a:pPr marL="0" indent="0">
              <a:buNone/>
            </a:pPr>
            <a:r>
              <a:rPr lang="en-GB" sz="2400" b="1" dirty="0">
                <a:solidFill>
                  <a:schemeClr val="tx1">
                    <a:lumMod val="75000"/>
                    <a:lumOff val="25000"/>
                  </a:schemeClr>
                </a:solidFill>
                <a:latin typeface="Heebo" pitchFamily="2" charset="-79"/>
                <a:cs typeface="Heebo" pitchFamily="2" charset="-79"/>
              </a:rPr>
              <a:t>Individually…</a:t>
            </a:r>
          </a:p>
          <a:p>
            <a:r>
              <a:rPr lang="en-GB" sz="2400" dirty="0">
                <a:solidFill>
                  <a:schemeClr val="tx1">
                    <a:lumMod val="75000"/>
                    <a:lumOff val="25000"/>
                  </a:schemeClr>
                </a:solidFill>
                <a:latin typeface="Heebo" pitchFamily="2" charset="-79"/>
                <a:cs typeface="Heebo" pitchFamily="2" charset="-79"/>
              </a:rPr>
              <a:t>Use words or pictures to describe your home.</a:t>
            </a:r>
          </a:p>
          <a:p>
            <a:endParaRPr lang="en-GB" sz="2400" dirty="0">
              <a:solidFill>
                <a:schemeClr val="tx1">
                  <a:lumMod val="75000"/>
                  <a:lumOff val="25000"/>
                </a:schemeClr>
              </a:solidFill>
              <a:latin typeface="Heebo" pitchFamily="2" charset="-79"/>
              <a:cs typeface="Heebo" pitchFamily="2" charset="-79"/>
            </a:endParaRPr>
          </a:p>
          <a:p>
            <a:pPr marL="0" indent="0">
              <a:buNone/>
            </a:pPr>
            <a:r>
              <a:rPr lang="en-GB" sz="2400" b="1" dirty="0">
                <a:solidFill>
                  <a:schemeClr val="tx1">
                    <a:lumMod val="75000"/>
                    <a:lumOff val="25000"/>
                  </a:schemeClr>
                </a:solidFill>
                <a:latin typeface="Heebo" pitchFamily="2" charset="-79"/>
                <a:cs typeface="Heebo" pitchFamily="2" charset="-79"/>
              </a:rPr>
              <a:t>As a group…</a:t>
            </a:r>
          </a:p>
          <a:p>
            <a:r>
              <a:rPr lang="en-GB" sz="2400" dirty="0">
                <a:solidFill>
                  <a:schemeClr val="tx1">
                    <a:lumMod val="75000"/>
                    <a:lumOff val="25000"/>
                  </a:schemeClr>
                </a:solidFill>
                <a:latin typeface="Heebo" pitchFamily="2" charset="-79"/>
                <a:cs typeface="Heebo" pitchFamily="2" charset="-79"/>
              </a:rPr>
              <a:t>Use words or pictures to describe your neighbourhood.</a:t>
            </a:r>
          </a:p>
          <a:p>
            <a:pPr marL="0" indent="0">
              <a:buNone/>
            </a:pPr>
            <a:endParaRPr lang="en-GB" dirty="0"/>
          </a:p>
          <a:p>
            <a:pPr marL="0" indent="0" algn="r">
              <a:buNone/>
            </a:pPr>
            <a:endParaRPr lang="en-GB" sz="2600" b="1"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8" name="Graphic 7" descr="House">
            <a:extLst>
              <a:ext uri="{FF2B5EF4-FFF2-40B4-BE49-F238E27FC236}">
                <a16:creationId xmlns:a16="http://schemas.microsoft.com/office/drawing/2014/main" id="{8F723865-54C0-2E4A-BF8D-9122688791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1445" y="409336"/>
            <a:ext cx="1642365" cy="1642365"/>
          </a:xfrm>
          <a:prstGeom prst="rect">
            <a:avLst/>
          </a:prstGeom>
        </p:spPr>
      </p:pic>
      <p:pic>
        <p:nvPicPr>
          <p:cNvPr id="10" name="Graphic 9" descr="Building">
            <a:extLst>
              <a:ext uri="{FF2B5EF4-FFF2-40B4-BE49-F238E27FC236}">
                <a16:creationId xmlns:a16="http://schemas.microsoft.com/office/drawing/2014/main" id="{8C56193D-0470-0644-8DCA-3622868F70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96550" y="409335"/>
            <a:ext cx="1642365" cy="1642365"/>
          </a:xfrm>
          <a:prstGeom prst="rect">
            <a:avLst/>
          </a:prstGeom>
        </p:spPr>
      </p:pic>
    </p:spTree>
    <p:extLst>
      <p:ext uri="{BB962C8B-B14F-4D97-AF65-F5344CB8AC3E}">
        <p14:creationId xmlns:p14="http://schemas.microsoft.com/office/powerpoint/2010/main" val="769768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196046" y="-520835"/>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368862" y="4459381"/>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25</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2444" y="274719"/>
            <a:ext cx="632894" cy="63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66270" y="4262488"/>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579119" y="2730500"/>
            <a:ext cx="1591108" cy="1591108"/>
          </a:xfrm>
          <a:prstGeom prst="rect">
            <a:avLst/>
          </a:prstGeom>
        </p:spPr>
      </p:pic>
      <p:sp>
        <p:nvSpPr>
          <p:cNvPr id="4" name="Rectangle 3">
            <a:extLst>
              <a:ext uri="{FF2B5EF4-FFF2-40B4-BE49-F238E27FC236}">
                <a16:creationId xmlns:a16="http://schemas.microsoft.com/office/drawing/2014/main" id="{094D4B2B-C0A7-0A40-8C3A-E30E66E1F09E}"/>
              </a:ext>
            </a:extLst>
          </p:cNvPr>
          <p:cNvSpPr/>
          <p:nvPr/>
        </p:nvSpPr>
        <p:spPr>
          <a:xfrm>
            <a:off x="629886" y="1284106"/>
            <a:ext cx="7884227" cy="3046988"/>
          </a:xfrm>
          <a:prstGeom prst="rect">
            <a:avLst/>
          </a:prstGeom>
        </p:spPr>
        <p:txBody>
          <a:bodyPr wrap="square">
            <a:spAutoFit/>
          </a:bodyPr>
          <a:lstStyle/>
          <a:p>
            <a:r>
              <a:rPr lang="en-GB" sz="2400" b="1" dirty="0">
                <a:solidFill>
                  <a:srgbClr val="DF3AA7"/>
                </a:solidFill>
                <a:latin typeface="Heebo" pitchFamily="2" charset="-79"/>
                <a:cs typeface="Heebo" pitchFamily="2" charset="-79"/>
              </a:rPr>
              <a:t>What do we mean by…</a:t>
            </a:r>
          </a:p>
          <a:p>
            <a:pPr algn="r"/>
            <a:endParaRPr lang="en-GB" sz="2400" b="1" dirty="0">
              <a:latin typeface="Heebo" pitchFamily="2" charset="-79"/>
              <a:cs typeface="Heebo" pitchFamily="2" charset="-79"/>
            </a:endParaRPr>
          </a:p>
          <a:p>
            <a:pPr marL="514350" indent="-514350">
              <a:buAutoNum type="arabicPeriod"/>
            </a:pPr>
            <a:r>
              <a:rPr lang="en-GB" sz="2400" dirty="0">
                <a:latin typeface="Heebo" pitchFamily="2" charset="-79"/>
                <a:cs typeface="Heebo" pitchFamily="2" charset="-79"/>
              </a:rPr>
              <a:t>‘Neighbourhood’?</a:t>
            </a:r>
          </a:p>
          <a:p>
            <a:pPr marL="514350" indent="-514350">
              <a:buAutoNum type="arabicPeriod"/>
            </a:pPr>
            <a:r>
              <a:rPr lang="en-GB" sz="2400" dirty="0">
                <a:latin typeface="Heebo" pitchFamily="2" charset="-79"/>
                <a:cs typeface="Heebo" pitchFamily="2" charset="-79"/>
              </a:rPr>
              <a:t>‘Community’ ?</a:t>
            </a:r>
          </a:p>
          <a:p>
            <a:pPr marL="514350" indent="-514350">
              <a:buAutoNum type="arabicPeriod"/>
            </a:pPr>
            <a:endParaRPr lang="en-GB" sz="2400" b="1" dirty="0">
              <a:latin typeface="Heebo" pitchFamily="2" charset="-79"/>
              <a:cs typeface="Heebo" pitchFamily="2" charset="-79"/>
            </a:endParaRPr>
          </a:p>
          <a:p>
            <a:r>
              <a:rPr lang="en-GB" sz="2400" b="1" dirty="0">
                <a:latin typeface="Heebo" pitchFamily="2" charset="-79"/>
                <a:cs typeface="Heebo" pitchFamily="2" charset="-79"/>
              </a:rPr>
              <a:t>How do you feel about the area where you live?</a:t>
            </a:r>
          </a:p>
          <a:p>
            <a:r>
              <a:rPr lang="en-GB" sz="2400" b="1" dirty="0">
                <a:latin typeface="Heebo" pitchFamily="2" charset="-79"/>
                <a:cs typeface="Heebo" pitchFamily="2" charset="-79"/>
              </a:rPr>
              <a:t>Does it provide what you need?</a:t>
            </a:r>
          </a:p>
          <a:p>
            <a:r>
              <a:rPr lang="en-GB" sz="2400" b="1" dirty="0">
                <a:latin typeface="Heebo" pitchFamily="2" charset="-79"/>
                <a:cs typeface="Heebo" pitchFamily="2" charset="-79"/>
              </a:rPr>
              <a:t>Use words or pictures to describe your connection to it.</a:t>
            </a:r>
          </a:p>
        </p:txBody>
      </p:sp>
      <p:pic>
        <p:nvPicPr>
          <p:cNvPr id="25" name="Picture 24">
            <a:extLst>
              <a:ext uri="{FF2B5EF4-FFF2-40B4-BE49-F238E27FC236}">
                <a16:creationId xmlns:a16="http://schemas.microsoft.com/office/drawing/2014/main" id="{549F6995-F96E-C647-8498-F75BD3AF3E0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5125690" y="920114"/>
            <a:ext cx="1840667" cy="1840667"/>
          </a:xfrm>
          <a:prstGeom prst="rect">
            <a:avLst/>
          </a:prstGeom>
        </p:spPr>
      </p:pic>
    </p:spTree>
    <p:extLst>
      <p:ext uri="{BB962C8B-B14F-4D97-AF65-F5344CB8AC3E}">
        <p14:creationId xmlns:p14="http://schemas.microsoft.com/office/powerpoint/2010/main" val="4062653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8343740" y="-203417"/>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368862" y="4459381"/>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26</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2444" y="274719"/>
            <a:ext cx="632894" cy="63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6199404" y="-40048"/>
            <a:ext cx="1437264" cy="1437264"/>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651666" y="-950339"/>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7771575" y="2867041"/>
            <a:ext cx="1591108" cy="1591108"/>
          </a:xfrm>
          <a:prstGeom prst="rect">
            <a:avLst/>
          </a:prstGeom>
        </p:spPr>
      </p:pic>
      <p:sp>
        <p:nvSpPr>
          <p:cNvPr id="25" name="Content Placeholder 2">
            <a:extLst>
              <a:ext uri="{FF2B5EF4-FFF2-40B4-BE49-F238E27FC236}">
                <a16:creationId xmlns:a16="http://schemas.microsoft.com/office/drawing/2014/main" id="{B966A926-2940-6742-9561-B52C8D6C2E85}"/>
              </a:ext>
            </a:extLst>
          </p:cNvPr>
          <p:cNvSpPr txBox="1">
            <a:spLocks/>
          </p:cNvSpPr>
          <p:nvPr/>
        </p:nvSpPr>
        <p:spPr>
          <a:xfrm>
            <a:off x="458085" y="815020"/>
            <a:ext cx="8640959" cy="40537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p>
          <a:p>
            <a:pPr marL="0" indent="0">
              <a:buNone/>
            </a:pPr>
            <a:r>
              <a:rPr lang="en-GB" sz="2200" b="1" dirty="0">
                <a:solidFill>
                  <a:srgbClr val="DF3AA7"/>
                </a:solidFill>
              </a:rPr>
              <a:t>Over to you…</a:t>
            </a:r>
            <a:endParaRPr lang="en-GB" sz="2200" b="1" dirty="0">
              <a:solidFill>
                <a:schemeClr val="tx1">
                  <a:lumMod val="75000"/>
                  <a:lumOff val="25000"/>
                </a:schemeClr>
              </a:solidFill>
            </a:endParaRPr>
          </a:p>
          <a:p>
            <a:pPr marL="0" indent="0">
              <a:buNone/>
            </a:pPr>
            <a:r>
              <a:rPr lang="en-GB" sz="2000" b="1" dirty="0">
                <a:solidFill>
                  <a:schemeClr val="tx1">
                    <a:lumMod val="75000"/>
                    <a:lumOff val="25000"/>
                  </a:schemeClr>
                </a:solidFill>
              </a:rPr>
              <a:t>How would you improve where you live? Think about things like:</a:t>
            </a:r>
          </a:p>
          <a:p>
            <a:pPr marL="0" indent="0">
              <a:buNone/>
            </a:pPr>
            <a:endParaRPr lang="en-GB" sz="1800" dirty="0">
              <a:solidFill>
                <a:schemeClr val="tx1">
                  <a:lumMod val="75000"/>
                  <a:lumOff val="25000"/>
                </a:schemeClr>
              </a:solidFill>
            </a:endParaRPr>
          </a:p>
          <a:p>
            <a:pPr marL="0" indent="0">
              <a:buNone/>
            </a:pPr>
            <a:r>
              <a:rPr lang="en-GB" sz="1800" dirty="0">
                <a:solidFill>
                  <a:schemeClr val="tx1">
                    <a:lumMod val="75000"/>
                    <a:lumOff val="25000"/>
                  </a:schemeClr>
                </a:solidFill>
              </a:rPr>
              <a:t>Are there enough jobs?</a:t>
            </a:r>
          </a:p>
          <a:p>
            <a:pPr marL="0" indent="0">
              <a:buNone/>
            </a:pPr>
            <a:r>
              <a:rPr lang="en-GB" sz="1800" b="1" dirty="0">
                <a:solidFill>
                  <a:schemeClr val="tx1">
                    <a:lumMod val="75000"/>
                    <a:lumOff val="25000"/>
                  </a:schemeClr>
                </a:solidFill>
              </a:rPr>
              <a:t>Are you close to healthcare (e.g. doctor’s surgery, hospital, dentist?</a:t>
            </a:r>
          </a:p>
          <a:p>
            <a:pPr marL="0" indent="0">
              <a:buNone/>
            </a:pPr>
            <a:r>
              <a:rPr lang="en-GB" sz="1800" dirty="0">
                <a:solidFill>
                  <a:schemeClr val="tx1">
                    <a:lumMod val="75000"/>
                    <a:lumOff val="25000"/>
                  </a:schemeClr>
                </a:solidFill>
              </a:rPr>
              <a:t>Can young people walk to school safely?</a:t>
            </a:r>
          </a:p>
          <a:p>
            <a:pPr marL="0" indent="0">
              <a:buNone/>
            </a:pPr>
            <a:r>
              <a:rPr lang="en-GB" sz="1800" b="1" dirty="0">
                <a:solidFill>
                  <a:schemeClr val="tx1">
                    <a:lumMod val="75000"/>
                    <a:lumOff val="25000"/>
                  </a:schemeClr>
                </a:solidFill>
              </a:rPr>
              <a:t>Can you walk safely with your family or friends at night?</a:t>
            </a:r>
          </a:p>
          <a:p>
            <a:pPr marL="0" indent="0">
              <a:buNone/>
            </a:pPr>
            <a:r>
              <a:rPr lang="en-GB" sz="1800" dirty="0">
                <a:solidFill>
                  <a:schemeClr val="tx1">
                    <a:lumMod val="75000"/>
                    <a:lumOff val="25000"/>
                  </a:schemeClr>
                </a:solidFill>
              </a:rPr>
              <a:t>How far is the nearest public transport?</a:t>
            </a:r>
          </a:p>
          <a:p>
            <a:pPr marL="0" indent="0">
              <a:buNone/>
            </a:pPr>
            <a:r>
              <a:rPr lang="en-GB" sz="1800" b="1" dirty="0">
                <a:solidFill>
                  <a:schemeClr val="tx1">
                    <a:lumMod val="75000"/>
                    <a:lumOff val="25000"/>
                  </a:schemeClr>
                </a:solidFill>
              </a:rPr>
              <a:t>What is the air quality like?</a:t>
            </a:r>
          </a:p>
          <a:p>
            <a:pPr marL="0" indent="0">
              <a:buNone/>
            </a:pPr>
            <a:r>
              <a:rPr lang="en-GB" sz="1800" dirty="0">
                <a:solidFill>
                  <a:schemeClr val="tx1">
                    <a:lumMod val="75000"/>
                    <a:lumOff val="25000"/>
                  </a:schemeClr>
                </a:solidFill>
              </a:rPr>
              <a:t>What are your shared public spaces like?</a:t>
            </a:r>
          </a:p>
          <a:p>
            <a:pPr marL="0" indent="0">
              <a:buNone/>
            </a:pPr>
            <a:r>
              <a:rPr lang="en-GB" sz="1800" b="1" dirty="0">
                <a:solidFill>
                  <a:schemeClr val="tx1">
                    <a:lumMod val="75000"/>
                    <a:lumOff val="25000"/>
                  </a:schemeClr>
                </a:solidFill>
              </a:rPr>
              <a:t>Can you get healthy, fresh food?</a:t>
            </a:r>
          </a:p>
          <a:p>
            <a:pPr marL="0" indent="0">
              <a:buNone/>
            </a:pPr>
            <a:endParaRPr lang="en-GB" dirty="0"/>
          </a:p>
          <a:p>
            <a:endParaRPr lang="en-GB" dirty="0"/>
          </a:p>
          <a:p>
            <a:endParaRPr lang="en-GB" dirty="0"/>
          </a:p>
          <a:p>
            <a:pPr marL="0" indent="0">
              <a:buNone/>
            </a:pPr>
            <a:endParaRPr lang="en-GB" dirty="0"/>
          </a:p>
          <a:p>
            <a:pPr marL="0" indent="0">
              <a:buNone/>
            </a:pPr>
            <a:endParaRPr lang="en-GB" dirty="0"/>
          </a:p>
          <a:p>
            <a:pPr marL="0" indent="0" algn="r">
              <a:buNone/>
            </a:pPr>
            <a:endParaRPr lang="en-GB" sz="2600" b="1"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215330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Take it further</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27</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2444" y="274719"/>
            <a:ext cx="632894" cy="63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601941" y="-2946585"/>
            <a:ext cx="4078351" cy="4078351"/>
          </a:xfrm>
          <a:prstGeom prst="rect">
            <a:avLst/>
          </a:prstGeom>
        </p:spPr>
      </p:pic>
      <p:sp>
        <p:nvSpPr>
          <p:cNvPr id="25" name="Content Placeholder 2">
            <a:extLst>
              <a:ext uri="{FF2B5EF4-FFF2-40B4-BE49-F238E27FC236}">
                <a16:creationId xmlns:a16="http://schemas.microsoft.com/office/drawing/2014/main" id="{59FBAC55-F7D0-E84F-B54B-384E122864D1}"/>
              </a:ext>
            </a:extLst>
          </p:cNvPr>
          <p:cNvSpPr txBox="1">
            <a:spLocks/>
          </p:cNvSpPr>
          <p:nvPr/>
        </p:nvSpPr>
        <p:spPr>
          <a:xfrm>
            <a:off x="216654" y="1047629"/>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chemeClr val="tx1">
                  <a:lumMod val="85000"/>
                  <a:lumOff val="15000"/>
                </a:schemeClr>
              </a:solidFill>
            </a:endParaRPr>
          </a:p>
          <a:p>
            <a:r>
              <a:rPr lang="en-GB" sz="1800" dirty="0">
                <a:latin typeface="Heebo" pitchFamily="2" charset="-79"/>
                <a:cs typeface="Heebo" pitchFamily="2" charset="-79"/>
              </a:rPr>
              <a:t>Consider the UN Convention on the Rights of the Child and what this means for a sustainable community or city. </a:t>
            </a:r>
            <a:r>
              <a:rPr lang="en-GB" sz="1800"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https//www.unicef.org.uk/what-we-do/un-convention-child-rights/</a:t>
            </a:r>
            <a:endParaRPr lang="en-GB" sz="1800" dirty="0">
              <a:solidFill>
                <a:srgbClr val="DF3AA7"/>
              </a:solidFill>
              <a:latin typeface="Heebo" pitchFamily="2" charset="-79"/>
              <a:cs typeface="Heebo" pitchFamily="2" charset="-79"/>
            </a:endParaRPr>
          </a:p>
          <a:p>
            <a:r>
              <a:rPr lang="en-GB" sz="1800" dirty="0">
                <a:latin typeface="Heebo" pitchFamily="2" charset="-79"/>
                <a:cs typeface="Heebo" pitchFamily="2" charset="-79"/>
              </a:rPr>
              <a:t>Find out how families across the world really live with Dollar Street. </a:t>
            </a:r>
            <a:r>
              <a:rPr lang="en-GB" sz="1800"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https://www.gapminder.org/dollar-street/matrix</a:t>
            </a:r>
            <a:r>
              <a:rPr lang="en-GB" sz="1800" dirty="0">
                <a:solidFill>
                  <a:srgbClr val="DF3AA7"/>
                </a:solidFill>
                <a:latin typeface="Heebo" pitchFamily="2" charset="-79"/>
                <a:cs typeface="Heebo" pitchFamily="2" charset="-79"/>
              </a:rPr>
              <a:t> </a:t>
            </a:r>
          </a:p>
          <a:p>
            <a:r>
              <a:rPr lang="en-GB" sz="1800" dirty="0">
                <a:latin typeface="Heebo" pitchFamily="2" charset="-79"/>
                <a:cs typeface="Heebo" pitchFamily="2" charset="-79"/>
              </a:rPr>
              <a:t>Use Action Aids resources on Brazil and India to explore life around the world in big cities. </a:t>
            </a:r>
            <a:r>
              <a:rPr lang="en-GB" sz="1800" u="sng"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https://www.actionaid.org.uk/school-resources/search</a:t>
            </a:r>
            <a:r>
              <a:rPr lang="en-GB" sz="1800" dirty="0">
                <a:solidFill>
                  <a:srgbClr val="DF3AA7"/>
                </a:solidFill>
                <a:latin typeface="Heebo" pitchFamily="2" charset="-79"/>
                <a:cs typeface="Heebo" pitchFamily="2" charset="-79"/>
              </a:rPr>
              <a:t> </a:t>
            </a:r>
          </a:p>
          <a:p>
            <a:pPr marL="0" indent="0">
              <a:buNone/>
            </a:pPr>
            <a:r>
              <a:rPr lang="en-GB" sz="1800" dirty="0"/>
              <a:t> </a:t>
            </a:r>
          </a:p>
        </p:txBody>
      </p:sp>
      <p:pic>
        <p:nvPicPr>
          <p:cNvPr id="18" name="Picture 17">
            <a:extLst>
              <a:ext uri="{FF2B5EF4-FFF2-40B4-BE49-F238E27FC236}">
                <a16:creationId xmlns:a16="http://schemas.microsoft.com/office/drawing/2014/main" id="{D708BBEA-13BE-E44E-9543-28EAD304BC77}"/>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3713774" y="3817339"/>
            <a:ext cx="2291625" cy="2291625"/>
          </a:xfrm>
          <a:prstGeom prst="rect">
            <a:avLst/>
          </a:prstGeom>
        </p:spPr>
      </p:pic>
      <p:pic>
        <p:nvPicPr>
          <p:cNvPr id="19" name="Picture 18">
            <a:extLst>
              <a:ext uri="{FF2B5EF4-FFF2-40B4-BE49-F238E27FC236}">
                <a16:creationId xmlns:a16="http://schemas.microsoft.com/office/drawing/2014/main" id="{45A2B649-0A39-794B-98AB-A8BEC032C1AC}"/>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1249351" y="3773878"/>
            <a:ext cx="4140446" cy="4140446"/>
          </a:xfrm>
          <a:prstGeom prst="rect">
            <a:avLst/>
          </a:prstGeom>
        </p:spPr>
      </p:pic>
    </p:spTree>
    <p:extLst>
      <p:ext uri="{BB962C8B-B14F-4D97-AF65-F5344CB8AC3E}">
        <p14:creationId xmlns:p14="http://schemas.microsoft.com/office/powerpoint/2010/main" val="2602232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Want more?</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28</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2444" y="274719"/>
            <a:ext cx="632894" cy="63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756842"/>
            <a:ext cx="4078351" cy="4078351"/>
          </a:xfrm>
          <a:prstGeom prst="rect">
            <a:avLst/>
          </a:prstGeom>
        </p:spPr>
      </p:pic>
      <p:sp>
        <p:nvSpPr>
          <p:cNvPr id="18" name="Content Placeholder 2">
            <a:extLst>
              <a:ext uri="{FF2B5EF4-FFF2-40B4-BE49-F238E27FC236}">
                <a16:creationId xmlns:a16="http://schemas.microsoft.com/office/drawing/2014/main" id="{EA7FDCE2-AD8C-AF49-9434-F5BD385B38E5}"/>
              </a:ext>
            </a:extLst>
          </p:cNvPr>
          <p:cNvSpPr txBox="1">
            <a:spLocks/>
          </p:cNvSpPr>
          <p:nvPr/>
        </p:nvSpPr>
        <p:spPr>
          <a:xfrm>
            <a:off x="152400" y="1293128"/>
            <a:ext cx="8969093"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solidFill>
                <a:schemeClr val="tx1">
                  <a:lumMod val="85000"/>
                  <a:lumOff val="15000"/>
                </a:schemeClr>
              </a:solidFill>
              <a:latin typeface="Heebo" pitchFamily="2" charset="-79"/>
              <a:cs typeface="Heebo" pitchFamily="2" charset="-79"/>
            </a:endParaRPr>
          </a:p>
          <a:p>
            <a:pPr marL="0" indent="0">
              <a:buNone/>
            </a:pPr>
            <a:r>
              <a:rPr lang="en-GB" sz="2400" b="1" dirty="0">
                <a:solidFill>
                  <a:schemeClr val="tx1">
                    <a:lumMod val="85000"/>
                    <a:lumOff val="15000"/>
                  </a:schemeClr>
                </a:solidFill>
                <a:latin typeface="Heebo" pitchFamily="2" charset="-79"/>
                <a:cs typeface="Heebo" pitchFamily="2" charset="-79"/>
              </a:rPr>
              <a:t>Check out these additional resources for this goal:</a:t>
            </a:r>
          </a:p>
          <a:p>
            <a:pPr marL="0" indent="0">
              <a:buNone/>
            </a:pPr>
            <a:endParaRPr lang="en-GB" sz="1800" b="1" dirty="0">
              <a:solidFill>
                <a:schemeClr val="tx1">
                  <a:lumMod val="85000"/>
                  <a:lumOff val="15000"/>
                </a:schemeClr>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http://worldslargestlesson.globalgoals.org/global-goals/sustainable-cities-and-communities/</a:t>
            </a:r>
            <a:endParaRPr lang="en-GB" sz="1800" dirty="0">
              <a:solidFill>
                <a:srgbClr val="DF3AA7"/>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http://www.teachglobalambassadors.org/curriculum-areas</a:t>
            </a:r>
            <a:r>
              <a:rPr lang="en-GB" sz="1800" dirty="0">
                <a:solidFill>
                  <a:srgbClr val="DF3AA7"/>
                </a:solidFill>
                <a:latin typeface="Heebo" pitchFamily="2" charset="-79"/>
                <a:cs typeface="Heebo" pitchFamily="2" charset="-79"/>
              </a:rPr>
              <a:t> </a:t>
            </a:r>
          </a:p>
          <a:p>
            <a:pPr marL="0" indent="0">
              <a:buNone/>
            </a:pPr>
            <a:r>
              <a:rPr lang="en-GB" sz="1800"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http://sustainablefoodcities.org/</a:t>
            </a:r>
            <a:r>
              <a:rPr lang="en-GB" sz="1800" dirty="0">
                <a:solidFill>
                  <a:srgbClr val="DF3AA7"/>
                </a:solidFill>
                <a:latin typeface="Heebo" pitchFamily="2" charset="-79"/>
                <a:cs typeface="Heebo" pitchFamily="2" charset="-79"/>
              </a:rPr>
              <a:t> </a:t>
            </a:r>
          </a:p>
          <a:p>
            <a:pPr marL="0" indent="0">
              <a:buNone/>
            </a:pPr>
            <a:r>
              <a:rPr lang="en-GB" sz="1800" dirty="0">
                <a:solidFill>
                  <a:srgbClr val="DF3AA7"/>
                </a:solidFill>
                <a:latin typeface="Heebo" pitchFamily="2" charset="-79"/>
                <a:cs typeface="Heebo" pitchFamily="2" charset="-79"/>
                <a:hlinkClick r:id="rId8">
                  <a:extLst>
                    <a:ext uri="{A12FA001-AC4F-418D-AE19-62706E023703}">
                      <ahyp:hlinkClr xmlns:ahyp="http://schemas.microsoft.com/office/drawing/2018/hyperlinkcolor" val="tx"/>
                    </a:ext>
                  </a:extLst>
                </a:hlinkClick>
              </a:rPr>
              <a:t>https://beta.gov.scot/policies/european-structural-funds/sustainable-cities/</a:t>
            </a:r>
            <a:r>
              <a:rPr lang="en-GB" sz="1800" dirty="0">
                <a:solidFill>
                  <a:srgbClr val="DF3AA7"/>
                </a:solidFill>
                <a:latin typeface="Heebo" pitchFamily="2" charset="-79"/>
                <a:cs typeface="Heebo" pitchFamily="2" charset="-79"/>
              </a:rPr>
              <a:t> </a:t>
            </a:r>
          </a:p>
          <a:p>
            <a:pPr marL="0" indent="0">
              <a:buNone/>
            </a:pPr>
            <a:endParaRPr lang="en-GB" sz="1800" dirty="0">
              <a:solidFill>
                <a:schemeClr val="tx1">
                  <a:lumMod val="85000"/>
                  <a:lumOff val="15000"/>
                </a:schemeClr>
              </a:solidFill>
              <a:latin typeface="Heebo" pitchFamily="2" charset="-79"/>
              <a:cs typeface="Heebo" pitchFamily="2" charset="-79"/>
            </a:endParaRPr>
          </a:p>
        </p:txBody>
      </p:sp>
      <p:pic>
        <p:nvPicPr>
          <p:cNvPr id="19" name="Graphic 18" descr="Cursor">
            <a:hlinkClick r:id="rId9"/>
            <a:extLst>
              <a:ext uri="{FF2B5EF4-FFF2-40B4-BE49-F238E27FC236}">
                <a16:creationId xmlns:a16="http://schemas.microsoft.com/office/drawing/2014/main" id="{07DC674C-5739-5F4D-B6C9-1B0ED802CB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7329" y="4110286"/>
            <a:ext cx="705258" cy="705258"/>
          </a:xfrm>
          <a:prstGeom prst="rect">
            <a:avLst/>
          </a:prstGeom>
        </p:spPr>
      </p:pic>
      <p:pic>
        <p:nvPicPr>
          <p:cNvPr id="20" name="Picture 19">
            <a:extLst>
              <a:ext uri="{FF2B5EF4-FFF2-40B4-BE49-F238E27FC236}">
                <a16:creationId xmlns:a16="http://schemas.microsoft.com/office/drawing/2014/main" id="{C107BE6D-F0F0-304E-A7DE-84CE646DD73C}"/>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1692081" y="4236515"/>
            <a:ext cx="4078351" cy="4078351"/>
          </a:xfrm>
          <a:prstGeom prst="rect">
            <a:avLst/>
          </a:prstGeom>
        </p:spPr>
      </p:pic>
      <p:pic>
        <p:nvPicPr>
          <p:cNvPr id="4" name="Picture 3">
            <a:extLst>
              <a:ext uri="{FF2B5EF4-FFF2-40B4-BE49-F238E27FC236}">
                <a16:creationId xmlns:a16="http://schemas.microsoft.com/office/drawing/2014/main" id="{980E1AAB-FC13-DB4C-AF06-DD2C1FC85EB2}"/>
              </a:ext>
            </a:extLst>
          </p:cNvPr>
          <p:cNvPicPr>
            <a:picLocks noChangeAspect="1"/>
          </p:cNvPicPr>
          <p:nvPr/>
        </p:nvPicPr>
        <p:blipFill>
          <a:blip r:embed="rId12"/>
          <a:stretch>
            <a:fillRect/>
          </a:stretch>
        </p:blipFill>
        <p:spPr>
          <a:xfrm>
            <a:off x="7550419" y="3248177"/>
            <a:ext cx="1600200" cy="1422400"/>
          </a:xfrm>
          <a:prstGeom prst="rect">
            <a:avLst/>
          </a:prstGeom>
        </p:spPr>
      </p:pic>
      <p:pic>
        <p:nvPicPr>
          <p:cNvPr id="12" name="Picture 11">
            <a:extLst>
              <a:ext uri="{FF2B5EF4-FFF2-40B4-BE49-F238E27FC236}">
                <a16:creationId xmlns:a16="http://schemas.microsoft.com/office/drawing/2014/main" id="{30B3F5BE-DE3A-714F-A7A6-D732B3F7774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81670" y="319628"/>
            <a:ext cx="1969591" cy="1075662"/>
          </a:xfrm>
          <a:prstGeom prst="rect">
            <a:avLst/>
          </a:prstGeom>
        </p:spPr>
      </p:pic>
      <p:pic>
        <p:nvPicPr>
          <p:cNvPr id="24" name="Graphic 23" descr="Cursor">
            <a:hlinkClick r:id="rId9"/>
            <a:extLst>
              <a:ext uri="{FF2B5EF4-FFF2-40B4-BE49-F238E27FC236}">
                <a16:creationId xmlns:a16="http://schemas.microsoft.com/office/drawing/2014/main" id="{6D7CE3C1-09E2-774E-8C40-285AD814405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1187513">
            <a:off x="6411283" y="2918469"/>
            <a:ext cx="705258" cy="705258"/>
          </a:xfrm>
          <a:prstGeom prst="rect">
            <a:avLst/>
          </a:prstGeom>
        </p:spPr>
      </p:pic>
    </p:spTree>
    <p:extLst>
      <p:ext uri="{BB962C8B-B14F-4D97-AF65-F5344CB8AC3E}">
        <p14:creationId xmlns:p14="http://schemas.microsoft.com/office/powerpoint/2010/main" val="244891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childTnLst>
                          </p:cTn>
                        </p:par>
                        <p:par>
                          <p:cTn id="11" fill="hold">
                            <p:stCondLst>
                              <p:cond delay="1000"/>
                            </p:stCondLst>
                            <p:childTnLst>
                              <p:par>
                                <p:cTn id="12" presetID="32" presetClass="emph" presetSubtype="0" repeatCount="indefinite" fill="hold" nodeType="afterEffect">
                                  <p:stCondLst>
                                    <p:cond delay="0"/>
                                  </p:stCondLst>
                                  <p:childTnLst>
                                    <p:animRot by="120000">
                                      <p:cBhvr>
                                        <p:cTn id="13" dur="100" fill="hold">
                                          <p:stCondLst>
                                            <p:cond delay="0"/>
                                          </p:stCondLst>
                                        </p:cTn>
                                        <p:tgtEl>
                                          <p:spTgt spid="19"/>
                                        </p:tgtEl>
                                        <p:attrNameLst>
                                          <p:attrName>r</p:attrName>
                                        </p:attrNameLst>
                                      </p:cBhvr>
                                    </p:animRot>
                                    <p:animRot by="-240000">
                                      <p:cBhvr>
                                        <p:cTn id="14" dur="200" fill="hold">
                                          <p:stCondLst>
                                            <p:cond delay="200"/>
                                          </p:stCondLst>
                                        </p:cTn>
                                        <p:tgtEl>
                                          <p:spTgt spid="19"/>
                                        </p:tgtEl>
                                        <p:attrNameLst>
                                          <p:attrName>r</p:attrName>
                                        </p:attrNameLst>
                                      </p:cBhvr>
                                    </p:animRot>
                                    <p:animRot by="240000">
                                      <p:cBhvr>
                                        <p:cTn id="15" dur="200" fill="hold">
                                          <p:stCondLst>
                                            <p:cond delay="400"/>
                                          </p:stCondLst>
                                        </p:cTn>
                                        <p:tgtEl>
                                          <p:spTgt spid="19"/>
                                        </p:tgtEl>
                                        <p:attrNameLst>
                                          <p:attrName>r</p:attrName>
                                        </p:attrNameLst>
                                      </p:cBhvr>
                                    </p:animRot>
                                    <p:animRot by="-240000">
                                      <p:cBhvr>
                                        <p:cTn id="16" dur="200" fill="hold">
                                          <p:stCondLst>
                                            <p:cond delay="600"/>
                                          </p:stCondLst>
                                        </p:cTn>
                                        <p:tgtEl>
                                          <p:spTgt spid="19"/>
                                        </p:tgtEl>
                                        <p:attrNameLst>
                                          <p:attrName>r</p:attrName>
                                        </p:attrNameLst>
                                      </p:cBhvr>
                                    </p:animRot>
                                    <p:animRot by="120000">
                                      <p:cBhvr>
                                        <p:cTn id="17"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0" y="361950"/>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85799" y="308470"/>
            <a:ext cx="9646841" cy="523220"/>
          </a:xfrm>
          <a:prstGeom prst="rect">
            <a:avLst/>
          </a:prstGeom>
          <a:noFill/>
        </p:spPr>
        <p:txBody>
          <a:bodyPr wrap="square" rtlCol="0">
            <a:spAutoFit/>
          </a:bodyPr>
          <a:lstStyle/>
          <a:p>
            <a:r>
              <a:rPr lang="en-US" sz="2800" b="1" dirty="0">
                <a:solidFill>
                  <a:srgbClr val="676ABF"/>
                </a:solidFill>
                <a:latin typeface="Heebo" pitchFamily="2" charset="-79"/>
                <a:ea typeface="Roboto Cn" pitchFamily="2" charset="0"/>
                <a:cs typeface="Heebo" pitchFamily="2" charset="-79"/>
              </a:rPr>
              <a:t>Goal 12: Responsible consumption and production</a:t>
            </a:r>
          </a:p>
        </p:txBody>
      </p:sp>
      <p:sp>
        <p:nvSpPr>
          <p:cNvPr id="5" name="TextBox 4"/>
          <p:cNvSpPr txBox="1"/>
          <p:nvPr/>
        </p:nvSpPr>
        <p:spPr>
          <a:xfrm>
            <a:off x="685800" y="742950"/>
            <a:ext cx="4343400" cy="276999"/>
          </a:xfrm>
          <a:prstGeom prst="rect">
            <a:avLst/>
          </a:prstGeom>
          <a:noFill/>
        </p:spPr>
        <p:txBody>
          <a:bodyPr wrap="square" rtlCol="0">
            <a:spAutoFit/>
          </a:bodyPr>
          <a:lstStyle/>
          <a:p>
            <a:r>
              <a:rPr lang="en-US" sz="1200" dirty="0">
                <a:solidFill>
                  <a:srgbClr val="DF3AA7"/>
                </a:solidFill>
              </a:rPr>
              <a:t>Understanding the SDGs</a:t>
            </a:r>
          </a:p>
        </p:txBody>
      </p:sp>
      <p:sp>
        <p:nvSpPr>
          <p:cNvPr id="8" name="TextBox 7"/>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29</a:t>
            </a:fld>
            <a:endParaRPr lang="en-US" sz="1100" dirty="0">
              <a:solidFill>
                <a:schemeClr val="bg1"/>
              </a:solidFill>
            </a:endParaRPr>
          </a:p>
        </p:txBody>
      </p:sp>
      <p:sp>
        <p:nvSpPr>
          <p:cNvPr id="17" name="TextBox 16"/>
          <p:cNvSpPr txBox="1"/>
          <p:nvPr/>
        </p:nvSpPr>
        <p:spPr>
          <a:xfrm>
            <a:off x="1267116" y="3521895"/>
            <a:ext cx="5957506" cy="1246495"/>
          </a:xfrm>
          <a:prstGeom prst="rect">
            <a:avLst/>
          </a:prstGeom>
          <a:noFill/>
        </p:spPr>
        <p:txBody>
          <a:bodyPr wrap="square" rtlCol="0">
            <a:spAutoFit/>
          </a:bodyPr>
          <a:lstStyle/>
          <a:p>
            <a:pPr algn="ctr">
              <a:lnSpc>
                <a:spcPct val="150000"/>
              </a:lnSpc>
            </a:pPr>
            <a:r>
              <a:rPr lang="en-US" dirty="0">
                <a:solidFill>
                  <a:schemeClr val="tx1">
                    <a:lumMod val="75000"/>
                    <a:lumOff val="25000"/>
                  </a:schemeClr>
                </a:solidFill>
                <a:latin typeface="Heebo Medium" pitchFamily="2" charset="-79"/>
                <a:cs typeface="Heebo Medium" pitchFamily="2" charset="-79"/>
              </a:rPr>
              <a:t>This goals aims to:</a:t>
            </a:r>
          </a:p>
          <a:p>
            <a:pPr algn="ctr"/>
            <a:r>
              <a:rPr lang="en-GB" sz="2400" b="1" dirty="0">
                <a:solidFill>
                  <a:schemeClr val="tx1">
                    <a:lumMod val="85000"/>
                    <a:lumOff val="15000"/>
                  </a:schemeClr>
                </a:solidFill>
              </a:rPr>
              <a:t>Ensure sustainable consumption and production patterns</a:t>
            </a:r>
          </a:p>
        </p:txBody>
      </p:sp>
      <p:sp>
        <p:nvSpPr>
          <p:cNvPr id="20" name="Rectangle 19">
            <a:extLst>
              <a:ext uri="{FF2B5EF4-FFF2-40B4-BE49-F238E27FC236}">
                <a16:creationId xmlns:a16="http://schemas.microsoft.com/office/drawing/2014/main" id="{6144FA8B-7C48-5847-8969-D3F4CEBB4A15}"/>
              </a:ext>
            </a:extLst>
          </p:cNvPr>
          <p:cNvSpPr/>
          <p:nvPr/>
        </p:nvSpPr>
        <p:spPr>
          <a:xfrm>
            <a:off x="8022634" y="4814949"/>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A9E04B7-76A7-A942-AEF0-B6AAB7F3F6B3}"/>
              </a:ext>
            </a:extLst>
          </p:cNvPr>
          <p:cNvSpPr>
            <a:spLocks/>
          </p:cNvSpPr>
          <p:nvPr/>
        </p:nvSpPr>
        <p:spPr bwMode="auto">
          <a:xfrm>
            <a:off x="7033810" y="4809253"/>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TextBox 22">
            <a:extLst>
              <a:ext uri="{FF2B5EF4-FFF2-40B4-BE49-F238E27FC236}">
                <a16:creationId xmlns:a16="http://schemas.microsoft.com/office/drawing/2014/main" id="{B9E79B9D-09D1-1D40-8B98-3651009719F7}"/>
              </a:ext>
            </a:extLst>
          </p:cNvPr>
          <p:cNvSpPr txBox="1"/>
          <p:nvPr/>
        </p:nvSpPr>
        <p:spPr>
          <a:xfrm>
            <a:off x="7345875" y="4863620"/>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29</a:t>
            </a:fld>
            <a:endParaRPr lang="en-US" sz="1100" dirty="0">
              <a:solidFill>
                <a:schemeClr val="bg1"/>
              </a:solidFill>
            </a:endParaRPr>
          </a:p>
        </p:txBody>
      </p:sp>
      <p:pic>
        <p:nvPicPr>
          <p:cNvPr id="24" name="Picture 23">
            <a:extLst>
              <a:ext uri="{FF2B5EF4-FFF2-40B4-BE49-F238E27FC236}">
                <a16:creationId xmlns:a16="http://schemas.microsoft.com/office/drawing/2014/main" id="{12F6A832-21A2-7C40-8BBA-694E8FEFB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grpSp>
        <p:nvGrpSpPr>
          <p:cNvPr id="25" name="Group 24">
            <a:extLst>
              <a:ext uri="{FF2B5EF4-FFF2-40B4-BE49-F238E27FC236}">
                <a16:creationId xmlns:a16="http://schemas.microsoft.com/office/drawing/2014/main" id="{6EBDE948-CEF3-3446-8139-74D5DBCBB0E5}"/>
              </a:ext>
            </a:extLst>
          </p:cNvPr>
          <p:cNvGrpSpPr/>
          <p:nvPr/>
        </p:nvGrpSpPr>
        <p:grpSpPr>
          <a:xfrm>
            <a:off x="8485464" y="4862363"/>
            <a:ext cx="506136" cy="234319"/>
            <a:chOff x="8497453" y="4862363"/>
            <a:chExt cx="506136" cy="234319"/>
          </a:xfrm>
        </p:grpSpPr>
        <p:sp>
          <p:nvSpPr>
            <p:cNvPr id="26" name="Chevron 25">
              <a:extLst>
                <a:ext uri="{FF2B5EF4-FFF2-40B4-BE49-F238E27FC236}">
                  <a16:creationId xmlns:a16="http://schemas.microsoft.com/office/drawing/2014/main" id="{521AECAD-BFAE-BE4C-98F0-AC6638719C3E}"/>
                </a:ext>
              </a:extLst>
            </p:cNvPr>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88D53440-7D9E-5D43-A72E-FB974F9B5350}"/>
                </a:ext>
              </a:extLst>
            </p:cNvPr>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a:extLst>
                <a:ext uri="{FF2B5EF4-FFF2-40B4-BE49-F238E27FC236}">
                  <a16:creationId xmlns:a16="http://schemas.microsoft.com/office/drawing/2014/main" id="{0EE3BEB4-43BD-0449-8E1C-33027035619F}"/>
                </a:ext>
              </a:extLst>
            </p:cNvPr>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9" name="Picture 2">
            <a:extLst>
              <a:ext uri="{FF2B5EF4-FFF2-40B4-BE49-F238E27FC236}">
                <a16:creationId xmlns:a16="http://schemas.microsoft.com/office/drawing/2014/main" id="{A308A7F5-78ED-7B40-AC98-586D25903B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11379" y="1252914"/>
            <a:ext cx="2268980" cy="226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a:extLst>
              <a:ext uri="{FF2B5EF4-FFF2-40B4-BE49-F238E27FC236}">
                <a16:creationId xmlns:a16="http://schemas.microsoft.com/office/drawing/2014/main" id="{901BF3C1-252E-DC4D-BA90-3ABA7D448B92}"/>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6270489" y="1074937"/>
            <a:ext cx="3212789" cy="3212789"/>
          </a:xfrm>
          <a:prstGeom prst="rect">
            <a:avLst/>
          </a:prstGeom>
        </p:spPr>
      </p:pic>
      <p:pic>
        <p:nvPicPr>
          <p:cNvPr id="31" name="Picture 30">
            <a:extLst>
              <a:ext uri="{FF2B5EF4-FFF2-40B4-BE49-F238E27FC236}">
                <a16:creationId xmlns:a16="http://schemas.microsoft.com/office/drawing/2014/main" id="{B59DFE86-79FA-F149-A402-18F225CBA3A3}"/>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2484784" y="1089633"/>
            <a:ext cx="4116059" cy="4116059"/>
          </a:xfrm>
          <a:prstGeom prst="rect">
            <a:avLst/>
          </a:prstGeom>
        </p:spPr>
      </p:pic>
    </p:spTree>
    <p:extLst>
      <p:ext uri="{BB962C8B-B14F-4D97-AF65-F5344CB8AC3E}">
        <p14:creationId xmlns:p14="http://schemas.microsoft.com/office/powerpoint/2010/main" val="1835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176732" y="1715285"/>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368862" y="4459381"/>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6125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3</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750698" y="4262488"/>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651666" y="-1248530"/>
            <a:ext cx="1840667" cy="1840667"/>
          </a:xfrm>
          <a:prstGeom prst="rect">
            <a:avLst/>
          </a:prstGeom>
        </p:spPr>
      </p:pic>
      <p:sp>
        <p:nvSpPr>
          <p:cNvPr id="21" name="Content Placeholder 2">
            <a:extLst>
              <a:ext uri="{FF2B5EF4-FFF2-40B4-BE49-F238E27FC236}">
                <a16:creationId xmlns:a16="http://schemas.microsoft.com/office/drawing/2014/main" id="{F56506D2-FCFD-724F-ACEE-647867E76A25}"/>
              </a:ext>
            </a:extLst>
          </p:cNvPr>
          <p:cNvSpPr txBox="1">
            <a:spLocks/>
          </p:cNvSpPr>
          <p:nvPr/>
        </p:nvSpPr>
        <p:spPr>
          <a:xfrm>
            <a:off x="224539" y="1158941"/>
            <a:ext cx="5211510" cy="45647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latin typeface="Heebo" pitchFamily="2" charset="-79"/>
                <a:cs typeface="Heebo" pitchFamily="2" charset="-79"/>
              </a:rPr>
              <a:t>Imagine you’re going to buy a new mobile phone…</a:t>
            </a:r>
          </a:p>
          <a:p>
            <a:endParaRPr lang="en-GB" sz="1800" dirty="0">
              <a:latin typeface="Heebo" pitchFamily="2" charset="-79"/>
              <a:cs typeface="Heebo" pitchFamily="2" charset="-79"/>
            </a:endParaRPr>
          </a:p>
          <a:p>
            <a:pPr marL="0" indent="0">
              <a:buNone/>
            </a:pPr>
            <a:r>
              <a:rPr lang="en-GB" altLang="en-US" sz="1800" b="1" dirty="0">
                <a:solidFill>
                  <a:srgbClr val="111111"/>
                </a:solidFill>
                <a:latin typeface="Heebo" pitchFamily="2" charset="-79"/>
                <a:ea typeface="Times New Roman" panose="02020603050405020304" pitchFamily="18" charset="0"/>
                <a:cs typeface="Heebo" pitchFamily="2" charset="-79"/>
              </a:rPr>
              <a:t>How much would the following influence your choice?</a:t>
            </a:r>
          </a:p>
          <a:p>
            <a:pPr marL="0" indent="0">
              <a:buNone/>
            </a:pPr>
            <a:endParaRPr lang="en-GB" sz="1800" dirty="0">
              <a:latin typeface="Heebo" pitchFamily="2" charset="-79"/>
              <a:cs typeface="Heebo" pitchFamily="2" charset="-79"/>
            </a:endParaRPr>
          </a:p>
          <a:p>
            <a:pPr marL="0" indent="0">
              <a:buNone/>
            </a:pPr>
            <a:r>
              <a:rPr lang="en-GB" altLang="en-US" sz="1800" dirty="0">
                <a:latin typeface="Heebo" pitchFamily="2" charset="-79"/>
                <a:ea typeface="Calibri" panose="020F0502020204030204" pitchFamily="34" charset="0"/>
                <a:cs typeface="Heebo" pitchFamily="2" charset="-79"/>
              </a:rPr>
              <a:t>Consider each of the issues in turn. Stand at different points in a line from one end of the room to the other depending on how much you would think about it before making your decision.</a:t>
            </a:r>
          </a:p>
          <a:p>
            <a:pPr marL="0" indent="0">
              <a:buNone/>
            </a:pPr>
            <a:endParaRPr lang="en-GB" sz="1800" dirty="0">
              <a:latin typeface="Heebo" pitchFamily="2" charset="-79"/>
              <a:cs typeface="Heebo" pitchFamily="2" charset="-79"/>
            </a:endParaRPr>
          </a:p>
        </p:txBody>
      </p:sp>
      <p:pic>
        <p:nvPicPr>
          <p:cNvPr id="22" name="Picture 1">
            <a:extLst>
              <a:ext uri="{FF2B5EF4-FFF2-40B4-BE49-F238E27FC236}">
                <a16:creationId xmlns:a16="http://schemas.microsoft.com/office/drawing/2014/main" id="{808A4E87-D4BA-E24B-BD55-DF12BC3783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8873" y="-86831"/>
            <a:ext cx="4016399" cy="3620961"/>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23" name="Graphic 22" descr="Question mark">
            <a:extLst>
              <a:ext uri="{FF2B5EF4-FFF2-40B4-BE49-F238E27FC236}">
                <a16:creationId xmlns:a16="http://schemas.microsoft.com/office/drawing/2014/main" id="{FD0C1FBA-CCFA-AC42-83D1-74B5824D4C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865388">
            <a:off x="6602810" y="3600053"/>
            <a:ext cx="1003022" cy="1003022"/>
          </a:xfrm>
          <a:prstGeom prst="rect">
            <a:avLst/>
          </a:prstGeom>
        </p:spPr>
      </p:pic>
      <p:pic>
        <p:nvPicPr>
          <p:cNvPr id="24" name="Graphic 23" descr="Question mark">
            <a:extLst>
              <a:ext uri="{FF2B5EF4-FFF2-40B4-BE49-F238E27FC236}">
                <a16:creationId xmlns:a16="http://schemas.microsoft.com/office/drawing/2014/main" id="{22FE9A9B-A679-CE40-B163-4F53B19817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908502">
            <a:off x="5630916" y="3145549"/>
            <a:ext cx="1003022" cy="1003022"/>
          </a:xfrm>
          <a:prstGeom prst="rect">
            <a:avLst/>
          </a:prstGeom>
        </p:spPr>
      </p:pic>
      <p:pic>
        <p:nvPicPr>
          <p:cNvPr id="25" name="Graphic 24" descr="Question mark">
            <a:extLst>
              <a:ext uri="{FF2B5EF4-FFF2-40B4-BE49-F238E27FC236}">
                <a16:creationId xmlns:a16="http://schemas.microsoft.com/office/drawing/2014/main" id="{5DBD71E9-B665-B647-9C06-A718150E2D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908502">
            <a:off x="7452976" y="3237546"/>
            <a:ext cx="1003022" cy="1003022"/>
          </a:xfrm>
          <a:prstGeom prst="rect">
            <a:avLst/>
          </a:prstGeom>
        </p:spPr>
      </p:pic>
    </p:spTree>
    <p:extLst>
      <p:ext uri="{BB962C8B-B14F-4D97-AF65-F5344CB8AC3E}">
        <p14:creationId xmlns:p14="http://schemas.microsoft.com/office/powerpoint/2010/main" val="184606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5"/>
                                        </p:tgtEl>
                                        <p:attrNameLst>
                                          <p:attrName>r</p:attrName>
                                        </p:attrNameLst>
                                      </p:cBhvr>
                                    </p:animRot>
                                    <p:animRot by="-240000">
                                      <p:cBhvr>
                                        <p:cTn id="7" dur="200" fill="hold">
                                          <p:stCondLst>
                                            <p:cond delay="200"/>
                                          </p:stCondLst>
                                        </p:cTn>
                                        <p:tgtEl>
                                          <p:spTgt spid="25"/>
                                        </p:tgtEl>
                                        <p:attrNameLst>
                                          <p:attrName>r</p:attrName>
                                        </p:attrNameLst>
                                      </p:cBhvr>
                                    </p:animRot>
                                    <p:animRot by="240000">
                                      <p:cBhvr>
                                        <p:cTn id="8" dur="200" fill="hold">
                                          <p:stCondLst>
                                            <p:cond delay="400"/>
                                          </p:stCondLst>
                                        </p:cTn>
                                        <p:tgtEl>
                                          <p:spTgt spid="25"/>
                                        </p:tgtEl>
                                        <p:attrNameLst>
                                          <p:attrName>r</p:attrName>
                                        </p:attrNameLst>
                                      </p:cBhvr>
                                    </p:animRot>
                                    <p:animRot by="-240000">
                                      <p:cBhvr>
                                        <p:cTn id="9" dur="200" fill="hold">
                                          <p:stCondLst>
                                            <p:cond delay="600"/>
                                          </p:stCondLst>
                                        </p:cTn>
                                        <p:tgtEl>
                                          <p:spTgt spid="25"/>
                                        </p:tgtEl>
                                        <p:attrNameLst>
                                          <p:attrName>r</p:attrName>
                                        </p:attrNameLst>
                                      </p:cBhvr>
                                    </p:animRot>
                                    <p:animRot by="120000">
                                      <p:cBhvr>
                                        <p:cTn id="10" dur="200" fill="hold">
                                          <p:stCondLst>
                                            <p:cond delay="800"/>
                                          </p:stCondLst>
                                        </p:cTn>
                                        <p:tgtEl>
                                          <p:spTgt spid="2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4"/>
                                        </p:tgtEl>
                                        <p:attrNameLst>
                                          <p:attrName>r</p:attrName>
                                        </p:attrNameLst>
                                      </p:cBhvr>
                                    </p:animRot>
                                    <p:animRot by="-240000">
                                      <p:cBhvr>
                                        <p:cTn id="13" dur="200" fill="hold">
                                          <p:stCondLst>
                                            <p:cond delay="200"/>
                                          </p:stCondLst>
                                        </p:cTn>
                                        <p:tgtEl>
                                          <p:spTgt spid="24"/>
                                        </p:tgtEl>
                                        <p:attrNameLst>
                                          <p:attrName>r</p:attrName>
                                        </p:attrNameLst>
                                      </p:cBhvr>
                                    </p:animRot>
                                    <p:animRot by="240000">
                                      <p:cBhvr>
                                        <p:cTn id="14" dur="200" fill="hold">
                                          <p:stCondLst>
                                            <p:cond delay="400"/>
                                          </p:stCondLst>
                                        </p:cTn>
                                        <p:tgtEl>
                                          <p:spTgt spid="24"/>
                                        </p:tgtEl>
                                        <p:attrNameLst>
                                          <p:attrName>r</p:attrName>
                                        </p:attrNameLst>
                                      </p:cBhvr>
                                    </p:animRot>
                                    <p:animRot by="-240000">
                                      <p:cBhvr>
                                        <p:cTn id="15" dur="200" fill="hold">
                                          <p:stCondLst>
                                            <p:cond delay="600"/>
                                          </p:stCondLst>
                                        </p:cTn>
                                        <p:tgtEl>
                                          <p:spTgt spid="24"/>
                                        </p:tgtEl>
                                        <p:attrNameLst>
                                          <p:attrName>r</p:attrName>
                                        </p:attrNameLst>
                                      </p:cBhvr>
                                    </p:animRot>
                                    <p:animRot by="120000">
                                      <p:cBhvr>
                                        <p:cTn id="16" dur="200" fill="hold">
                                          <p:stCondLst>
                                            <p:cond delay="800"/>
                                          </p:stCondLst>
                                        </p:cTn>
                                        <p:tgtEl>
                                          <p:spTgt spid="2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3"/>
                                        </p:tgtEl>
                                        <p:attrNameLst>
                                          <p:attrName>r</p:attrName>
                                        </p:attrNameLst>
                                      </p:cBhvr>
                                    </p:animRot>
                                    <p:animRot by="-240000">
                                      <p:cBhvr>
                                        <p:cTn id="19" dur="200" fill="hold">
                                          <p:stCondLst>
                                            <p:cond delay="200"/>
                                          </p:stCondLst>
                                        </p:cTn>
                                        <p:tgtEl>
                                          <p:spTgt spid="23"/>
                                        </p:tgtEl>
                                        <p:attrNameLst>
                                          <p:attrName>r</p:attrName>
                                        </p:attrNameLst>
                                      </p:cBhvr>
                                    </p:animRot>
                                    <p:animRot by="240000">
                                      <p:cBhvr>
                                        <p:cTn id="20" dur="200" fill="hold">
                                          <p:stCondLst>
                                            <p:cond delay="400"/>
                                          </p:stCondLst>
                                        </p:cTn>
                                        <p:tgtEl>
                                          <p:spTgt spid="23"/>
                                        </p:tgtEl>
                                        <p:attrNameLst>
                                          <p:attrName>r</p:attrName>
                                        </p:attrNameLst>
                                      </p:cBhvr>
                                    </p:animRot>
                                    <p:animRot by="-240000">
                                      <p:cBhvr>
                                        <p:cTn id="21" dur="200" fill="hold">
                                          <p:stCondLst>
                                            <p:cond delay="600"/>
                                          </p:stCondLst>
                                        </p:cTn>
                                        <p:tgtEl>
                                          <p:spTgt spid="23"/>
                                        </p:tgtEl>
                                        <p:attrNameLst>
                                          <p:attrName>r</p:attrName>
                                        </p:attrNameLst>
                                      </p:cBhvr>
                                    </p:animRot>
                                    <p:animRot by="120000">
                                      <p:cBhvr>
                                        <p:cTn id="22" dur="200" fill="hold">
                                          <p:stCondLst>
                                            <p:cond delay="800"/>
                                          </p:stCondLst>
                                        </p:cTn>
                                        <p:tgtEl>
                                          <p:spTgt spid="2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32" presetClass="emph" presetSubtype="0" repeatCount="indefinite" fill="hold" nodeType="withEffect">
                                  <p:stCondLst>
                                    <p:cond delay="0"/>
                                  </p:stCondLst>
                                  <p:childTnLst>
                                    <p:animRot by="120000">
                                      <p:cBhvr>
                                        <p:cTn id="29" dur="200" fill="hold">
                                          <p:stCondLst>
                                            <p:cond delay="0"/>
                                          </p:stCondLst>
                                        </p:cTn>
                                        <p:tgtEl>
                                          <p:spTgt spid="22"/>
                                        </p:tgtEl>
                                        <p:attrNameLst>
                                          <p:attrName>r</p:attrName>
                                        </p:attrNameLst>
                                      </p:cBhvr>
                                    </p:animRot>
                                    <p:animRot by="-240000">
                                      <p:cBhvr>
                                        <p:cTn id="30" dur="400" fill="hold">
                                          <p:stCondLst>
                                            <p:cond delay="400"/>
                                          </p:stCondLst>
                                        </p:cTn>
                                        <p:tgtEl>
                                          <p:spTgt spid="22"/>
                                        </p:tgtEl>
                                        <p:attrNameLst>
                                          <p:attrName>r</p:attrName>
                                        </p:attrNameLst>
                                      </p:cBhvr>
                                    </p:animRot>
                                    <p:animRot by="240000">
                                      <p:cBhvr>
                                        <p:cTn id="31" dur="400" fill="hold">
                                          <p:stCondLst>
                                            <p:cond delay="800"/>
                                          </p:stCondLst>
                                        </p:cTn>
                                        <p:tgtEl>
                                          <p:spTgt spid="22"/>
                                        </p:tgtEl>
                                        <p:attrNameLst>
                                          <p:attrName>r</p:attrName>
                                        </p:attrNameLst>
                                      </p:cBhvr>
                                    </p:animRot>
                                    <p:animRot by="-240000">
                                      <p:cBhvr>
                                        <p:cTn id="32" dur="400" fill="hold">
                                          <p:stCondLst>
                                            <p:cond delay="1200"/>
                                          </p:stCondLst>
                                        </p:cTn>
                                        <p:tgtEl>
                                          <p:spTgt spid="22"/>
                                        </p:tgtEl>
                                        <p:attrNameLst>
                                          <p:attrName>r</p:attrName>
                                        </p:attrNameLst>
                                      </p:cBhvr>
                                    </p:animRot>
                                    <p:animRot by="120000">
                                      <p:cBhvr>
                                        <p:cTn id="33" dur="400" fill="hold">
                                          <p:stCondLst>
                                            <p:cond delay="16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368862" y="4459381"/>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30</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Graphic 30" descr="Line arrow Clockwise curve">
            <a:extLst>
              <a:ext uri="{FF2B5EF4-FFF2-40B4-BE49-F238E27FC236}">
                <a16:creationId xmlns:a16="http://schemas.microsoft.com/office/drawing/2014/main" id="{56E43443-098C-C94B-8FA8-4D20F0F1F6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831221">
            <a:off x="4647722" y="1220458"/>
            <a:ext cx="1708941" cy="1708941"/>
          </a:xfrm>
          <a:prstGeom prst="rect">
            <a:avLst/>
          </a:prstGeom>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938943" y="3858041"/>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637652" y="-994697"/>
            <a:ext cx="1840667" cy="1840667"/>
          </a:xfrm>
          <a:prstGeom prst="rect">
            <a:avLst/>
          </a:prstGeom>
        </p:spPr>
      </p:pic>
      <p:sp>
        <p:nvSpPr>
          <p:cNvPr id="21" name="TextBox 20">
            <a:extLst>
              <a:ext uri="{FF2B5EF4-FFF2-40B4-BE49-F238E27FC236}">
                <a16:creationId xmlns:a16="http://schemas.microsoft.com/office/drawing/2014/main" id="{608E77E6-BCA3-9C48-8F94-2FCC52D9225A}"/>
              </a:ext>
            </a:extLst>
          </p:cNvPr>
          <p:cNvSpPr txBox="1"/>
          <p:nvPr/>
        </p:nvSpPr>
        <p:spPr>
          <a:xfrm>
            <a:off x="909796" y="1900239"/>
            <a:ext cx="6613294" cy="2812308"/>
          </a:xfrm>
          <a:prstGeom prst="rect">
            <a:avLst/>
          </a:prstGeom>
          <a:noFill/>
        </p:spPr>
        <p:txBody>
          <a:bodyPr wrap="square" rtlCol="0">
            <a:spAutoFit/>
          </a:bodyPr>
          <a:lstStyle/>
          <a:p>
            <a:pPr marL="457200" indent="-457200">
              <a:buFont typeface="Arial" panose="020B0604020202020204" pitchFamily="34" charset="0"/>
              <a:buChar char="•"/>
            </a:pPr>
            <a:r>
              <a:rPr lang="en-GB" b="1" dirty="0">
                <a:solidFill>
                  <a:srgbClr val="676ABF"/>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Watch this video</a:t>
            </a:r>
            <a:endParaRPr lang="en-GB" b="1" dirty="0">
              <a:solidFill>
                <a:srgbClr val="676ABF"/>
              </a:solidFill>
              <a:latin typeface="Heebo" pitchFamily="2" charset="-79"/>
              <a:cs typeface="Heebo" pitchFamily="2" charset="-79"/>
            </a:endParaRPr>
          </a:p>
          <a:p>
            <a:pPr marL="457200" indent="-457200">
              <a:buFont typeface="Arial" panose="020B0604020202020204" pitchFamily="34" charset="0"/>
              <a:buChar char="•"/>
            </a:pPr>
            <a:endParaRPr lang="en-GB" dirty="0">
              <a:latin typeface="Heebo" pitchFamily="2" charset="-79"/>
              <a:cs typeface="Heebo" pitchFamily="2" charset="-79"/>
            </a:endParaRPr>
          </a:p>
          <a:p>
            <a:pPr marL="457200" indent="-457200">
              <a:buFont typeface="Arial" panose="020B0604020202020204" pitchFamily="34" charset="0"/>
              <a:buChar char="•"/>
            </a:pPr>
            <a:endParaRPr lang="en-GB" dirty="0">
              <a:latin typeface="Heebo" pitchFamily="2" charset="-79"/>
              <a:cs typeface="Heebo" pitchFamily="2" charset="-79"/>
            </a:endParaRPr>
          </a:p>
          <a:p>
            <a:pPr marL="457200" indent="-457200">
              <a:buFont typeface="Arial" panose="020B0604020202020204" pitchFamily="34" charset="0"/>
              <a:buChar char="•"/>
            </a:pPr>
            <a:endParaRPr lang="en-GB" dirty="0">
              <a:latin typeface="Heebo" pitchFamily="2" charset="-79"/>
              <a:cs typeface="Heebo" pitchFamily="2" charset="-79"/>
            </a:endParaRPr>
          </a:p>
          <a:p>
            <a:r>
              <a:rPr lang="en-GB" sz="2000" dirty="0">
                <a:solidFill>
                  <a:schemeClr val="tx1">
                    <a:lumMod val="75000"/>
                    <a:lumOff val="25000"/>
                  </a:schemeClr>
                </a:solidFill>
                <a:latin typeface="Heebo" pitchFamily="2" charset="-79"/>
                <a:cs typeface="Heebo" pitchFamily="2" charset="-79"/>
              </a:rPr>
              <a:t>Make a note of anything in the video that you think relates to sustainability. </a:t>
            </a:r>
          </a:p>
          <a:p>
            <a:r>
              <a:rPr lang="en-GB" sz="2000" b="1" dirty="0">
                <a:solidFill>
                  <a:schemeClr val="tx1">
                    <a:lumMod val="75000"/>
                    <a:lumOff val="25000"/>
                  </a:schemeClr>
                </a:solidFill>
                <a:latin typeface="Heebo" pitchFamily="2" charset="-79"/>
                <a:cs typeface="Heebo" pitchFamily="2" charset="-79"/>
              </a:rPr>
              <a:t>Discuss your findings as a group.</a:t>
            </a:r>
          </a:p>
          <a:p>
            <a:r>
              <a:rPr lang="en-GB" sz="2000" dirty="0">
                <a:solidFill>
                  <a:schemeClr val="tx1">
                    <a:lumMod val="75000"/>
                    <a:lumOff val="25000"/>
                  </a:schemeClr>
                </a:solidFill>
                <a:latin typeface="Heebo" pitchFamily="2" charset="-79"/>
                <a:cs typeface="Heebo" pitchFamily="2" charset="-79"/>
              </a:rPr>
              <a:t>Discuss your findings as a whole class. </a:t>
            </a:r>
          </a:p>
          <a:p>
            <a:pPr>
              <a:lnSpc>
                <a:spcPct val="150000"/>
              </a:lnSpc>
            </a:pPr>
            <a:endParaRPr lang="en-US" dirty="0">
              <a:solidFill>
                <a:schemeClr val="tx1">
                  <a:lumMod val="75000"/>
                  <a:lumOff val="25000"/>
                </a:schemeClr>
              </a:solidFill>
              <a:latin typeface="Heebo" pitchFamily="2" charset="-79"/>
              <a:cs typeface="Heebo" pitchFamily="2" charset="-79"/>
            </a:endParaRPr>
          </a:p>
        </p:txBody>
      </p:sp>
      <p:pic>
        <p:nvPicPr>
          <p:cNvPr id="22" name="Graphic 21" descr="Play">
            <a:hlinkClick r:id="rId7"/>
            <a:extLst>
              <a:ext uri="{FF2B5EF4-FFF2-40B4-BE49-F238E27FC236}">
                <a16:creationId xmlns:a16="http://schemas.microsoft.com/office/drawing/2014/main" id="{D2D9C4D8-04DF-4B40-9332-1691C7A4F1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8320" y="1633205"/>
            <a:ext cx="877634" cy="877634"/>
          </a:xfrm>
          <a:prstGeom prst="rect">
            <a:avLst/>
          </a:prstGeom>
        </p:spPr>
      </p:pic>
      <p:pic>
        <p:nvPicPr>
          <p:cNvPr id="23" name="Graphic 22" descr="Cursor">
            <a:hlinkClick r:id="rId7"/>
            <a:extLst>
              <a:ext uri="{FF2B5EF4-FFF2-40B4-BE49-F238E27FC236}">
                <a16:creationId xmlns:a16="http://schemas.microsoft.com/office/drawing/2014/main" id="{4DB71D0D-BEB5-6F45-98A6-A1E48CB59EC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85023" y="2072022"/>
            <a:ext cx="705258" cy="705258"/>
          </a:xfrm>
          <a:prstGeom prst="rect">
            <a:avLst/>
          </a:prstGeom>
        </p:spPr>
      </p:pic>
      <p:sp>
        <p:nvSpPr>
          <p:cNvPr id="4" name="Rectangle 3">
            <a:extLst>
              <a:ext uri="{FF2B5EF4-FFF2-40B4-BE49-F238E27FC236}">
                <a16:creationId xmlns:a16="http://schemas.microsoft.com/office/drawing/2014/main" id="{DDBDF93F-9C30-2847-AFA3-DF063F9F162A}"/>
              </a:ext>
            </a:extLst>
          </p:cNvPr>
          <p:cNvSpPr/>
          <p:nvPr/>
        </p:nvSpPr>
        <p:spPr>
          <a:xfrm>
            <a:off x="2683216" y="984931"/>
            <a:ext cx="5660524" cy="461665"/>
          </a:xfrm>
          <a:prstGeom prst="rect">
            <a:avLst/>
          </a:prstGeom>
        </p:spPr>
        <p:txBody>
          <a:bodyPr wrap="none">
            <a:spAutoFit/>
          </a:bodyPr>
          <a:lstStyle/>
          <a:p>
            <a:pPr algn="ctr"/>
            <a:r>
              <a:rPr lang="en-GB" sz="2400" b="1" dirty="0">
                <a:solidFill>
                  <a:srgbClr val="199ADA"/>
                </a:solidFill>
                <a:latin typeface="Heebo" pitchFamily="2" charset="-79"/>
                <a:cs typeface="Heebo" pitchFamily="2" charset="-79"/>
              </a:rPr>
              <a:t>Our food choices can change the world!</a:t>
            </a:r>
          </a:p>
        </p:txBody>
      </p:sp>
      <p:pic>
        <p:nvPicPr>
          <p:cNvPr id="9" name="Graphic 8" descr="Chicken leg">
            <a:extLst>
              <a:ext uri="{FF2B5EF4-FFF2-40B4-BE49-F238E27FC236}">
                <a16:creationId xmlns:a16="http://schemas.microsoft.com/office/drawing/2014/main" id="{0CB9EFDD-5F97-0B45-9D08-314E35CE89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16694" y="2849193"/>
            <a:ext cx="914400" cy="914400"/>
          </a:xfrm>
          <a:prstGeom prst="rect">
            <a:avLst/>
          </a:prstGeom>
        </p:spPr>
      </p:pic>
      <p:pic>
        <p:nvPicPr>
          <p:cNvPr id="11" name="Graphic 10" descr="Apple">
            <a:extLst>
              <a:ext uri="{FF2B5EF4-FFF2-40B4-BE49-F238E27FC236}">
                <a16:creationId xmlns:a16="http://schemas.microsoft.com/office/drawing/2014/main" id="{36E42644-3E1A-6847-A940-C9029F4F815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64979" y="1541871"/>
            <a:ext cx="914400" cy="914400"/>
          </a:xfrm>
          <a:prstGeom prst="rect">
            <a:avLst/>
          </a:prstGeom>
        </p:spPr>
      </p:pic>
      <p:pic>
        <p:nvPicPr>
          <p:cNvPr id="13" name="Graphic 12" descr="Whole pizza">
            <a:extLst>
              <a:ext uri="{FF2B5EF4-FFF2-40B4-BE49-F238E27FC236}">
                <a16:creationId xmlns:a16="http://schemas.microsoft.com/office/drawing/2014/main" id="{FDF76438-473B-ED44-9DFA-16E689D05C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64719" y="1759470"/>
            <a:ext cx="914400" cy="914400"/>
          </a:xfrm>
          <a:prstGeom prst="rect">
            <a:avLst/>
          </a:prstGeom>
        </p:spPr>
      </p:pic>
      <p:pic>
        <p:nvPicPr>
          <p:cNvPr id="32" name="Picture 31">
            <a:extLst>
              <a:ext uri="{FF2B5EF4-FFF2-40B4-BE49-F238E27FC236}">
                <a16:creationId xmlns:a16="http://schemas.microsoft.com/office/drawing/2014/main" id="{5C1E2EB1-9313-7F48-B41A-FC4A95781F74}"/>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7843901" y="-884634"/>
            <a:ext cx="1840667" cy="1840667"/>
          </a:xfrm>
          <a:prstGeom prst="rect">
            <a:avLst/>
          </a:prstGeom>
        </p:spPr>
      </p:pic>
    </p:spTree>
    <p:extLst>
      <p:ext uri="{BB962C8B-B14F-4D97-AF65-F5344CB8AC3E}">
        <p14:creationId xmlns:p14="http://schemas.microsoft.com/office/powerpoint/2010/main" val="7005153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par>
                                    <p:cTn id="9" presetID="6" presetClass="emph" presetSubtype="0" repeatCount="indefinite" fill="hold" nodeType="withEffect" p14:presetBounceEnd="50000">
                                      <p:stCondLst>
                                        <p:cond delay="0"/>
                                      </p:stCondLst>
                                      <p:childTnLst>
                                        <p:animScale p14:bounceEnd="50000">
                                          <p:cBhvr>
                                            <p:cTn id="10" dur="1000" fill="hold"/>
                                            <p:tgtEl>
                                              <p:spTgt spid="2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par>
                                    <p:cTn id="9" presetID="6" presetClass="emph" presetSubtype="0" repeatCount="indefinite" fill="hold" nodeType="withEffect">
                                      <p:stCondLst>
                                        <p:cond delay="0"/>
                                      </p:stCondLst>
                                      <p:childTnLst>
                                        <p:animScale>
                                          <p:cBhvr>
                                            <p:cTn id="10" dur="1000" fill="hold"/>
                                            <p:tgtEl>
                                              <p:spTgt spid="2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8343740" y="2762534"/>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2364689" y="4657258"/>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31</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91900" y="3667640"/>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8263009" y="-683297"/>
            <a:ext cx="1591108" cy="1591108"/>
          </a:xfrm>
          <a:prstGeom prst="rect">
            <a:avLst/>
          </a:prstGeom>
        </p:spPr>
      </p:pic>
      <p:sp>
        <p:nvSpPr>
          <p:cNvPr id="25" name="Content Placeholder 2">
            <a:extLst>
              <a:ext uri="{FF2B5EF4-FFF2-40B4-BE49-F238E27FC236}">
                <a16:creationId xmlns:a16="http://schemas.microsoft.com/office/drawing/2014/main" id="{B1EF4CA2-266B-0C48-A23A-8AB2EE9B7E88}"/>
              </a:ext>
            </a:extLst>
          </p:cNvPr>
          <p:cNvSpPr txBox="1">
            <a:spLocks/>
          </p:cNvSpPr>
          <p:nvPr/>
        </p:nvSpPr>
        <p:spPr>
          <a:xfrm>
            <a:off x="1187350" y="863138"/>
            <a:ext cx="7632847" cy="464516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p>
          <a:p>
            <a:pPr marL="0" indent="0" algn="ctr">
              <a:buNone/>
            </a:pPr>
            <a:r>
              <a:rPr lang="en-GB" b="1" dirty="0">
                <a:solidFill>
                  <a:srgbClr val="199ADA"/>
                </a:solidFill>
                <a:latin typeface="Heebo" pitchFamily="2" charset="-79"/>
                <a:cs typeface="Heebo" pitchFamily="2" charset="-79"/>
              </a:rPr>
              <a:t>Our food choices can change the world!</a:t>
            </a:r>
          </a:p>
          <a:p>
            <a:pPr marL="0" indent="0" algn="ctr">
              <a:buNone/>
            </a:pPr>
            <a:endParaRPr lang="en-GB" b="1" dirty="0">
              <a:latin typeface="Heebo" pitchFamily="2" charset="-79"/>
              <a:cs typeface="Heebo" pitchFamily="2" charset="-79"/>
            </a:endParaRPr>
          </a:p>
          <a:p>
            <a:pPr marL="0" indent="0">
              <a:buNone/>
            </a:pPr>
            <a:r>
              <a:rPr lang="en-GB" sz="2400" dirty="0">
                <a:solidFill>
                  <a:srgbClr val="676ABF"/>
                </a:solidFill>
                <a:latin typeface="Heebo" pitchFamily="2" charset="-79"/>
                <a:cs typeface="Heebo" pitchFamily="2" charset="-79"/>
              </a:rPr>
              <a:t>Where it was grown </a:t>
            </a:r>
          </a:p>
          <a:p>
            <a:pPr marL="0" indent="0">
              <a:buNone/>
            </a:pPr>
            <a:r>
              <a:rPr lang="en-GB" sz="2400" dirty="0">
                <a:solidFill>
                  <a:srgbClr val="676ABF"/>
                </a:solidFill>
                <a:latin typeface="Heebo" pitchFamily="2" charset="-79"/>
                <a:cs typeface="Heebo" pitchFamily="2" charset="-79"/>
              </a:rPr>
              <a:t>				</a:t>
            </a:r>
            <a:r>
              <a:rPr lang="en-GB" sz="2400" b="1" dirty="0">
                <a:solidFill>
                  <a:srgbClr val="676ABF"/>
                </a:solidFill>
                <a:latin typeface="Heebo" pitchFamily="2" charset="-79"/>
                <a:cs typeface="Heebo" pitchFamily="2" charset="-79"/>
              </a:rPr>
              <a:t>Worker’s rights</a:t>
            </a:r>
          </a:p>
          <a:p>
            <a:pPr marL="0" indent="0">
              <a:buNone/>
            </a:pPr>
            <a:r>
              <a:rPr lang="en-GB" sz="2400" b="1" dirty="0">
                <a:solidFill>
                  <a:srgbClr val="676ABF"/>
                </a:solidFill>
                <a:latin typeface="Heebo" pitchFamily="2" charset="-79"/>
                <a:cs typeface="Heebo" pitchFamily="2" charset="-79"/>
              </a:rPr>
              <a:t>Brand</a:t>
            </a:r>
          </a:p>
          <a:p>
            <a:pPr marL="0" indent="0">
              <a:buNone/>
            </a:pPr>
            <a:r>
              <a:rPr lang="en-GB" sz="2400" dirty="0">
                <a:solidFill>
                  <a:srgbClr val="676ABF"/>
                </a:solidFill>
                <a:latin typeface="Heebo" pitchFamily="2" charset="-79"/>
                <a:cs typeface="Heebo" pitchFamily="2" charset="-79"/>
              </a:rPr>
              <a:t>			Price</a:t>
            </a:r>
          </a:p>
          <a:p>
            <a:pPr marL="0" indent="0">
              <a:buNone/>
            </a:pPr>
            <a:r>
              <a:rPr lang="en-GB" sz="2400" dirty="0">
                <a:solidFill>
                  <a:srgbClr val="676ABF"/>
                </a:solidFill>
                <a:latin typeface="Heebo" pitchFamily="2" charset="-79"/>
                <a:cs typeface="Heebo" pitchFamily="2" charset="-79"/>
              </a:rPr>
              <a:t>					Fairly traded</a:t>
            </a:r>
          </a:p>
          <a:p>
            <a:pPr marL="0" indent="0">
              <a:buNone/>
            </a:pPr>
            <a:r>
              <a:rPr lang="en-GB" sz="2400" dirty="0">
                <a:solidFill>
                  <a:srgbClr val="676ABF"/>
                </a:solidFill>
                <a:latin typeface="Heebo" pitchFamily="2" charset="-79"/>
                <a:cs typeface="Heebo" pitchFamily="2" charset="-79"/>
              </a:rPr>
              <a:t>	Quality</a:t>
            </a:r>
          </a:p>
          <a:p>
            <a:pPr marL="0" indent="0">
              <a:buNone/>
            </a:pPr>
            <a:r>
              <a:rPr lang="en-GB" sz="2400" dirty="0">
                <a:solidFill>
                  <a:srgbClr val="676ABF"/>
                </a:solidFill>
                <a:latin typeface="Heebo" pitchFamily="2" charset="-79"/>
                <a:cs typeface="Heebo" pitchFamily="2" charset="-79"/>
              </a:rPr>
              <a:t>			</a:t>
            </a:r>
            <a:r>
              <a:rPr lang="en-GB" sz="2400" b="1" dirty="0">
                <a:solidFill>
                  <a:srgbClr val="676ABF"/>
                </a:solidFill>
                <a:latin typeface="Heebo" pitchFamily="2" charset="-79"/>
                <a:cs typeface="Heebo" pitchFamily="2" charset="-79"/>
              </a:rPr>
              <a:t>Organic</a:t>
            </a:r>
          </a:p>
          <a:p>
            <a:pPr marL="0" indent="0">
              <a:buNone/>
            </a:pPr>
            <a:r>
              <a:rPr lang="en-GB" sz="2400" dirty="0"/>
              <a:t>							Local</a:t>
            </a:r>
            <a:endParaRPr lang="en-GB" dirty="0"/>
          </a:p>
          <a:p>
            <a:endParaRPr lang="en-GB" sz="2400" b="1" dirty="0"/>
          </a:p>
        </p:txBody>
      </p:sp>
    </p:spTree>
    <p:extLst>
      <p:ext uri="{BB962C8B-B14F-4D97-AF65-F5344CB8AC3E}">
        <p14:creationId xmlns:p14="http://schemas.microsoft.com/office/powerpoint/2010/main" val="141731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3000" tmFilter="0, 0; .2, .5; .8, .5; 1, 0"/>
                                        <p:tgtEl>
                                          <p:spTgt spid="25">
                                            <p:txEl>
                                              <p:pRg st="3" end="3"/>
                                            </p:txEl>
                                          </p:spTgt>
                                        </p:tgtEl>
                                      </p:cBhvr>
                                    </p:animEffect>
                                    <p:animScale>
                                      <p:cBhvr>
                                        <p:cTn id="7" dur="1500" autoRev="1" fill="hold"/>
                                        <p:tgtEl>
                                          <p:spTgt spid="25">
                                            <p:txEl>
                                              <p:pRg st="3" end="3"/>
                                            </p:txEl>
                                          </p:spTgt>
                                        </p:tgtEl>
                                      </p:cBhvr>
                                      <p:by x="105000" y="105000"/>
                                    </p:animScale>
                                  </p:childTnLst>
                                </p:cTn>
                              </p:par>
                              <p:par>
                                <p:cTn id="8" presetID="26" presetClass="emph" presetSubtype="0" repeatCount="indefinite" fill="hold" nodeType="withEffect">
                                  <p:stCondLst>
                                    <p:cond delay="0"/>
                                  </p:stCondLst>
                                  <p:childTnLst>
                                    <p:animEffect transition="out" filter="fade">
                                      <p:cBhvr>
                                        <p:cTn id="9" dur="3000" tmFilter="0, 0; .2, .5; .8, .5; 1, 0"/>
                                        <p:tgtEl>
                                          <p:spTgt spid="25">
                                            <p:txEl>
                                              <p:pRg st="4" end="4"/>
                                            </p:txEl>
                                          </p:spTgt>
                                        </p:tgtEl>
                                      </p:cBhvr>
                                    </p:animEffect>
                                    <p:animScale>
                                      <p:cBhvr>
                                        <p:cTn id="10" dur="1500" autoRev="1" fill="hold"/>
                                        <p:tgtEl>
                                          <p:spTgt spid="25">
                                            <p:txEl>
                                              <p:pRg st="4" end="4"/>
                                            </p:txEl>
                                          </p:spTgt>
                                        </p:tgtEl>
                                      </p:cBhvr>
                                      <p:by x="105000" y="105000"/>
                                    </p:animScale>
                                  </p:childTnLst>
                                </p:cTn>
                              </p:par>
                              <p:par>
                                <p:cTn id="11" presetID="26" presetClass="emph" presetSubtype="0" repeatCount="indefinite" fill="hold" nodeType="withEffect">
                                  <p:stCondLst>
                                    <p:cond delay="0"/>
                                  </p:stCondLst>
                                  <p:childTnLst>
                                    <p:animEffect transition="out" filter="fade">
                                      <p:cBhvr>
                                        <p:cTn id="12" dur="3000" tmFilter="0, 0; .2, .5; .8, .5; 1, 0"/>
                                        <p:tgtEl>
                                          <p:spTgt spid="25">
                                            <p:txEl>
                                              <p:pRg st="5" end="5"/>
                                            </p:txEl>
                                          </p:spTgt>
                                        </p:tgtEl>
                                      </p:cBhvr>
                                    </p:animEffect>
                                    <p:animScale>
                                      <p:cBhvr>
                                        <p:cTn id="13" dur="1500" autoRev="1" fill="hold"/>
                                        <p:tgtEl>
                                          <p:spTgt spid="25">
                                            <p:txEl>
                                              <p:pRg st="5" end="5"/>
                                            </p:txEl>
                                          </p:spTgt>
                                        </p:tgtEl>
                                      </p:cBhvr>
                                      <p:by x="105000" y="105000"/>
                                    </p:animScale>
                                  </p:childTnLst>
                                </p:cTn>
                              </p:par>
                              <p:par>
                                <p:cTn id="14" presetID="26" presetClass="emph" presetSubtype="0" repeatCount="indefinite" fill="hold" nodeType="withEffect">
                                  <p:stCondLst>
                                    <p:cond delay="0"/>
                                  </p:stCondLst>
                                  <p:childTnLst>
                                    <p:animEffect transition="out" filter="fade">
                                      <p:cBhvr>
                                        <p:cTn id="15" dur="3000" tmFilter="0, 0; .2, .5; .8, .5; 1, 0"/>
                                        <p:tgtEl>
                                          <p:spTgt spid="25">
                                            <p:txEl>
                                              <p:pRg st="6" end="6"/>
                                            </p:txEl>
                                          </p:spTgt>
                                        </p:tgtEl>
                                      </p:cBhvr>
                                    </p:animEffect>
                                    <p:animScale>
                                      <p:cBhvr>
                                        <p:cTn id="16" dur="1500" autoRev="1" fill="hold"/>
                                        <p:tgtEl>
                                          <p:spTgt spid="25">
                                            <p:txEl>
                                              <p:pRg st="6" end="6"/>
                                            </p:txEl>
                                          </p:spTgt>
                                        </p:tgtEl>
                                      </p:cBhvr>
                                      <p:by x="105000" y="105000"/>
                                    </p:animScale>
                                  </p:childTnLst>
                                </p:cTn>
                              </p:par>
                              <p:par>
                                <p:cTn id="17" presetID="26" presetClass="emph" presetSubtype="0" repeatCount="indefinite" fill="hold" nodeType="withEffect">
                                  <p:stCondLst>
                                    <p:cond delay="0"/>
                                  </p:stCondLst>
                                  <p:childTnLst>
                                    <p:animEffect transition="out" filter="fade">
                                      <p:cBhvr>
                                        <p:cTn id="18" dur="3000" tmFilter="0, 0; .2, .5; .8, .5; 1, 0"/>
                                        <p:tgtEl>
                                          <p:spTgt spid="25">
                                            <p:txEl>
                                              <p:pRg st="7" end="7"/>
                                            </p:txEl>
                                          </p:spTgt>
                                        </p:tgtEl>
                                      </p:cBhvr>
                                    </p:animEffect>
                                    <p:animScale>
                                      <p:cBhvr>
                                        <p:cTn id="19" dur="1500" autoRev="1" fill="hold"/>
                                        <p:tgtEl>
                                          <p:spTgt spid="25">
                                            <p:txEl>
                                              <p:pRg st="7" end="7"/>
                                            </p:txEl>
                                          </p:spTgt>
                                        </p:tgtEl>
                                      </p:cBhvr>
                                      <p:by x="105000" y="105000"/>
                                    </p:animScale>
                                  </p:childTnLst>
                                </p:cTn>
                              </p:par>
                              <p:par>
                                <p:cTn id="20" presetID="26" presetClass="emph" presetSubtype="0" repeatCount="indefinite" fill="hold" nodeType="withEffect">
                                  <p:stCondLst>
                                    <p:cond delay="0"/>
                                  </p:stCondLst>
                                  <p:childTnLst>
                                    <p:animEffect transition="out" filter="fade">
                                      <p:cBhvr>
                                        <p:cTn id="21" dur="3000" tmFilter="0, 0; .2, .5; .8, .5; 1, 0"/>
                                        <p:tgtEl>
                                          <p:spTgt spid="25">
                                            <p:txEl>
                                              <p:pRg st="8" end="8"/>
                                            </p:txEl>
                                          </p:spTgt>
                                        </p:tgtEl>
                                      </p:cBhvr>
                                    </p:animEffect>
                                    <p:animScale>
                                      <p:cBhvr>
                                        <p:cTn id="22" dur="1500" autoRev="1" fill="hold"/>
                                        <p:tgtEl>
                                          <p:spTgt spid="25">
                                            <p:txEl>
                                              <p:pRg st="8" end="8"/>
                                            </p:txEl>
                                          </p:spTgt>
                                        </p:tgtEl>
                                      </p:cBhvr>
                                      <p:by x="105000" y="105000"/>
                                    </p:animScale>
                                  </p:childTnLst>
                                </p:cTn>
                              </p:par>
                              <p:par>
                                <p:cTn id="23" presetID="26" presetClass="emph" presetSubtype="0" repeatCount="indefinite" fill="hold" nodeType="withEffect">
                                  <p:stCondLst>
                                    <p:cond delay="0"/>
                                  </p:stCondLst>
                                  <p:childTnLst>
                                    <p:animEffect transition="out" filter="fade">
                                      <p:cBhvr>
                                        <p:cTn id="24" dur="3000" tmFilter="0, 0; .2, .5; .8, .5; 1, 0"/>
                                        <p:tgtEl>
                                          <p:spTgt spid="25">
                                            <p:txEl>
                                              <p:pRg st="9" end="9"/>
                                            </p:txEl>
                                          </p:spTgt>
                                        </p:tgtEl>
                                      </p:cBhvr>
                                    </p:animEffect>
                                    <p:animScale>
                                      <p:cBhvr>
                                        <p:cTn id="25" dur="1500" autoRev="1" fill="hold"/>
                                        <p:tgtEl>
                                          <p:spTgt spid="25">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355065" y="2836647"/>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2600546" y="4700323"/>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32</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91900" y="3667640"/>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1663037" y="1651416"/>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196046" y="-203417"/>
            <a:ext cx="1591108" cy="1591108"/>
          </a:xfrm>
          <a:prstGeom prst="rect">
            <a:avLst/>
          </a:prstGeom>
        </p:spPr>
      </p:pic>
      <p:pic>
        <p:nvPicPr>
          <p:cNvPr id="25" name="Picture 24">
            <a:extLst>
              <a:ext uri="{FF2B5EF4-FFF2-40B4-BE49-F238E27FC236}">
                <a16:creationId xmlns:a16="http://schemas.microsoft.com/office/drawing/2014/main" id="{132512D2-F84B-F04E-89B5-ED532232BAA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9789" y="339502"/>
            <a:ext cx="3666038" cy="4335198"/>
          </a:xfrm>
          <a:prstGeom prst="rect">
            <a:avLst/>
          </a:prstGeom>
          <a:noFill/>
          <a:ln>
            <a:noFill/>
          </a:ln>
        </p:spPr>
      </p:pic>
    </p:spTree>
    <p:extLst>
      <p:ext uri="{BB962C8B-B14F-4D97-AF65-F5344CB8AC3E}">
        <p14:creationId xmlns:p14="http://schemas.microsoft.com/office/powerpoint/2010/main" val="360003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5"/>
                                        </p:tgtEl>
                                        <p:attrNameLst>
                                          <p:attrName>r</p:attrName>
                                        </p:attrNameLst>
                                      </p:cBhvr>
                                    </p:animRot>
                                    <p:animRot by="-240000">
                                      <p:cBhvr>
                                        <p:cTn id="7" dur="600" fill="hold">
                                          <p:stCondLst>
                                            <p:cond delay="600"/>
                                          </p:stCondLst>
                                        </p:cTn>
                                        <p:tgtEl>
                                          <p:spTgt spid="25"/>
                                        </p:tgtEl>
                                        <p:attrNameLst>
                                          <p:attrName>r</p:attrName>
                                        </p:attrNameLst>
                                      </p:cBhvr>
                                    </p:animRot>
                                    <p:animRot by="240000">
                                      <p:cBhvr>
                                        <p:cTn id="8" dur="600" fill="hold">
                                          <p:stCondLst>
                                            <p:cond delay="1200"/>
                                          </p:stCondLst>
                                        </p:cTn>
                                        <p:tgtEl>
                                          <p:spTgt spid="25"/>
                                        </p:tgtEl>
                                        <p:attrNameLst>
                                          <p:attrName>r</p:attrName>
                                        </p:attrNameLst>
                                      </p:cBhvr>
                                    </p:animRot>
                                    <p:animRot by="-240000">
                                      <p:cBhvr>
                                        <p:cTn id="9" dur="600" fill="hold">
                                          <p:stCondLst>
                                            <p:cond delay="1800"/>
                                          </p:stCondLst>
                                        </p:cTn>
                                        <p:tgtEl>
                                          <p:spTgt spid="25"/>
                                        </p:tgtEl>
                                        <p:attrNameLst>
                                          <p:attrName>r</p:attrName>
                                        </p:attrNameLst>
                                      </p:cBhvr>
                                    </p:animRot>
                                    <p:animRot by="120000">
                                      <p:cBhvr>
                                        <p:cTn id="10" dur="600" fill="hold">
                                          <p:stCondLst>
                                            <p:cond delay="24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938062" y="-8832"/>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368862" y="4459381"/>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33</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120074" y="4262488"/>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4701727" y="828366"/>
            <a:ext cx="1591108" cy="1591108"/>
          </a:xfrm>
          <a:prstGeom prst="rect">
            <a:avLst/>
          </a:prstGeom>
        </p:spPr>
      </p:pic>
      <p:sp>
        <p:nvSpPr>
          <p:cNvPr id="22" name="TextBox 21">
            <a:extLst>
              <a:ext uri="{FF2B5EF4-FFF2-40B4-BE49-F238E27FC236}">
                <a16:creationId xmlns:a16="http://schemas.microsoft.com/office/drawing/2014/main" id="{ED61CBE3-8BF6-6D4A-8FA6-91B4BE14B5B3}"/>
              </a:ext>
            </a:extLst>
          </p:cNvPr>
          <p:cNvSpPr txBox="1"/>
          <p:nvPr/>
        </p:nvSpPr>
        <p:spPr>
          <a:xfrm>
            <a:off x="6813589" y="3600152"/>
            <a:ext cx="3627596" cy="473206"/>
          </a:xfrm>
          <a:prstGeom prst="rect">
            <a:avLst/>
          </a:prstGeom>
          <a:noFill/>
        </p:spPr>
        <p:txBody>
          <a:bodyPr wrap="square" rtlCol="0">
            <a:spAutoFit/>
          </a:bodyPr>
          <a:lstStyle/>
          <a:p>
            <a:pPr>
              <a:lnSpc>
                <a:spcPct val="150000"/>
              </a:lnSpc>
            </a:pPr>
            <a:r>
              <a:rPr lang="en-GB" b="1" u="sng" dirty="0">
                <a:solidFill>
                  <a:srgbClr val="676ABF"/>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Watch </a:t>
            </a:r>
            <a:r>
              <a:rPr lang="en-GB" b="1" u="sng" dirty="0">
                <a:solidFill>
                  <a:srgbClr val="676ABF"/>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this</a:t>
            </a:r>
            <a:r>
              <a:rPr lang="en-GB" b="1" u="sng" dirty="0">
                <a:solidFill>
                  <a:srgbClr val="676ABF"/>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 </a:t>
            </a:r>
            <a:r>
              <a:rPr lang="en-GB" b="1" u="sng" dirty="0">
                <a:solidFill>
                  <a:srgbClr val="676ABF"/>
                </a:solidFill>
                <a:latin typeface="Heebo" pitchFamily="2" charset="-79"/>
                <a:cs typeface="Heebo" pitchFamily="2" charset="-79"/>
              </a:rPr>
              <a:t>clip</a:t>
            </a:r>
          </a:p>
        </p:txBody>
      </p:sp>
      <p:pic>
        <p:nvPicPr>
          <p:cNvPr id="23" name="Graphic 22" descr="Play">
            <a:hlinkClick r:id="rId7"/>
            <a:extLst>
              <a:ext uri="{FF2B5EF4-FFF2-40B4-BE49-F238E27FC236}">
                <a16:creationId xmlns:a16="http://schemas.microsoft.com/office/drawing/2014/main" id="{9A797C7B-AC79-2A49-A08D-8E1CF65B0B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60428" y="3363833"/>
            <a:ext cx="877634" cy="877634"/>
          </a:xfrm>
          <a:prstGeom prst="rect">
            <a:avLst/>
          </a:prstGeom>
        </p:spPr>
      </p:pic>
      <p:pic>
        <p:nvPicPr>
          <p:cNvPr id="24" name="Graphic 23" descr="Cursor">
            <a:hlinkClick r:id="rId7"/>
            <a:extLst>
              <a:ext uri="{FF2B5EF4-FFF2-40B4-BE49-F238E27FC236}">
                <a16:creationId xmlns:a16="http://schemas.microsoft.com/office/drawing/2014/main" id="{A5E2BC54-2094-2E45-BC34-0C337B228E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91111" y="3995366"/>
            <a:ext cx="705258" cy="705258"/>
          </a:xfrm>
          <a:prstGeom prst="rect">
            <a:avLst/>
          </a:prstGeom>
        </p:spPr>
      </p:pic>
      <p:sp>
        <p:nvSpPr>
          <p:cNvPr id="4" name="Rectangle 3">
            <a:extLst>
              <a:ext uri="{FF2B5EF4-FFF2-40B4-BE49-F238E27FC236}">
                <a16:creationId xmlns:a16="http://schemas.microsoft.com/office/drawing/2014/main" id="{CD525FE0-F196-CC4A-BF5E-06DB7EB2CE33}"/>
              </a:ext>
            </a:extLst>
          </p:cNvPr>
          <p:cNvSpPr/>
          <p:nvPr/>
        </p:nvSpPr>
        <p:spPr>
          <a:xfrm>
            <a:off x="447631" y="1353348"/>
            <a:ext cx="8587412" cy="2862322"/>
          </a:xfrm>
          <a:prstGeom prst="rect">
            <a:avLst/>
          </a:prstGeom>
        </p:spPr>
        <p:txBody>
          <a:bodyPr wrap="square">
            <a:spAutoFit/>
          </a:bodyPr>
          <a:lstStyle/>
          <a:p>
            <a:r>
              <a:rPr lang="en-GB" sz="2000" b="1" dirty="0">
                <a:solidFill>
                  <a:srgbClr val="DF3AA7"/>
                </a:solidFill>
                <a:latin typeface="Heebo" pitchFamily="2" charset="-79"/>
                <a:cs typeface="Heebo" pitchFamily="2" charset="-79"/>
              </a:rPr>
              <a:t>Every Plate Tells a Story…</a:t>
            </a:r>
          </a:p>
          <a:p>
            <a:endParaRPr lang="en-GB" sz="2000" dirty="0">
              <a:latin typeface="Heebo" pitchFamily="2" charset="-79"/>
              <a:cs typeface="Heebo" pitchFamily="2" charset="-79"/>
            </a:endParaRPr>
          </a:p>
          <a:p>
            <a:r>
              <a:rPr lang="en-GB" sz="2000" b="1" dirty="0">
                <a:latin typeface="Heebo" pitchFamily="2" charset="-79"/>
                <a:cs typeface="Heebo" pitchFamily="2" charset="-79"/>
              </a:rPr>
              <a:t>You will need:</a:t>
            </a:r>
          </a:p>
          <a:p>
            <a:endParaRPr lang="en-GB" sz="2000" dirty="0">
              <a:latin typeface="Heebo" pitchFamily="2" charset="-79"/>
              <a:cs typeface="Heebo" pitchFamily="2" charset="-79"/>
            </a:endParaRPr>
          </a:p>
          <a:p>
            <a:pPr marL="285750" indent="-285750">
              <a:buFont typeface="Arial" panose="020B0604020202020204" pitchFamily="34" charset="0"/>
              <a:buChar char="•"/>
            </a:pPr>
            <a:r>
              <a:rPr lang="en-GB" sz="2000" dirty="0">
                <a:latin typeface="Heebo" pitchFamily="2" charset="-79"/>
                <a:cs typeface="Heebo" pitchFamily="2" charset="-79"/>
              </a:rPr>
              <a:t>Your meal photo or picture that you brought with you.</a:t>
            </a:r>
          </a:p>
          <a:p>
            <a:pPr marL="285750" indent="-285750">
              <a:buFont typeface="Arial" panose="020B0604020202020204" pitchFamily="34" charset="0"/>
              <a:buChar char="•"/>
            </a:pPr>
            <a:r>
              <a:rPr lang="en-GB" sz="2000" dirty="0">
                <a:latin typeface="Heebo" pitchFamily="2" charset="-79"/>
                <a:cs typeface="Heebo" pitchFamily="2" charset="-79"/>
              </a:rPr>
              <a:t>A Global Goals Grid Poster (to remind you of all the Goals)</a:t>
            </a:r>
          </a:p>
          <a:p>
            <a:pPr marL="285750" indent="-285750">
              <a:buFont typeface="Arial" panose="020B0604020202020204" pitchFamily="34" charset="0"/>
              <a:buChar char="•"/>
            </a:pPr>
            <a:r>
              <a:rPr lang="en-GB" sz="2000" dirty="0">
                <a:latin typeface="Heebo" pitchFamily="2" charset="-79"/>
                <a:cs typeface="Heebo" pitchFamily="2" charset="-79"/>
              </a:rPr>
              <a:t>An ‘Every Plate Tells a Story’ results sheet</a:t>
            </a:r>
          </a:p>
          <a:p>
            <a:pPr marL="285750" indent="-285750">
              <a:buFont typeface="Arial" panose="020B0604020202020204" pitchFamily="34" charset="0"/>
              <a:buChar char="•"/>
            </a:pPr>
            <a:r>
              <a:rPr lang="en-GB" sz="2000" dirty="0">
                <a:latin typeface="Heebo" pitchFamily="2" charset="-79"/>
                <a:cs typeface="Heebo" pitchFamily="2" charset="-79"/>
              </a:rPr>
              <a:t>An ‘Every Plate Tells a Story’ instructions.</a:t>
            </a:r>
          </a:p>
          <a:p>
            <a:pPr marL="285750" indent="-285750">
              <a:buFont typeface="Arial" panose="020B0604020202020204" pitchFamily="34" charset="0"/>
              <a:buChar char="•"/>
            </a:pPr>
            <a:r>
              <a:rPr lang="en-GB" sz="2000" dirty="0">
                <a:latin typeface="Heebo" pitchFamily="2" charset="-79"/>
                <a:cs typeface="Heebo" pitchFamily="2" charset="-79"/>
              </a:rPr>
              <a:t>An ‘Every Plate Tells a Story’ worksheet.</a:t>
            </a:r>
          </a:p>
        </p:txBody>
      </p:sp>
    </p:spTree>
    <p:extLst>
      <p:ext uri="{BB962C8B-B14F-4D97-AF65-F5344CB8AC3E}">
        <p14:creationId xmlns:p14="http://schemas.microsoft.com/office/powerpoint/2010/main" val="3801501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221111" y="2893191"/>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648063" y="3688745"/>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34</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120074" y="4234558"/>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472817" y="-1181466"/>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970669" y="1246657"/>
            <a:ext cx="1591108" cy="1591108"/>
          </a:xfrm>
          <a:prstGeom prst="rect">
            <a:avLst/>
          </a:prstGeom>
        </p:spPr>
      </p:pic>
      <p:sp>
        <p:nvSpPr>
          <p:cNvPr id="26" name="Freeform 5">
            <a:extLst>
              <a:ext uri="{FF2B5EF4-FFF2-40B4-BE49-F238E27FC236}">
                <a16:creationId xmlns:a16="http://schemas.microsoft.com/office/drawing/2014/main" id="{5F1FAA6C-67C7-DB4A-B319-B2615609BCDC}"/>
              </a:ext>
            </a:extLst>
          </p:cNvPr>
          <p:cNvSpPr>
            <a:spLocks/>
          </p:cNvSpPr>
          <p:nvPr/>
        </p:nvSpPr>
        <p:spPr bwMode="auto">
          <a:xfrm>
            <a:off x="4542354" y="46818"/>
            <a:ext cx="4196177" cy="3781317"/>
          </a:xfrm>
          <a:custGeom>
            <a:avLst/>
            <a:gdLst>
              <a:gd name="T0" fmla="*/ 11550 w 17248"/>
              <a:gd name="T1" fmla="*/ 0 h 15358"/>
              <a:gd name="T2" fmla="*/ 13862 w 17248"/>
              <a:gd name="T3" fmla="*/ 3282 h 15358"/>
              <a:gd name="T4" fmla="*/ 15260 w 17248"/>
              <a:gd name="T5" fmla="*/ 2297 h 15358"/>
              <a:gd name="T6" fmla="*/ 17248 w 17248"/>
              <a:gd name="T7" fmla="*/ 5118 h 15358"/>
              <a:gd name="T8" fmla="*/ 14835 w 17248"/>
              <a:gd name="T9" fmla="*/ 13052 h 15358"/>
              <a:gd name="T10" fmla="*/ 7181 w 17248"/>
              <a:gd name="T11" fmla="*/ 15358 h 15358"/>
              <a:gd name="T12" fmla="*/ 4867 w 17248"/>
              <a:gd name="T13" fmla="*/ 12076 h 15358"/>
              <a:gd name="T14" fmla="*/ 3469 w 17248"/>
              <a:gd name="T15" fmla="*/ 13061 h 15358"/>
              <a:gd name="T16" fmla="*/ 0 w 17248"/>
              <a:gd name="T17" fmla="*/ 8138 h 15358"/>
              <a:gd name="T18" fmla="*/ 3238 w 17248"/>
              <a:gd name="T19" fmla="*/ 1553 h 15358"/>
              <a:gd name="T20" fmla="*/ 11550 w 17248"/>
              <a:gd name="T21" fmla="*/ 0 h 15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48" h="15358">
                <a:moveTo>
                  <a:pt x="11550" y="0"/>
                </a:moveTo>
                <a:lnTo>
                  <a:pt x="13862" y="3282"/>
                </a:lnTo>
                <a:lnTo>
                  <a:pt x="15260" y="2297"/>
                </a:lnTo>
                <a:lnTo>
                  <a:pt x="17248" y="5118"/>
                </a:lnTo>
                <a:lnTo>
                  <a:pt x="14835" y="13052"/>
                </a:lnTo>
                <a:lnTo>
                  <a:pt x="7181" y="15358"/>
                </a:lnTo>
                <a:lnTo>
                  <a:pt x="4867" y="12076"/>
                </a:lnTo>
                <a:lnTo>
                  <a:pt x="3469" y="13061"/>
                </a:lnTo>
                <a:lnTo>
                  <a:pt x="0" y="8138"/>
                </a:lnTo>
                <a:lnTo>
                  <a:pt x="3238" y="1553"/>
                </a:lnTo>
                <a:lnTo>
                  <a:pt x="11550" y="0"/>
                </a:lnTo>
                <a:close/>
              </a:path>
            </a:pathLst>
          </a:custGeom>
          <a:pattFill prst="dkUpDiag">
            <a:fgClr>
              <a:schemeClr val="bg1">
                <a:lumMod val="75000"/>
              </a:schemeClr>
            </a:fgClr>
            <a:bgClr>
              <a:schemeClr val="bg1"/>
            </a:bgClr>
          </a:pattFill>
          <a:ln>
            <a:noFill/>
          </a:ln>
        </p:spPr>
        <p:txBody>
          <a:bodyPr vert="horz" wrap="square" lIns="91440" tIns="45720" rIns="91440" bIns="45720" numCol="1" anchor="t" anchorCtr="0" compatLnSpc="1">
            <a:prstTxWarp prst="textNoShape">
              <a:avLst/>
            </a:prstTxWarp>
          </a:bodyPr>
          <a:lstStyle/>
          <a:p>
            <a:endParaRPr lang="en-US"/>
          </a:p>
        </p:txBody>
      </p:sp>
      <p:pic>
        <p:nvPicPr>
          <p:cNvPr id="27" name="Picture Placeholder 10">
            <a:extLst>
              <a:ext uri="{FF2B5EF4-FFF2-40B4-BE49-F238E27FC236}">
                <a16:creationId xmlns:a16="http://schemas.microsoft.com/office/drawing/2014/main" id="{8537D4AF-421F-EE41-B016-AAFD9167E0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5046" y="659201"/>
            <a:ext cx="3401590" cy="2473883"/>
          </a:xfrm>
          <a:custGeom>
            <a:avLst/>
            <a:gdLst/>
            <a:ahLst/>
            <a:cxnLst/>
            <a:rect l="l" t="t" r="r" b="b"/>
            <a:pathLst>
              <a:path w="3401590" h="3028850">
                <a:moveTo>
                  <a:pt x="2277851" y="0"/>
                </a:moveTo>
                <a:lnTo>
                  <a:pt x="2733815" y="647264"/>
                </a:lnTo>
                <a:lnTo>
                  <a:pt x="3009524" y="453006"/>
                </a:lnTo>
                <a:lnTo>
                  <a:pt x="3401590" y="1009354"/>
                </a:lnTo>
                <a:lnTo>
                  <a:pt x="2925707" y="2574069"/>
                </a:lnTo>
                <a:lnTo>
                  <a:pt x="1416212" y="3028850"/>
                </a:lnTo>
                <a:lnTo>
                  <a:pt x="959853" y="2381586"/>
                </a:lnTo>
                <a:lnTo>
                  <a:pt x="684144" y="2575844"/>
                </a:lnTo>
                <a:lnTo>
                  <a:pt x="0" y="1604948"/>
                </a:lnTo>
                <a:lnTo>
                  <a:pt x="638587" y="306277"/>
                </a:lnTo>
                <a:close/>
              </a:path>
            </a:pathLst>
          </a:custGeom>
        </p:spPr>
      </p:pic>
      <p:sp>
        <p:nvSpPr>
          <p:cNvPr id="4" name="Rectangle 3">
            <a:extLst>
              <a:ext uri="{FF2B5EF4-FFF2-40B4-BE49-F238E27FC236}">
                <a16:creationId xmlns:a16="http://schemas.microsoft.com/office/drawing/2014/main" id="{E3EB4422-FEAF-764E-8890-127AD1DA3627}"/>
              </a:ext>
            </a:extLst>
          </p:cNvPr>
          <p:cNvSpPr/>
          <p:nvPr/>
        </p:nvSpPr>
        <p:spPr>
          <a:xfrm>
            <a:off x="637529" y="1246657"/>
            <a:ext cx="4572000" cy="2616101"/>
          </a:xfrm>
          <a:prstGeom prst="rect">
            <a:avLst/>
          </a:prstGeom>
        </p:spPr>
        <p:txBody>
          <a:bodyPr>
            <a:spAutoFit/>
          </a:bodyPr>
          <a:lstStyle/>
          <a:p>
            <a:endParaRPr lang="en-GB" sz="2000" dirty="0">
              <a:latin typeface="Heebo" pitchFamily="2" charset="-79"/>
              <a:cs typeface="Heebo" pitchFamily="2" charset="-79"/>
            </a:endParaRPr>
          </a:p>
          <a:p>
            <a:r>
              <a:rPr lang="en-GB" sz="2400" b="1" dirty="0">
                <a:solidFill>
                  <a:srgbClr val="DF3AA7"/>
                </a:solidFill>
                <a:latin typeface="Heebo" pitchFamily="2" charset="-79"/>
                <a:cs typeface="Heebo" pitchFamily="2" charset="-79"/>
              </a:rPr>
              <a:t>Make a Pledge…</a:t>
            </a:r>
          </a:p>
          <a:p>
            <a:endParaRPr lang="en-GB" sz="2000" dirty="0">
              <a:solidFill>
                <a:schemeClr val="tx1">
                  <a:lumMod val="75000"/>
                  <a:lumOff val="25000"/>
                </a:schemeClr>
              </a:solidFill>
              <a:latin typeface="Heebo" pitchFamily="2" charset="-79"/>
              <a:cs typeface="Heebo" pitchFamily="2" charset="-79"/>
            </a:endParaRPr>
          </a:p>
          <a:p>
            <a:pPr marL="457200" indent="-457200">
              <a:buFont typeface="Arial" panose="020B0604020202020204" pitchFamily="34" charset="0"/>
              <a:buChar char="•"/>
            </a:pPr>
            <a:r>
              <a:rPr lang="en-GB" sz="2000" dirty="0">
                <a:solidFill>
                  <a:schemeClr val="tx1">
                    <a:lumMod val="75000"/>
                    <a:lumOff val="25000"/>
                  </a:schemeClr>
                </a:solidFill>
                <a:latin typeface="Heebo" pitchFamily="2" charset="-79"/>
                <a:cs typeface="Heebo" pitchFamily="2" charset="-79"/>
              </a:rPr>
              <a:t>What’s a ‘pledge’?</a:t>
            </a:r>
          </a:p>
          <a:p>
            <a:pPr marL="457200" indent="-457200">
              <a:buFont typeface="Arial" panose="020B0604020202020204" pitchFamily="34" charset="0"/>
              <a:buChar char="•"/>
            </a:pPr>
            <a:r>
              <a:rPr lang="en-GB" sz="2000" b="1" dirty="0">
                <a:solidFill>
                  <a:schemeClr val="tx1">
                    <a:lumMod val="75000"/>
                    <a:lumOff val="25000"/>
                  </a:schemeClr>
                </a:solidFill>
                <a:latin typeface="Heebo" pitchFamily="2" charset="-79"/>
                <a:cs typeface="Heebo" pitchFamily="2" charset="-79"/>
              </a:rPr>
              <a:t>Use your answers to guide your pledge.</a:t>
            </a:r>
          </a:p>
          <a:p>
            <a:endParaRPr lang="en-GB" sz="2000" dirty="0">
              <a:solidFill>
                <a:schemeClr val="tx1">
                  <a:lumMod val="75000"/>
                  <a:lumOff val="25000"/>
                </a:schemeClr>
              </a:solidFill>
              <a:latin typeface="Heebo" pitchFamily="2" charset="-79"/>
              <a:cs typeface="Heebo" pitchFamily="2" charset="-79"/>
            </a:endParaRPr>
          </a:p>
          <a:p>
            <a:pPr marL="457200" indent="-457200">
              <a:buFont typeface="Arial" panose="020B0604020202020204" pitchFamily="34" charset="0"/>
              <a:buChar char="•"/>
            </a:pPr>
            <a:r>
              <a:rPr lang="en-GB" sz="2000" dirty="0">
                <a:solidFill>
                  <a:schemeClr val="tx1">
                    <a:lumMod val="75000"/>
                    <a:lumOff val="25000"/>
                  </a:schemeClr>
                </a:solidFill>
                <a:latin typeface="Heebo" pitchFamily="2" charset="-79"/>
                <a:cs typeface="Heebo" pitchFamily="2" charset="-79"/>
              </a:rPr>
              <a:t>Share your pledge.</a:t>
            </a:r>
          </a:p>
        </p:txBody>
      </p:sp>
    </p:spTree>
    <p:extLst>
      <p:ext uri="{BB962C8B-B14F-4D97-AF65-F5344CB8AC3E}">
        <p14:creationId xmlns:p14="http://schemas.microsoft.com/office/powerpoint/2010/main" val="3141535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Take it further</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35</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89208" y="-3030722"/>
            <a:ext cx="4078351" cy="4078351"/>
          </a:xfrm>
          <a:prstGeom prst="rect">
            <a:avLst/>
          </a:prstGeom>
        </p:spPr>
      </p:pic>
      <p:sp>
        <p:nvSpPr>
          <p:cNvPr id="25" name="Content Placeholder 2">
            <a:extLst>
              <a:ext uri="{FF2B5EF4-FFF2-40B4-BE49-F238E27FC236}">
                <a16:creationId xmlns:a16="http://schemas.microsoft.com/office/drawing/2014/main" id="{59FBAC55-F7D0-E84F-B54B-384E122864D1}"/>
              </a:ext>
            </a:extLst>
          </p:cNvPr>
          <p:cNvSpPr txBox="1">
            <a:spLocks/>
          </p:cNvSpPr>
          <p:nvPr/>
        </p:nvSpPr>
        <p:spPr>
          <a:xfrm>
            <a:off x="216654" y="1047629"/>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chemeClr val="tx1">
                  <a:lumMod val="85000"/>
                  <a:lumOff val="15000"/>
                </a:schemeClr>
              </a:solidFill>
              <a:latin typeface="Heebo" pitchFamily="2" charset="-79"/>
              <a:cs typeface="Heebo" pitchFamily="2" charset="-79"/>
            </a:endParaRPr>
          </a:p>
          <a:p>
            <a:r>
              <a:rPr lang="en-GB" sz="1800" dirty="0">
                <a:latin typeface="Heebo" pitchFamily="2" charset="-79"/>
                <a:cs typeface="Heebo" pitchFamily="2" charset="-79"/>
              </a:rPr>
              <a:t>We all use clothes, food and technology every day. Find out more about where they came from, who made them and what impact they have on the environment with </a:t>
            </a:r>
            <a:r>
              <a:rPr lang="en-GB" sz="1800" dirty="0" err="1">
                <a:latin typeface="Heebo" pitchFamily="2" charset="-79"/>
                <a:cs typeface="Heebo" pitchFamily="2" charset="-79"/>
              </a:rPr>
              <a:t>Scotdec’s</a:t>
            </a:r>
            <a:r>
              <a:rPr lang="en-GB" sz="1800" dirty="0">
                <a:latin typeface="Heebo" pitchFamily="2" charset="-79"/>
                <a:cs typeface="Heebo" pitchFamily="2" charset="-79"/>
              </a:rPr>
              <a:t> </a:t>
            </a:r>
            <a:r>
              <a:rPr lang="en-GB" sz="1800" i="1" dirty="0">
                <a:latin typeface="Heebo" pitchFamily="2" charset="-79"/>
                <a:cs typeface="Heebo" pitchFamily="2" charset="-79"/>
              </a:rPr>
              <a:t>Active Global Citizens </a:t>
            </a:r>
            <a:r>
              <a:rPr lang="en-GB" sz="1800" dirty="0">
                <a:latin typeface="Heebo" pitchFamily="2" charset="-79"/>
                <a:cs typeface="Heebo" pitchFamily="2" charset="-79"/>
              </a:rPr>
              <a:t>resource </a:t>
            </a:r>
            <a:r>
              <a:rPr lang="en-GB" sz="1800" u="sng"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www.scotdec.org.uk/resources</a:t>
            </a:r>
            <a:r>
              <a:rPr lang="en-GB" sz="1800" dirty="0">
                <a:solidFill>
                  <a:srgbClr val="DF3AA7"/>
                </a:solidFill>
                <a:latin typeface="Heebo" pitchFamily="2" charset="-79"/>
                <a:cs typeface="Heebo" pitchFamily="2" charset="-79"/>
              </a:rPr>
              <a:t>  </a:t>
            </a:r>
          </a:p>
          <a:p>
            <a:r>
              <a:rPr lang="en-GB" sz="1800" dirty="0">
                <a:latin typeface="Heebo" pitchFamily="2" charset="-79"/>
                <a:cs typeface="Heebo" pitchFamily="2" charset="-79"/>
              </a:rPr>
              <a:t>Visit </a:t>
            </a:r>
            <a:r>
              <a:rPr lang="en-GB" sz="1800" u="sng"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https://www.zerowastescotland.org.uk/food-waste/teaching-resources</a:t>
            </a:r>
            <a:r>
              <a:rPr lang="en-GB" sz="1800" u="sng" dirty="0">
                <a:solidFill>
                  <a:srgbClr val="DF3AA7"/>
                </a:solidFill>
                <a:latin typeface="Heebo" pitchFamily="2" charset="-79"/>
                <a:cs typeface="Heebo" pitchFamily="2" charset="-79"/>
              </a:rPr>
              <a:t> </a:t>
            </a:r>
            <a:r>
              <a:rPr lang="en-GB" sz="1800" dirty="0">
                <a:latin typeface="Heebo" pitchFamily="2" charset="-79"/>
                <a:cs typeface="Heebo" pitchFamily="2" charset="-79"/>
              </a:rPr>
              <a:t>and use their school resources to explore the issue of food waste. </a:t>
            </a:r>
          </a:p>
          <a:p>
            <a:r>
              <a:rPr lang="en-GB" sz="1800" dirty="0">
                <a:latin typeface="Heebo" pitchFamily="2" charset="-79"/>
                <a:cs typeface="Heebo" pitchFamily="2" charset="-79"/>
              </a:rPr>
              <a:t>Waste…or unused resource? Find out more with </a:t>
            </a:r>
            <a:r>
              <a:rPr lang="en-GB" sz="1800"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Eco-Schools Scotland’s</a:t>
            </a:r>
            <a:r>
              <a:rPr lang="en-GB" sz="1800" dirty="0">
                <a:solidFill>
                  <a:srgbClr val="DF3AA7"/>
                </a:solidFill>
                <a:latin typeface="Heebo" pitchFamily="2" charset="-79"/>
                <a:cs typeface="Heebo" pitchFamily="2" charset="-79"/>
              </a:rPr>
              <a:t> </a:t>
            </a:r>
            <a:r>
              <a:rPr lang="en-GB" sz="1800" dirty="0">
                <a:latin typeface="Heebo" pitchFamily="2" charset="-79"/>
                <a:cs typeface="Heebo" pitchFamily="2" charset="-79"/>
              </a:rPr>
              <a:t>resources.</a:t>
            </a:r>
          </a:p>
          <a:p>
            <a:r>
              <a:rPr lang="en-GB" sz="1800" dirty="0">
                <a:latin typeface="Heebo" pitchFamily="2" charset="-79"/>
                <a:cs typeface="Heebo" pitchFamily="2" charset="-79"/>
              </a:rPr>
              <a:t>Investigate the concept of the ‘</a:t>
            </a:r>
            <a:r>
              <a:rPr lang="en-GB" sz="1800" dirty="0">
                <a:solidFill>
                  <a:srgbClr val="DF3AA7"/>
                </a:solidFill>
                <a:latin typeface="Heebo" pitchFamily="2" charset="-79"/>
                <a:cs typeface="Heebo" pitchFamily="2" charset="-79"/>
                <a:hlinkClick r:id="rId8">
                  <a:extLst>
                    <a:ext uri="{A12FA001-AC4F-418D-AE19-62706E023703}">
                      <ahyp:hlinkClr xmlns:ahyp="http://schemas.microsoft.com/office/drawing/2018/hyperlinkcolor" val="tx"/>
                    </a:ext>
                  </a:extLst>
                </a:hlinkClick>
              </a:rPr>
              <a:t>circular economy</a:t>
            </a:r>
            <a:r>
              <a:rPr lang="en-GB" sz="1800" dirty="0">
                <a:latin typeface="Heebo" pitchFamily="2" charset="-79"/>
                <a:cs typeface="Heebo" pitchFamily="2" charset="-79"/>
              </a:rPr>
              <a:t>’ and how product design is helping to achieve Goal 12.</a:t>
            </a:r>
          </a:p>
        </p:txBody>
      </p:sp>
      <p:pic>
        <p:nvPicPr>
          <p:cNvPr id="18" name="Picture 17">
            <a:extLst>
              <a:ext uri="{FF2B5EF4-FFF2-40B4-BE49-F238E27FC236}">
                <a16:creationId xmlns:a16="http://schemas.microsoft.com/office/drawing/2014/main" id="{893F1E67-E7F3-8B48-BF4C-0A470D62BA14}"/>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3230056" y="4286175"/>
            <a:ext cx="2315255" cy="2315255"/>
          </a:xfrm>
          <a:prstGeom prst="rect">
            <a:avLst/>
          </a:prstGeom>
        </p:spPr>
      </p:pic>
    </p:spTree>
    <p:extLst>
      <p:ext uri="{BB962C8B-B14F-4D97-AF65-F5344CB8AC3E}">
        <p14:creationId xmlns:p14="http://schemas.microsoft.com/office/powerpoint/2010/main" val="2837013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Want more?</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36</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756842"/>
            <a:ext cx="4078351" cy="4078351"/>
          </a:xfrm>
          <a:prstGeom prst="rect">
            <a:avLst/>
          </a:prstGeom>
        </p:spPr>
      </p:pic>
      <p:sp>
        <p:nvSpPr>
          <p:cNvPr id="18" name="Content Placeholder 2">
            <a:extLst>
              <a:ext uri="{FF2B5EF4-FFF2-40B4-BE49-F238E27FC236}">
                <a16:creationId xmlns:a16="http://schemas.microsoft.com/office/drawing/2014/main" id="{EA7FDCE2-AD8C-AF49-9434-F5BD385B38E5}"/>
              </a:ext>
            </a:extLst>
          </p:cNvPr>
          <p:cNvSpPr txBox="1">
            <a:spLocks/>
          </p:cNvSpPr>
          <p:nvPr/>
        </p:nvSpPr>
        <p:spPr>
          <a:xfrm>
            <a:off x="152400" y="1293128"/>
            <a:ext cx="8969093"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solidFill>
                <a:schemeClr val="tx1">
                  <a:lumMod val="85000"/>
                  <a:lumOff val="15000"/>
                </a:schemeClr>
              </a:solidFill>
              <a:latin typeface="Heebo" pitchFamily="2" charset="-79"/>
              <a:cs typeface="Heebo" pitchFamily="2" charset="-79"/>
            </a:endParaRPr>
          </a:p>
          <a:p>
            <a:pPr marL="0" indent="0">
              <a:buNone/>
            </a:pPr>
            <a:r>
              <a:rPr lang="en-GB" sz="2400" b="1" dirty="0">
                <a:solidFill>
                  <a:schemeClr val="tx1">
                    <a:lumMod val="85000"/>
                    <a:lumOff val="15000"/>
                  </a:schemeClr>
                </a:solidFill>
                <a:latin typeface="Heebo" pitchFamily="2" charset="-79"/>
                <a:cs typeface="Heebo" pitchFamily="2" charset="-79"/>
              </a:rPr>
              <a:t>Check out these additional resources for this goal:</a:t>
            </a:r>
          </a:p>
          <a:p>
            <a:pPr marL="0" indent="0">
              <a:buNone/>
            </a:pPr>
            <a:endParaRPr lang="en-GB" sz="1800" b="1" dirty="0">
              <a:solidFill>
                <a:schemeClr val="tx1">
                  <a:lumMod val="85000"/>
                  <a:lumOff val="15000"/>
                </a:schemeClr>
              </a:solidFill>
              <a:latin typeface="Heebo" pitchFamily="2" charset="-79"/>
              <a:cs typeface="Heebo" pitchFamily="2" charset="-79"/>
            </a:endParaRPr>
          </a:p>
          <a:p>
            <a:pPr marL="0" indent="0">
              <a:buNone/>
            </a:pPr>
            <a:endParaRPr lang="en-GB" sz="1800" b="1" dirty="0"/>
          </a:p>
          <a:p>
            <a:pPr marL="0" indent="0">
              <a:buNone/>
            </a:pPr>
            <a:r>
              <a:rPr lang="en-GB" sz="1800"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http://worldslargestlesson.globalgoals.org/global-goals/responsible-consumption/</a:t>
            </a:r>
            <a:endParaRPr lang="en-GB" sz="1800" dirty="0">
              <a:solidFill>
                <a:srgbClr val="DF3AA7"/>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http://www.teachglobalambassadors.org/curriculum-areas</a:t>
            </a:r>
            <a:r>
              <a:rPr lang="en-GB" sz="1800" dirty="0">
                <a:solidFill>
                  <a:srgbClr val="DF3AA7"/>
                </a:solidFill>
                <a:latin typeface="Heebo" pitchFamily="2" charset="-79"/>
                <a:cs typeface="Heebo" pitchFamily="2" charset="-79"/>
              </a:rPr>
              <a:t> </a:t>
            </a:r>
          </a:p>
          <a:p>
            <a:pPr marL="0" indent="0">
              <a:buNone/>
            </a:pPr>
            <a:r>
              <a:rPr lang="en-GB" sz="1800"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https://www.ellenmacarthurfoundation.org/programmes/education/</a:t>
            </a:r>
          </a:p>
          <a:p>
            <a:pPr marL="0" indent="0">
              <a:buNone/>
            </a:pPr>
            <a:r>
              <a:rPr lang="en-GB" sz="1800"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schools-colleges</a:t>
            </a:r>
            <a:endParaRPr lang="en-GB" sz="1800" dirty="0">
              <a:solidFill>
                <a:srgbClr val="DF3AA7"/>
              </a:solidFill>
              <a:latin typeface="Heebo" pitchFamily="2" charset="-79"/>
              <a:cs typeface="Heebo" pitchFamily="2" charset="-79"/>
            </a:endParaRPr>
          </a:p>
          <a:p>
            <a:pPr marL="0" indent="0">
              <a:buNone/>
            </a:pPr>
            <a:endParaRPr lang="en-GB" sz="1800" dirty="0">
              <a:solidFill>
                <a:schemeClr val="tx1">
                  <a:lumMod val="85000"/>
                  <a:lumOff val="15000"/>
                </a:schemeClr>
              </a:solidFill>
              <a:latin typeface="Heebo" pitchFamily="2" charset="-79"/>
              <a:cs typeface="Heebo" pitchFamily="2" charset="-79"/>
            </a:endParaRPr>
          </a:p>
        </p:txBody>
      </p:sp>
      <p:pic>
        <p:nvPicPr>
          <p:cNvPr id="19" name="Graphic 18" descr="Cursor">
            <a:hlinkClick r:id="rId8"/>
            <a:extLst>
              <a:ext uri="{FF2B5EF4-FFF2-40B4-BE49-F238E27FC236}">
                <a16:creationId xmlns:a16="http://schemas.microsoft.com/office/drawing/2014/main" id="{07DC674C-5739-5F4D-B6C9-1B0ED802CB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89349" y="4111585"/>
            <a:ext cx="705258" cy="705258"/>
          </a:xfrm>
          <a:prstGeom prst="rect">
            <a:avLst/>
          </a:prstGeom>
        </p:spPr>
      </p:pic>
      <p:pic>
        <p:nvPicPr>
          <p:cNvPr id="20" name="Picture 19">
            <a:extLst>
              <a:ext uri="{FF2B5EF4-FFF2-40B4-BE49-F238E27FC236}">
                <a16:creationId xmlns:a16="http://schemas.microsoft.com/office/drawing/2014/main" id="{C107BE6D-F0F0-304E-A7DE-84CE646DD73C}"/>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1791278" y="4230661"/>
            <a:ext cx="4078351" cy="4078351"/>
          </a:xfrm>
          <a:prstGeom prst="rect">
            <a:avLst/>
          </a:prstGeom>
        </p:spPr>
      </p:pic>
      <p:pic>
        <p:nvPicPr>
          <p:cNvPr id="4" name="Picture 3">
            <a:extLst>
              <a:ext uri="{FF2B5EF4-FFF2-40B4-BE49-F238E27FC236}">
                <a16:creationId xmlns:a16="http://schemas.microsoft.com/office/drawing/2014/main" id="{980E1AAB-FC13-DB4C-AF06-DD2C1FC85EB2}"/>
              </a:ext>
            </a:extLst>
          </p:cNvPr>
          <p:cNvPicPr>
            <a:picLocks noChangeAspect="1"/>
          </p:cNvPicPr>
          <p:nvPr/>
        </p:nvPicPr>
        <p:blipFill>
          <a:blip r:embed="rId11"/>
          <a:stretch>
            <a:fillRect/>
          </a:stretch>
        </p:blipFill>
        <p:spPr>
          <a:xfrm>
            <a:off x="7463436" y="3315866"/>
            <a:ext cx="1600200" cy="1422400"/>
          </a:xfrm>
          <a:prstGeom prst="rect">
            <a:avLst/>
          </a:prstGeom>
        </p:spPr>
      </p:pic>
      <p:pic>
        <p:nvPicPr>
          <p:cNvPr id="12" name="Picture 11">
            <a:extLst>
              <a:ext uri="{FF2B5EF4-FFF2-40B4-BE49-F238E27FC236}">
                <a16:creationId xmlns:a16="http://schemas.microsoft.com/office/drawing/2014/main" id="{30B3F5BE-DE3A-714F-A7A6-D732B3F7774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8852" y="443937"/>
            <a:ext cx="1969591" cy="1075662"/>
          </a:xfrm>
          <a:prstGeom prst="rect">
            <a:avLst/>
          </a:prstGeom>
        </p:spPr>
      </p:pic>
      <p:pic>
        <p:nvPicPr>
          <p:cNvPr id="24" name="Graphic 23" descr="Cursor">
            <a:hlinkClick r:id="rId8"/>
            <a:extLst>
              <a:ext uri="{FF2B5EF4-FFF2-40B4-BE49-F238E27FC236}">
                <a16:creationId xmlns:a16="http://schemas.microsoft.com/office/drawing/2014/main" id="{6D7CE3C1-09E2-774E-8C40-285AD81440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574824">
            <a:off x="7556118" y="2045627"/>
            <a:ext cx="705258" cy="705258"/>
          </a:xfrm>
          <a:prstGeom prst="rect">
            <a:avLst/>
          </a:prstGeom>
        </p:spPr>
      </p:pic>
    </p:spTree>
    <p:extLst>
      <p:ext uri="{BB962C8B-B14F-4D97-AF65-F5344CB8AC3E}">
        <p14:creationId xmlns:p14="http://schemas.microsoft.com/office/powerpoint/2010/main" val="129526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childTnLst>
                          </p:cTn>
                        </p:par>
                        <p:par>
                          <p:cTn id="11" fill="hold">
                            <p:stCondLst>
                              <p:cond delay="1000"/>
                            </p:stCondLst>
                            <p:childTnLst>
                              <p:par>
                                <p:cTn id="12" presetID="32" presetClass="emph" presetSubtype="0" repeatCount="indefinite" fill="hold" nodeType="afterEffect">
                                  <p:stCondLst>
                                    <p:cond delay="0"/>
                                  </p:stCondLst>
                                  <p:childTnLst>
                                    <p:animRot by="120000">
                                      <p:cBhvr>
                                        <p:cTn id="13" dur="100" fill="hold">
                                          <p:stCondLst>
                                            <p:cond delay="0"/>
                                          </p:stCondLst>
                                        </p:cTn>
                                        <p:tgtEl>
                                          <p:spTgt spid="19"/>
                                        </p:tgtEl>
                                        <p:attrNameLst>
                                          <p:attrName>r</p:attrName>
                                        </p:attrNameLst>
                                      </p:cBhvr>
                                    </p:animRot>
                                    <p:animRot by="-240000">
                                      <p:cBhvr>
                                        <p:cTn id="14" dur="200" fill="hold">
                                          <p:stCondLst>
                                            <p:cond delay="200"/>
                                          </p:stCondLst>
                                        </p:cTn>
                                        <p:tgtEl>
                                          <p:spTgt spid="19"/>
                                        </p:tgtEl>
                                        <p:attrNameLst>
                                          <p:attrName>r</p:attrName>
                                        </p:attrNameLst>
                                      </p:cBhvr>
                                    </p:animRot>
                                    <p:animRot by="240000">
                                      <p:cBhvr>
                                        <p:cTn id="15" dur="200" fill="hold">
                                          <p:stCondLst>
                                            <p:cond delay="400"/>
                                          </p:stCondLst>
                                        </p:cTn>
                                        <p:tgtEl>
                                          <p:spTgt spid="19"/>
                                        </p:tgtEl>
                                        <p:attrNameLst>
                                          <p:attrName>r</p:attrName>
                                        </p:attrNameLst>
                                      </p:cBhvr>
                                    </p:animRot>
                                    <p:animRot by="-240000">
                                      <p:cBhvr>
                                        <p:cTn id="16" dur="200" fill="hold">
                                          <p:stCondLst>
                                            <p:cond delay="600"/>
                                          </p:stCondLst>
                                        </p:cTn>
                                        <p:tgtEl>
                                          <p:spTgt spid="19"/>
                                        </p:tgtEl>
                                        <p:attrNameLst>
                                          <p:attrName>r</p:attrName>
                                        </p:attrNameLst>
                                      </p:cBhvr>
                                    </p:animRot>
                                    <p:animRot by="120000">
                                      <p:cBhvr>
                                        <p:cTn id="17"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0" y="361950"/>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85800" y="308470"/>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Goal 13: Climate Action</a:t>
            </a:r>
          </a:p>
        </p:txBody>
      </p:sp>
      <p:sp>
        <p:nvSpPr>
          <p:cNvPr id="5" name="TextBox 4"/>
          <p:cNvSpPr txBox="1"/>
          <p:nvPr/>
        </p:nvSpPr>
        <p:spPr>
          <a:xfrm>
            <a:off x="685800" y="742950"/>
            <a:ext cx="4343400" cy="276999"/>
          </a:xfrm>
          <a:prstGeom prst="rect">
            <a:avLst/>
          </a:prstGeom>
          <a:noFill/>
        </p:spPr>
        <p:txBody>
          <a:bodyPr wrap="square" rtlCol="0">
            <a:spAutoFit/>
          </a:bodyPr>
          <a:lstStyle/>
          <a:p>
            <a:r>
              <a:rPr lang="en-US" sz="1200" dirty="0">
                <a:solidFill>
                  <a:srgbClr val="DF3AA7"/>
                </a:solidFill>
              </a:rPr>
              <a:t>Understanding the SDGs</a:t>
            </a:r>
          </a:p>
        </p:txBody>
      </p:sp>
      <p:sp>
        <p:nvSpPr>
          <p:cNvPr id="8" name="TextBox 7"/>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37</a:t>
            </a:fld>
            <a:endParaRPr lang="en-US" sz="1100" dirty="0">
              <a:solidFill>
                <a:schemeClr val="bg1"/>
              </a:solidFill>
            </a:endParaRPr>
          </a:p>
        </p:txBody>
      </p:sp>
      <p:sp>
        <p:nvSpPr>
          <p:cNvPr id="17" name="TextBox 16"/>
          <p:cNvSpPr txBox="1"/>
          <p:nvPr/>
        </p:nvSpPr>
        <p:spPr>
          <a:xfrm>
            <a:off x="1009251" y="3545678"/>
            <a:ext cx="6473236" cy="1246495"/>
          </a:xfrm>
          <a:prstGeom prst="rect">
            <a:avLst/>
          </a:prstGeom>
          <a:noFill/>
        </p:spPr>
        <p:txBody>
          <a:bodyPr wrap="square" rtlCol="0">
            <a:spAutoFit/>
          </a:bodyPr>
          <a:lstStyle/>
          <a:p>
            <a:pPr algn="ctr">
              <a:lnSpc>
                <a:spcPct val="150000"/>
              </a:lnSpc>
            </a:pPr>
            <a:r>
              <a:rPr lang="en-US" dirty="0">
                <a:solidFill>
                  <a:schemeClr val="tx1">
                    <a:lumMod val="75000"/>
                    <a:lumOff val="25000"/>
                  </a:schemeClr>
                </a:solidFill>
                <a:latin typeface="Heebo Medium" pitchFamily="2" charset="-79"/>
                <a:cs typeface="Heebo Medium" pitchFamily="2" charset="-79"/>
              </a:rPr>
              <a:t>This goals aims to:</a:t>
            </a:r>
          </a:p>
          <a:p>
            <a:pPr algn="ctr"/>
            <a:r>
              <a:rPr lang="en-GB" sz="2400" b="1" dirty="0">
                <a:solidFill>
                  <a:schemeClr val="tx1">
                    <a:lumMod val="85000"/>
                    <a:lumOff val="15000"/>
                  </a:schemeClr>
                </a:solidFill>
              </a:rPr>
              <a:t>Take urgent action to combat climate change and its impacts</a:t>
            </a:r>
          </a:p>
        </p:txBody>
      </p:sp>
      <p:sp>
        <p:nvSpPr>
          <p:cNvPr id="20" name="Rectangle 19">
            <a:extLst>
              <a:ext uri="{FF2B5EF4-FFF2-40B4-BE49-F238E27FC236}">
                <a16:creationId xmlns:a16="http://schemas.microsoft.com/office/drawing/2014/main" id="{6144FA8B-7C48-5847-8969-D3F4CEBB4A15}"/>
              </a:ext>
            </a:extLst>
          </p:cNvPr>
          <p:cNvSpPr/>
          <p:nvPr/>
        </p:nvSpPr>
        <p:spPr>
          <a:xfrm>
            <a:off x="8022634" y="4814949"/>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A9E04B7-76A7-A942-AEF0-B6AAB7F3F6B3}"/>
              </a:ext>
            </a:extLst>
          </p:cNvPr>
          <p:cNvSpPr>
            <a:spLocks/>
          </p:cNvSpPr>
          <p:nvPr/>
        </p:nvSpPr>
        <p:spPr bwMode="auto">
          <a:xfrm>
            <a:off x="7033810" y="4809253"/>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TextBox 22">
            <a:extLst>
              <a:ext uri="{FF2B5EF4-FFF2-40B4-BE49-F238E27FC236}">
                <a16:creationId xmlns:a16="http://schemas.microsoft.com/office/drawing/2014/main" id="{B9E79B9D-09D1-1D40-8B98-3651009719F7}"/>
              </a:ext>
            </a:extLst>
          </p:cNvPr>
          <p:cNvSpPr txBox="1"/>
          <p:nvPr/>
        </p:nvSpPr>
        <p:spPr>
          <a:xfrm>
            <a:off x="7345875" y="4863620"/>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37</a:t>
            </a:fld>
            <a:endParaRPr lang="en-US" sz="1100" dirty="0">
              <a:solidFill>
                <a:schemeClr val="bg1"/>
              </a:solidFill>
            </a:endParaRPr>
          </a:p>
        </p:txBody>
      </p:sp>
      <p:pic>
        <p:nvPicPr>
          <p:cNvPr id="24" name="Picture 23">
            <a:extLst>
              <a:ext uri="{FF2B5EF4-FFF2-40B4-BE49-F238E27FC236}">
                <a16:creationId xmlns:a16="http://schemas.microsoft.com/office/drawing/2014/main" id="{12F6A832-21A2-7C40-8BBA-694E8FEFB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grpSp>
        <p:nvGrpSpPr>
          <p:cNvPr id="25" name="Group 24">
            <a:extLst>
              <a:ext uri="{FF2B5EF4-FFF2-40B4-BE49-F238E27FC236}">
                <a16:creationId xmlns:a16="http://schemas.microsoft.com/office/drawing/2014/main" id="{6EBDE948-CEF3-3446-8139-74D5DBCBB0E5}"/>
              </a:ext>
            </a:extLst>
          </p:cNvPr>
          <p:cNvGrpSpPr/>
          <p:nvPr/>
        </p:nvGrpSpPr>
        <p:grpSpPr>
          <a:xfrm>
            <a:off x="8485464" y="4862363"/>
            <a:ext cx="506136" cy="234319"/>
            <a:chOff x="8497453" y="4862363"/>
            <a:chExt cx="506136" cy="234319"/>
          </a:xfrm>
        </p:grpSpPr>
        <p:sp>
          <p:nvSpPr>
            <p:cNvPr id="26" name="Chevron 25">
              <a:extLst>
                <a:ext uri="{FF2B5EF4-FFF2-40B4-BE49-F238E27FC236}">
                  <a16:creationId xmlns:a16="http://schemas.microsoft.com/office/drawing/2014/main" id="{521AECAD-BFAE-BE4C-98F0-AC6638719C3E}"/>
                </a:ext>
              </a:extLst>
            </p:cNvPr>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88D53440-7D9E-5D43-A72E-FB974F9B5350}"/>
                </a:ext>
              </a:extLst>
            </p:cNvPr>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a:extLst>
                <a:ext uri="{FF2B5EF4-FFF2-40B4-BE49-F238E27FC236}">
                  <a16:creationId xmlns:a16="http://schemas.microsoft.com/office/drawing/2014/main" id="{0EE3BEB4-43BD-0449-8E1C-33027035619F}"/>
                </a:ext>
              </a:extLst>
            </p:cNvPr>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9" name="Picture 2">
            <a:extLst>
              <a:ext uri="{FF2B5EF4-FFF2-40B4-BE49-F238E27FC236}">
                <a16:creationId xmlns:a16="http://schemas.microsoft.com/office/drawing/2014/main" id="{A308A7F5-78ED-7B40-AC98-586D25903B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11379" y="1249558"/>
            <a:ext cx="2268980" cy="227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a:extLst>
              <a:ext uri="{FF2B5EF4-FFF2-40B4-BE49-F238E27FC236}">
                <a16:creationId xmlns:a16="http://schemas.microsoft.com/office/drawing/2014/main" id="{901BF3C1-252E-DC4D-BA90-3ABA7D448B92}"/>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6541738" y="-675220"/>
            <a:ext cx="4116059" cy="4116059"/>
          </a:xfrm>
          <a:prstGeom prst="rect">
            <a:avLst/>
          </a:prstGeom>
        </p:spPr>
      </p:pic>
      <p:pic>
        <p:nvPicPr>
          <p:cNvPr id="31" name="Picture 30">
            <a:extLst>
              <a:ext uri="{FF2B5EF4-FFF2-40B4-BE49-F238E27FC236}">
                <a16:creationId xmlns:a16="http://schemas.microsoft.com/office/drawing/2014/main" id="{B59DFE86-79FA-F149-A402-18F225CBA3A3}"/>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2484784" y="1089633"/>
            <a:ext cx="4116059" cy="4116059"/>
          </a:xfrm>
          <a:prstGeom prst="rect">
            <a:avLst/>
          </a:prstGeom>
        </p:spPr>
      </p:pic>
    </p:spTree>
    <p:extLst>
      <p:ext uri="{BB962C8B-B14F-4D97-AF65-F5344CB8AC3E}">
        <p14:creationId xmlns:p14="http://schemas.microsoft.com/office/powerpoint/2010/main" val="110420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024643" y="139896"/>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21988" y="4527729"/>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38</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439" y="272743"/>
            <a:ext cx="636904" cy="63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299895" y="4565985"/>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sp>
        <p:nvSpPr>
          <p:cNvPr id="21" name="Content Placeholder 2">
            <a:extLst>
              <a:ext uri="{FF2B5EF4-FFF2-40B4-BE49-F238E27FC236}">
                <a16:creationId xmlns:a16="http://schemas.microsoft.com/office/drawing/2014/main" id="{A4B667AA-59F2-A048-86A1-E710E65BC0CD}"/>
              </a:ext>
            </a:extLst>
          </p:cNvPr>
          <p:cNvSpPr txBox="1">
            <a:spLocks/>
          </p:cNvSpPr>
          <p:nvPr/>
        </p:nvSpPr>
        <p:spPr>
          <a:xfrm>
            <a:off x="344019" y="237572"/>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p>
          <a:p>
            <a:pPr marL="0" indent="0">
              <a:buNone/>
            </a:pPr>
            <a:endParaRPr lang="en-GB" sz="2400" dirty="0"/>
          </a:p>
          <a:p>
            <a:pPr marL="0" indent="0">
              <a:buNone/>
            </a:pPr>
            <a:r>
              <a:rPr lang="en-GB" sz="2000" b="1" dirty="0">
                <a:solidFill>
                  <a:srgbClr val="DF3AA7"/>
                </a:solidFill>
                <a:latin typeface="Heebo" pitchFamily="2" charset="-79"/>
                <a:cs typeface="Heebo" pitchFamily="2" charset="-79"/>
              </a:rPr>
              <a:t>Work in your groups to investigate climate change:</a:t>
            </a:r>
          </a:p>
          <a:p>
            <a:pPr marL="0" indent="0">
              <a:buNone/>
            </a:pPr>
            <a:endParaRPr lang="en-GB" sz="2000" b="1" dirty="0">
              <a:latin typeface="Heebo" pitchFamily="2" charset="-79"/>
              <a:cs typeface="Heebo" pitchFamily="2" charset="-79"/>
            </a:endParaRPr>
          </a:p>
          <a:p>
            <a:r>
              <a:rPr lang="en-GB" sz="2000" dirty="0">
                <a:latin typeface="Heebo" pitchFamily="2" charset="-79"/>
                <a:cs typeface="Heebo" pitchFamily="2" charset="-79"/>
              </a:rPr>
              <a:t>What is it?</a:t>
            </a:r>
          </a:p>
          <a:p>
            <a:r>
              <a:rPr lang="en-GB" sz="2000" dirty="0">
                <a:latin typeface="Heebo" pitchFamily="2" charset="-79"/>
                <a:cs typeface="Heebo" pitchFamily="2" charset="-79"/>
              </a:rPr>
              <a:t>What causes it?</a:t>
            </a:r>
          </a:p>
          <a:p>
            <a:r>
              <a:rPr lang="en-GB" sz="2000" dirty="0">
                <a:latin typeface="Heebo" pitchFamily="2" charset="-79"/>
                <a:cs typeface="Heebo" pitchFamily="2" charset="-79"/>
              </a:rPr>
              <a:t>How will it affect:</a:t>
            </a:r>
          </a:p>
          <a:p>
            <a:pPr marL="457200" indent="-457200">
              <a:buFont typeface="+mj-lt"/>
              <a:buAutoNum type="arabicPeriod"/>
            </a:pPr>
            <a:r>
              <a:rPr lang="en-GB" sz="2000" dirty="0">
                <a:latin typeface="Heebo" pitchFamily="2" charset="-79"/>
                <a:cs typeface="Heebo" pitchFamily="2" charset="-79"/>
              </a:rPr>
              <a:t> the planet</a:t>
            </a:r>
          </a:p>
          <a:p>
            <a:pPr marL="457200" indent="-457200">
              <a:buFont typeface="+mj-lt"/>
              <a:buAutoNum type="arabicPeriod"/>
            </a:pPr>
            <a:r>
              <a:rPr lang="en-GB" sz="2000" dirty="0">
                <a:latin typeface="Heebo" pitchFamily="2" charset="-79"/>
                <a:cs typeface="Heebo" pitchFamily="2" charset="-79"/>
              </a:rPr>
              <a:t> wildlife</a:t>
            </a:r>
          </a:p>
          <a:p>
            <a:pPr marL="457200" indent="-457200">
              <a:buFont typeface="+mj-lt"/>
              <a:buAutoNum type="arabicPeriod"/>
            </a:pPr>
            <a:r>
              <a:rPr lang="en-GB" sz="2000" dirty="0">
                <a:latin typeface="Heebo" pitchFamily="2" charset="-79"/>
                <a:cs typeface="Heebo" pitchFamily="2" charset="-79"/>
              </a:rPr>
              <a:t> people?</a:t>
            </a:r>
          </a:p>
          <a:p>
            <a:pPr marL="0" indent="0">
              <a:buNone/>
            </a:pPr>
            <a:r>
              <a:rPr lang="en-GB" sz="2000" b="1" dirty="0">
                <a:latin typeface="Heebo" pitchFamily="2" charset="-79"/>
                <a:cs typeface="Heebo" pitchFamily="2" charset="-79"/>
              </a:rPr>
              <a:t>Write your findings on the corresponding parts of your Issues Tree</a:t>
            </a:r>
            <a:r>
              <a:rPr lang="en-GB" sz="2400" b="1" dirty="0"/>
              <a:t>.</a:t>
            </a:r>
          </a:p>
        </p:txBody>
      </p:sp>
      <p:pic>
        <p:nvPicPr>
          <p:cNvPr id="22" name="Picture 21">
            <a:extLst>
              <a:ext uri="{FF2B5EF4-FFF2-40B4-BE49-F238E27FC236}">
                <a16:creationId xmlns:a16="http://schemas.microsoft.com/office/drawing/2014/main" id="{3C21B19B-944C-6849-B972-A86694F7215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1219" y="1563638"/>
            <a:ext cx="2450455" cy="2486561"/>
          </a:xfrm>
          <a:prstGeom prst="rect">
            <a:avLst/>
          </a:prstGeom>
          <a:noFill/>
          <a:ln w="9525">
            <a:noFill/>
            <a:miter lim="800000"/>
            <a:headEnd/>
            <a:tailEnd/>
          </a:ln>
        </p:spPr>
      </p:pic>
      <p:pic>
        <p:nvPicPr>
          <p:cNvPr id="23" name="Picture 22">
            <a:extLst>
              <a:ext uri="{FF2B5EF4-FFF2-40B4-BE49-F238E27FC236}">
                <a16:creationId xmlns:a16="http://schemas.microsoft.com/office/drawing/2014/main" id="{CF9DEEFA-3510-C547-8472-6BAB494E9252}"/>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76391" y="2578348"/>
            <a:ext cx="1255056" cy="1255056"/>
          </a:xfrm>
          <a:prstGeom prst="rect">
            <a:avLst/>
          </a:prstGeom>
        </p:spPr>
      </p:pic>
    </p:spTree>
    <p:extLst>
      <p:ext uri="{BB962C8B-B14F-4D97-AF65-F5344CB8AC3E}">
        <p14:creationId xmlns:p14="http://schemas.microsoft.com/office/powerpoint/2010/main" val="525111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007619" y="-609093"/>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522296" y="4743184"/>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39</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439" y="272743"/>
            <a:ext cx="636904" cy="63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271864" y="4743184"/>
            <a:ext cx="1529207" cy="152920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822178" y="-101184"/>
            <a:ext cx="1840667" cy="1840667"/>
          </a:xfrm>
          <a:prstGeom prst="rect">
            <a:avLst/>
          </a:prstGeom>
        </p:spPr>
      </p:pic>
      <p:sp>
        <p:nvSpPr>
          <p:cNvPr id="25" name="Content Placeholder 2">
            <a:extLst>
              <a:ext uri="{FF2B5EF4-FFF2-40B4-BE49-F238E27FC236}">
                <a16:creationId xmlns:a16="http://schemas.microsoft.com/office/drawing/2014/main" id="{D8CBE01F-C62B-2B46-912F-B94BE06025DB}"/>
              </a:ext>
            </a:extLst>
          </p:cNvPr>
          <p:cNvSpPr txBox="1">
            <a:spLocks/>
          </p:cNvSpPr>
          <p:nvPr/>
        </p:nvSpPr>
        <p:spPr>
          <a:xfrm>
            <a:off x="187144" y="959294"/>
            <a:ext cx="8363818" cy="39106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p>
          <a:p>
            <a:pPr marL="0" indent="0">
              <a:buNone/>
            </a:pPr>
            <a:r>
              <a:rPr lang="en-GB" sz="2000" b="1" dirty="0">
                <a:solidFill>
                  <a:srgbClr val="DF3AA7"/>
                </a:solidFill>
                <a:latin typeface="Heebo" pitchFamily="2" charset="-79"/>
                <a:cs typeface="Heebo" pitchFamily="2" charset="-79"/>
              </a:rPr>
              <a:t> Over  to you…</a:t>
            </a:r>
          </a:p>
          <a:p>
            <a:pPr marL="0" indent="0">
              <a:buNone/>
            </a:pPr>
            <a:endParaRPr lang="en-GB" sz="2000" dirty="0">
              <a:latin typeface="Heebo" pitchFamily="2" charset="-79"/>
              <a:cs typeface="Heebo" pitchFamily="2" charset="-79"/>
            </a:endParaRPr>
          </a:p>
          <a:p>
            <a:r>
              <a:rPr lang="en-GB" sz="2000" dirty="0">
                <a:latin typeface="Heebo" pitchFamily="2" charset="-79"/>
                <a:cs typeface="Heebo" pitchFamily="2" charset="-79"/>
              </a:rPr>
              <a:t>What’s being done to combat climate change:                                             - internationally?</a:t>
            </a:r>
          </a:p>
          <a:p>
            <a:pPr marL="0" indent="0">
              <a:buNone/>
            </a:pPr>
            <a:r>
              <a:rPr lang="en-GB" sz="2000" dirty="0">
                <a:latin typeface="Heebo" pitchFamily="2" charset="-79"/>
                <a:cs typeface="Heebo" pitchFamily="2" charset="-79"/>
              </a:rPr>
              <a:t>     - here in Scotland?</a:t>
            </a:r>
          </a:p>
          <a:p>
            <a:pPr marL="0" indent="0">
              <a:buNone/>
            </a:pPr>
            <a:endParaRPr lang="en-GB" sz="2000" dirty="0">
              <a:latin typeface="Heebo" pitchFamily="2" charset="-79"/>
              <a:cs typeface="Heebo" pitchFamily="2" charset="-79"/>
            </a:endParaRPr>
          </a:p>
          <a:p>
            <a:r>
              <a:rPr lang="en-GB" sz="2000" b="1" dirty="0">
                <a:latin typeface="Heebo" pitchFamily="2" charset="-79"/>
                <a:cs typeface="Heebo" pitchFamily="2" charset="-79"/>
              </a:rPr>
              <a:t>What can I do to combat climate change? </a:t>
            </a:r>
          </a:p>
          <a:p>
            <a:endParaRPr lang="en-GB" sz="2000" dirty="0">
              <a:latin typeface="Heebo" pitchFamily="2" charset="-79"/>
              <a:cs typeface="Heebo" pitchFamily="2" charset="-79"/>
            </a:endParaRPr>
          </a:p>
          <a:p>
            <a:r>
              <a:rPr lang="en-GB" sz="2000" dirty="0">
                <a:latin typeface="Heebo" pitchFamily="2" charset="-79"/>
                <a:cs typeface="Heebo" pitchFamily="2" charset="-79"/>
              </a:rPr>
              <a:t>Write your findings on the corresponding parts of your Issues Tree</a:t>
            </a:r>
          </a:p>
        </p:txBody>
      </p:sp>
      <p:pic>
        <p:nvPicPr>
          <p:cNvPr id="28" name="Picture 27">
            <a:extLst>
              <a:ext uri="{FF2B5EF4-FFF2-40B4-BE49-F238E27FC236}">
                <a16:creationId xmlns:a16="http://schemas.microsoft.com/office/drawing/2014/main" id="{6A4D01D0-D576-AE41-AF0C-F067B55B3D9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1060258"/>
            <a:ext cx="2798379" cy="2935857"/>
          </a:xfrm>
          <a:prstGeom prst="rect">
            <a:avLst/>
          </a:prstGeom>
          <a:noFill/>
          <a:ln w="9525">
            <a:noFill/>
            <a:miter lim="800000"/>
            <a:headEnd/>
            <a:tailEnd/>
          </a:ln>
        </p:spPr>
      </p:pic>
    </p:spTree>
    <p:extLst>
      <p:ext uri="{BB962C8B-B14F-4D97-AF65-F5344CB8AC3E}">
        <p14:creationId xmlns:p14="http://schemas.microsoft.com/office/powerpoint/2010/main" val="416507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756592" y="4475499"/>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4</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1044624" y="1272184"/>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7891707" y="2875030"/>
            <a:ext cx="1591108" cy="1591108"/>
          </a:xfrm>
          <a:prstGeom prst="rect">
            <a:avLst/>
          </a:prstGeom>
        </p:spPr>
      </p:pic>
      <p:sp>
        <p:nvSpPr>
          <p:cNvPr id="21" name="Content Placeholder 2">
            <a:extLst>
              <a:ext uri="{FF2B5EF4-FFF2-40B4-BE49-F238E27FC236}">
                <a16:creationId xmlns:a16="http://schemas.microsoft.com/office/drawing/2014/main" id="{DA969D5A-D705-B74F-AB77-1AA2E91E465C}"/>
              </a:ext>
            </a:extLst>
          </p:cNvPr>
          <p:cNvSpPr txBox="1">
            <a:spLocks/>
          </p:cNvSpPr>
          <p:nvPr/>
        </p:nvSpPr>
        <p:spPr>
          <a:xfrm>
            <a:off x="805210" y="1131590"/>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chemeClr val="tx1">
                  <a:lumMod val="85000"/>
                  <a:lumOff val="15000"/>
                </a:schemeClr>
              </a:solidFill>
              <a:latin typeface="Heebo" pitchFamily="2" charset="-79"/>
              <a:cs typeface="Heebo" pitchFamily="2" charset="-79"/>
            </a:endParaRPr>
          </a:p>
          <a:p>
            <a:pPr marL="0" lvl="0" indent="0" eaLnBrk="0" fontAlgn="base" hangingPunct="0">
              <a:spcBef>
                <a:spcPct val="0"/>
              </a:spcBef>
              <a:spcAft>
                <a:spcPct val="0"/>
              </a:spcAft>
              <a:buNone/>
            </a:pPr>
            <a:r>
              <a:rPr lang="en-GB" altLang="en-US" sz="1800" b="1" dirty="0">
                <a:solidFill>
                  <a:srgbClr val="DF3AA7"/>
                </a:solidFill>
                <a:latin typeface="Heebo" pitchFamily="2" charset="-79"/>
                <a:cs typeface="Heebo" pitchFamily="2" charset="-79"/>
              </a:rPr>
              <a:t>Which of the following matters to me </a:t>
            </a:r>
          </a:p>
          <a:p>
            <a:pPr marL="0" lvl="0" indent="0" eaLnBrk="0" fontAlgn="base" hangingPunct="0">
              <a:spcBef>
                <a:spcPct val="0"/>
              </a:spcBef>
              <a:spcAft>
                <a:spcPct val="0"/>
              </a:spcAft>
              <a:buNone/>
            </a:pPr>
            <a:r>
              <a:rPr lang="en-GB" altLang="en-US" sz="1800" b="1" dirty="0">
                <a:solidFill>
                  <a:srgbClr val="DF3AA7"/>
                </a:solidFill>
                <a:latin typeface="Heebo" pitchFamily="2" charset="-79"/>
                <a:cs typeface="Heebo" pitchFamily="2" charset="-79"/>
              </a:rPr>
              <a:t> about my mobile phone?</a:t>
            </a:r>
          </a:p>
          <a:p>
            <a:pPr lvl="0" eaLnBrk="0" fontAlgn="base" hangingPunct="0">
              <a:spcBef>
                <a:spcPct val="0"/>
              </a:spcBef>
              <a:spcAft>
                <a:spcPct val="0"/>
              </a:spcAft>
            </a:pPr>
            <a:endParaRPr lang="en-GB" altLang="en-US" sz="1800" b="1" dirty="0">
              <a:latin typeface="Heebo" pitchFamily="2" charset="-79"/>
              <a:cs typeface="Heebo" pitchFamily="2" charset="-79"/>
            </a:endParaRPr>
          </a:p>
          <a:p>
            <a:pPr lvl="0" eaLnBrk="0" fontAlgn="base" hangingPunct="0">
              <a:spcBef>
                <a:spcPct val="0"/>
              </a:spcBef>
              <a:spcAft>
                <a:spcPct val="0"/>
              </a:spcAft>
              <a:buFontTx/>
              <a:buChar char="•"/>
            </a:pPr>
            <a:r>
              <a:rPr lang="en-GB" altLang="en-US" sz="1600" dirty="0">
                <a:latin typeface="Heebo" pitchFamily="2" charset="-79"/>
                <a:ea typeface="Calibri" panose="020F0502020204030204" pitchFamily="34" charset="0"/>
                <a:cs typeface="Heebo" pitchFamily="2" charset="-79"/>
              </a:rPr>
              <a:t>Where the product was manufactured?</a:t>
            </a:r>
            <a:endParaRPr lang="en-GB" altLang="en-US" sz="1600" dirty="0">
              <a:latin typeface="Heebo" pitchFamily="2" charset="-79"/>
              <a:cs typeface="Heebo" pitchFamily="2" charset="-79"/>
            </a:endParaRPr>
          </a:p>
          <a:p>
            <a:pPr lvl="0" eaLnBrk="0" fontAlgn="base" hangingPunct="0">
              <a:spcBef>
                <a:spcPct val="0"/>
              </a:spcBef>
              <a:spcAft>
                <a:spcPct val="0"/>
              </a:spcAft>
              <a:buFontTx/>
              <a:buChar char="•"/>
            </a:pPr>
            <a:r>
              <a:rPr lang="en-GB" altLang="en-US" sz="1600" dirty="0">
                <a:latin typeface="Heebo" pitchFamily="2" charset="-79"/>
                <a:ea typeface="Calibri" panose="020F0502020204030204" pitchFamily="34" charset="0"/>
                <a:cs typeface="Heebo" pitchFamily="2" charset="-79"/>
              </a:rPr>
              <a:t>How far has it had to travel? </a:t>
            </a:r>
            <a:endParaRPr lang="en-GB" altLang="en-US" sz="1600" dirty="0">
              <a:latin typeface="Heebo" pitchFamily="2" charset="-79"/>
              <a:cs typeface="Heebo" pitchFamily="2" charset="-79"/>
            </a:endParaRPr>
          </a:p>
          <a:p>
            <a:pPr lvl="0" eaLnBrk="0" fontAlgn="base" hangingPunct="0">
              <a:spcBef>
                <a:spcPct val="0"/>
              </a:spcBef>
              <a:spcAft>
                <a:spcPct val="0"/>
              </a:spcAft>
              <a:buFontTx/>
              <a:buChar char="•"/>
            </a:pPr>
            <a:r>
              <a:rPr lang="en-GB" altLang="en-US" sz="1600" dirty="0">
                <a:latin typeface="Heebo" pitchFamily="2" charset="-79"/>
                <a:ea typeface="Calibri" panose="020F0502020204030204" pitchFamily="34" charset="0"/>
                <a:cs typeface="Heebo" pitchFamily="2" charset="-79"/>
              </a:rPr>
              <a:t>The age and type of person making the product?</a:t>
            </a:r>
          </a:p>
          <a:p>
            <a:pPr lvl="0" eaLnBrk="0" fontAlgn="base" hangingPunct="0">
              <a:spcBef>
                <a:spcPct val="0"/>
              </a:spcBef>
              <a:spcAft>
                <a:spcPct val="0"/>
              </a:spcAft>
              <a:buFontTx/>
              <a:buChar char="•"/>
            </a:pPr>
            <a:r>
              <a:rPr lang="en-GB" altLang="en-US" sz="1600" dirty="0">
                <a:latin typeface="Heebo" pitchFamily="2" charset="-79"/>
                <a:cs typeface="Heebo" pitchFamily="2" charset="-79"/>
              </a:rPr>
              <a:t>How much that person was paid for their work?</a:t>
            </a:r>
          </a:p>
          <a:p>
            <a:pPr lvl="0" eaLnBrk="0" fontAlgn="base" hangingPunct="0">
              <a:spcBef>
                <a:spcPct val="0"/>
              </a:spcBef>
              <a:spcAft>
                <a:spcPct val="0"/>
              </a:spcAft>
              <a:buFontTx/>
              <a:buChar char="•"/>
            </a:pPr>
            <a:r>
              <a:rPr lang="en-GB" altLang="en-US" sz="1600" dirty="0">
                <a:latin typeface="Heebo" pitchFamily="2" charset="-79"/>
                <a:ea typeface="Calibri" panose="020F0502020204030204" pitchFamily="34" charset="0"/>
                <a:cs typeface="Heebo" pitchFamily="2" charset="-79"/>
              </a:rPr>
              <a:t>How much energy you need to charge the phone?</a:t>
            </a:r>
            <a:endParaRPr lang="en-GB" altLang="en-US" sz="1600" dirty="0">
              <a:latin typeface="Heebo" pitchFamily="2" charset="-79"/>
              <a:cs typeface="Heebo" pitchFamily="2" charset="-79"/>
            </a:endParaRPr>
          </a:p>
          <a:p>
            <a:pPr lvl="0" eaLnBrk="0" fontAlgn="base" hangingPunct="0">
              <a:spcBef>
                <a:spcPct val="0"/>
              </a:spcBef>
              <a:spcAft>
                <a:spcPct val="0"/>
              </a:spcAft>
              <a:buFontTx/>
              <a:buChar char="•"/>
            </a:pPr>
            <a:r>
              <a:rPr lang="en-GB" altLang="en-US" sz="1600" dirty="0">
                <a:latin typeface="Heebo" pitchFamily="2" charset="-79"/>
                <a:ea typeface="Calibri" panose="020F0502020204030204" pitchFamily="34" charset="0"/>
                <a:cs typeface="Heebo" pitchFamily="2" charset="-79"/>
              </a:rPr>
              <a:t>How many functions it has that I will use?</a:t>
            </a:r>
            <a:endParaRPr lang="en-GB" altLang="en-US" sz="1600" dirty="0">
              <a:latin typeface="Heebo" pitchFamily="2" charset="-79"/>
              <a:cs typeface="Heebo" pitchFamily="2" charset="-79"/>
            </a:endParaRPr>
          </a:p>
          <a:p>
            <a:pPr lvl="0" eaLnBrk="0" fontAlgn="base" hangingPunct="0">
              <a:spcBef>
                <a:spcPct val="0"/>
              </a:spcBef>
              <a:spcAft>
                <a:spcPct val="0"/>
              </a:spcAft>
              <a:buFontTx/>
              <a:buChar char="•"/>
            </a:pPr>
            <a:r>
              <a:rPr lang="en-GB" altLang="en-US" sz="1600" dirty="0">
                <a:latin typeface="Heebo" pitchFamily="2" charset="-79"/>
                <a:ea typeface="Calibri" panose="020F0502020204030204" pitchFamily="34" charset="0"/>
                <a:cs typeface="Heebo" pitchFamily="2" charset="-79"/>
              </a:rPr>
              <a:t>How long will I keep it for?</a:t>
            </a:r>
            <a:endParaRPr lang="en-GB" altLang="en-US" sz="1600" dirty="0">
              <a:latin typeface="Heebo" pitchFamily="2" charset="-79"/>
              <a:cs typeface="Heebo" pitchFamily="2" charset="-79"/>
            </a:endParaRPr>
          </a:p>
          <a:p>
            <a:pPr lvl="0" eaLnBrk="0" fontAlgn="base" hangingPunct="0">
              <a:spcBef>
                <a:spcPct val="0"/>
              </a:spcBef>
              <a:spcAft>
                <a:spcPct val="0"/>
              </a:spcAft>
              <a:buFontTx/>
              <a:buChar char="•"/>
            </a:pPr>
            <a:r>
              <a:rPr lang="en-GB" altLang="en-US" sz="1600" dirty="0">
                <a:latin typeface="Heebo" pitchFamily="2" charset="-79"/>
                <a:ea typeface="Calibri" panose="020F0502020204030204" pitchFamily="34" charset="0"/>
                <a:cs typeface="Heebo" pitchFamily="2" charset="-79"/>
              </a:rPr>
              <a:t>What happens to my phone when you get rid of it?</a:t>
            </a:r>
            <a:endParaRPr lang="en-GB" altLang="en-US" sz="1600" dirty="0">
              <a:latin typeface="Heebo" pitchFamily="2" charset="-79"/>
              <a:cs typeface="Heebo" pitchFamily="2" charset="-79"/>
            </a:endParaRPr>
          </a:p>
          <a:p>
            <a:pPr lvl="0" eaLnBrk="0" fontAlgn="base" hangingPunct="0">
              <a:spcBef>
                <a:spcPct val="0"/>
              </a:spcBef>
              <a:spcAft>
                <a:spcPct val="0"/>
              </a:spcAft>
              <a:buFontTx/>
              <a:buChar char="•"/>
            </a:pPr>
            <a:r>
              <a:rPr lang="en-GB" altLang="en-US" sz="1600" dirty="0">
                <a:latin typeface="Heebo" pitchFamily="2" charset="-79"/>
                <a:ea typeface="Calibri" panose="020F0502020204030204" pitchFamily="34" charset="0"/>
                <a:cs typeface="Heebo" pitchFamily="2" charset="-79"/>
              </a:rPr>
              <a:t>Will the phone be recycled or parts reused?</a:t>
            </a:r>
          </a:p>
        </p:txBody>
      </p:sp>
      <p:sp>
        <p:nvSpPr>
          <p:cNvPr id="26" name="Freeform 5">
            <a:extLst>
              <a:ext uri="{FF2B5EF4-FFF2-40B4-BE49-F238E27FC236}">
                <a16:creationId xmlns:a16="http://schemas.microsoft.com/office/drawing/2014/main" id="{5F1FAA6C-67C7-DB4A-B319-B2615609BCDC}"/>
              </a:ext>
            </a:extLst>
          </p:cNvPr>
          <p:cNvSpPr>
            <a:spLocks/>
          </p:cNvSpPr>
          <p:nvPr/>
        </p:nvSpPr>
        <p:spPr bwMode="auto">
          <a:xfrm>
            <a:off x="5267178" y="66543"/>
            <a:ext cx="3610912" cy="3215234"/>
          </a:xfrm>
          <a:custGeom>
            <a:avLst/>
            <a:gdLst>
              <a:gd name="T0" fmla="*/ 11550 w 17248"/>
              <a:gd name="T1" fmla="*/ 0 h 15358"/>
              <a:gd name="T2" fmla="*/ 13862 w 17248"/>
              <a:gd name="T3" fmla="*/ 3282 h 15358"/>
              <a:gd name="T4" fmla="*/ 15260 w 17248"/>
              <a:gd name="T5" fmla="*/ 2297 h 15358"/>
              <a:gd name="T6" fmla="*/ 17248 w 17248"/>
              <a:gd name="T7" fmla="*/ 5118 h 15358"/>
              <a:gd name="T8" fmla="*/ 14835 w 17248"/>
              <a:gd name="T9" fmla="*/ 13052 h 15358"/>
              <a:gd name="T10" fmla="*/ 7181 w 17248"/>
              <a:gd name="T11" fmla="*/ 15358 h 15358"/>
              <a:gd name="T12" fmla="*/ 4867 w 17248"/>
              <a:gd name="T13" fmla="*/ 12076 h 15358"/>
              <a:gd name="T14" fmla="*/ 3469 w 17248"/>
              <a:gd name="T15" fmla="*/ 13061 h 15358"/>
              <a:gd name="T16" fmla="*/ 0 w 17248"/>
              <a:gd name="T17" fmla="*/ 8138 h 15358"/>
              <a:gd name="T18" fmla="*/ 3238 w 17248"/>
              <a:gd name="T19" fmla="*/ 1553 h 15358"/>
              <a:gd name="T20" fmla="*/ 11550 w 17248"/>
              <a:gd name="T21" fmla="*/ 0 h 15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48" h="15358">
                <a:moveTo>
                  <a:pt x="11550" y="0"/>
                </a:moveTo>
                <a:lnTo>
                  <a:pt x="13862" y="3282"/>
                </a:lnTo>
                <a:lnTo>
                  <a:pt x="15260" y="2297"/>
                </a:lnTo>
                <a:lnTo>
                  <a:pt x="17248" y="5118"/>
                </a:lnTo>
                <a:lnTo>
                  <a:pt x="14835" y="13052"/>
                </a:lnTo>
                <a:lnTo>
                  <a:pt x="7181" y="15358"/>
                </a:lnTo>
                <a:lnTo>
                  <a:pt x="4867" y="12076"/>
                </a:lnTo>
                <a:lnTo>
                  <a:pt x="3469" y="13061"/>
                </a:lnTo>
                <a:lnTo>
                  <a:pt x="0" y="8138"/>
                </a:lnTo>
                <a:lnTo>
                  <a:pt x="3238" y="1553"/>
                </a:lnTo>
                <a:lnTo>
                  <a:pt x="11550" y="0"/>
                </a:lnTo>
                <a:close/>
              </a:path>
            </a:pathLst>
          </a:custGeom>
          <a:pattFill prst="dkUpDiag">
            <a:fgClr>
              <a:schemeClr val="bg1">
                <a:lumMod val="75000"/>
              </a:schemeClr>
            </a:fgClr>
            <a:bgClr>
              <a:schemeClr val="bg1"/>
            </a:bgClr>
          </a:pattFill>
          <a:ln>
            <a:noFill/>
          </a:ln>
        </p:spPr>
        <p:txBody>
          <a:bodyPr vert="horz" wrap="square" lIns="91440" tIns="45720" rIns="91440" bIns="45720" numCol="1" anchor="t" anchorCtr="0" compatLnSpc="1">
            <a:prstTxWarp prst="textNoShape">
              <a:avLst/>
            </a:prstTxWarp>
          </a:bodyPr>
          <a:lstStyle/>
          <a:p>
            <a:endParaRPr lang="en-US"/>
          </a:p>
        </p:txBody>
      </p:sp>
      <p:pic>
        <p:nvPicPr>
          <p:cNvPr id="27" name="Picture Placeholder 10">
            <a:extLst>
              <a:ext uri="{FF2B5EF4-FFF2-40B4-BE49-F238E27FC236}">
                <a16:creationId xmlns:a16="http://schemas.microsoft.com/office/drawing/2014/main" id="{8537D4AF-421F-EE41-B016-AAFD9167E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1839" y="413478"/>
            <a:ext cx="3401590" cy="2501876"/>
          </a:xfrm>
          <a:custGeom>
            <a:avLst/>
            <a:gdLst/>
            <a:ahLst/>
            <a:cxnLst/>
            <a:rect l="l" t="t" r="r" b="b"/>
            <a:pathLst>
              <a:path w="3401590" h="3028850">
                <a:moveTo>
                  <a:pt x="2277851" y="0"/>
                </a:moveTo>
                <a:lnTo>
                  <a:pt x="2733815" y="647264"/>
                </a:lnTo>
                <a:lnTo>
                  <a:pt x="3009524" y="453006"/>
                </a:lnTo>
                <a:lnTo>
                  <a:pt x="3401590" y="1009354"/>
                </a:lnTo>
                <a:lnTo>
                  <a:pt x="2925707" y="2574069"/>
                </a:lnTo>
                <a:lnTo>
                  <a:pt x="1416212" y="3028850"/>
                </a:lnTo>
                <a:lnTo>
                  <a:pt x="959853" y="2381586"/>
                </a:lnTo>
                <a:lnTo>
                  <a:pt x="684144" y="2575844"/>
                </a:lnTo>
                <a:lnTo>
                  <a:pt x="0" y="1604948"/>
                </a:lnTo>
                <a:lnTo>
                  <a:pt x="638587" y="306277"/>
                </a:lnTo>
                <a:close/>
              </a:path>
            </a:pathLst>
          </a:custGeom>
        </p:spPr>
      </p:pic>
    </p:spTree>
    <p:extLst>
      <p:ext uri="{BB962C8B-B14F-4D97-AF65-F5344CB8AC3E}">
        <p14:creationId xmlns:p14="http://schemas.microsoft.com/office/powerpoint/2010/main" val="635347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Take it further</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40</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439" y="272743"/>
            <a:ext cx="636904" cy="63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612826"/>
            <a:ext cx="4078351" cy="4078351"/>
          </a:xfrm>
          <a:prstGeom prst="rect">
            <a:avLst/>
          </a:prstGeom>
        </p:spPr>
      </p:pic>
      <p:sp>
        <p:nvSpPr>
          <p:cNvPr id="25" name="Content Placeholder 2">
            <a:extLst>
              <a:ext uri="{FF2B5EF4-FFF2-40B4-BE49-F238E27FC236}">
                <a16:creationId xmlns:a16="http://schemas.microsoft.com/office/drawing/2014/main" id="{59FBAC55-F7D0-E84F-B54B-384E122864D1}"/>
              </a:ext>
            </a:extLst>
          </p:cNvPr>
          <p:cNvSpPr txBox="1">
            <a:spLocks/>
          </p:cNvSpPr>
          <p:nvPr/>
        </p:nvSpPr>
        <p:spPr>
          <a:xfrm>
            <a:off x="216654" y="1047629"/>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chemeClr val="tx1">
                  <a:lumMod val="85000"/>
                  <a:lumOff val="15000"/>
                </a:schemeClr>
              </a:solidFill>
            </a:endParaRPr>
          </a:p>
          <a:p>
            <a:r>
              <a:rPr lang="en-GB" sz="1800" i="1" dirty="0">
                <a:latin typeface="Heebo" pitchFamily="2" charset="-79"/>
                <a:cs typeface="Heebo" pitchFamily="2" charset="-79"/>
              </a:rPr>
              <a:t>Windows on the World</a:t>
            </a:r>
            <a:r>
              <a:rPr lang="en-GB" sz="1800" dirty="0">
                <a:latin typeface="Heebo" pitchFamily="2" charset="-79"/>
                <a:cs typeface="Heebo" pitchFamily="2" charset="-79"/>
              </a:rPr>
              <a:t> from Christian Aid </a:t>
            </a:r>
            <a:r>
              <a:rPr lang="en-GB" sz="1800" u="sng"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https://www.christianaid.org.uk/resources/get-involved-locally/window-world-climate</a:t>
            </a:r>
            <a:r>
              <a:rPr lang="en-GB" sz="1800" dirty="0">
                <a:solidFill>
                  <a:srgbClr val="DF3AA7"/>
                </a:solidFill>
                <a:latin typeface="Heebo" pitchFamily="2" charset="-79"/>
                <a:cs typeface="Heebo" pitchFamily="2" charset="-79"/>
              </a:rPr>
              <a:t> </a:t>
            </a:r>
          </a:p>
          <a:p>
            <a:r>
              <a:rPr lang="en-GB" sz="1800" i="1" dirty="0">
                <a:latin typeface="Heebo" pitchFamily="2" charset="-79"/>
                <a:cs typeface="Heebo" pitchFamily="2" charset="-79"/>
              </a:rPr>
              <a:t>Floating Gardens Challenge</a:t>
            </a:r>
            <a:r>
              <a:rPr lang="en-GB" sz="1800" dirty="0">
                <a:latin typeface="Heebo" pitchFamily="2" charset="-79"/>
                <a:cs typeface="Heebo" pitchFamily="2" charset="-79"/>
              </a:rPr>
              <a:t> from Practical Action </a:t>
            </a:r>
            <a:r>
              <a:rPr lang="en-GB" sz="1800" u="sng"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https://practicalaction.org/floatinggardenchallenge</a:t>
            </a:r>
            <a:r>
              <a:rPr lang="en-GB" sz="1800" dirty="0">
                <a:solidFill>
                  <a:srgbClr val="DF3AA7"/>
                </a:solidFill>
                <a:latin typeface="Heebo" pitchFamily="2" charset="-79"/>
                <a:cs typeface="Heebo" pitchFamily="2" charset="-79"/>
              </a:rPr>
              <a:t> </a:t>
            </a:r>
          </a:p>
          <a:p>
            <a:r>
              <a:rPr lang="en-GB" sz="1800" i="1" dirty="0">
                <a:latin typeface="Heebo" pitchFamily="2" charset="-79"/>
                <a:cs typeface="Heebo" pitchFamily="2" charset="-79"/>
              </a:rPr>
              <a:t>The Climate Change</a:t>
            </a:r>
            <a:r>
              <a:rPr lang="en-GB" sz="1800" dirty="0">
                <a:latin typeface="Heebo" pitchFamily="2" charset="-79"/>
                <a:cs typeface="Heebo" pitchFamily="2" charset="-79"/>
              </a:rPr>
              <a:t> challenge from Oxfam Education </a:t>
            </a:r>
            <a:r>
              <a:rPr lang="en-GB" sz="1800" u="sng"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https://www.oxfam.org.uk/education/resources/climate-challenge-7-11</a:t>
            </a:r>
            <a:r>
              <a:rPr lang="en-GB" sz="1800" dirty="0">
                <a:solidFill>
                  <a:srgbClr val="DF3AA7"/>
                </a:solidFill>
                <a:latin typeface="Heebo" pitchFamily="2" charset="-79"/>
                <a:cs typeface="Heebo" pitchFamily="2" charset="-79"/>
              </a:rPr>
              <a:t> </a:t>
            </a:r>
          </a:p>
          <a:p>
            <a:r>
              <a:rPr lang="en-GB" sz="1800" dirty="0">
                <a:latin typeface="Heebo" pitchFamily="2" charset="-79"/>
                <a:cs typeface="Heebo" pitchFamily="2" charset="-79"/>
              </a:rPr>
              <a:t>Discover more about climate change and personal food choices with the </a:t>
            </a:r>
            <a:r>
              <a:rPr lang="en-GB" sz="1800" dirty="0">
                <a:solidFill>
                  <a:srgbClr val="DF3AA7"/>
                </a:solidFill>
                <a:latin typeface="Heebo" pitchFamily="2" charset="-79"/>
                <a:cs typeface="Heebo" pitchFamily="2" charset="-79"/>
                <a:hlinkClick r:id="rId8">
                  <a:extLst>
                    <a:ext uri="{A12FA001-AC4F-418D-AE19-62706E023703}">
                      <ahyp:hlinkClr xmlns:ahyp="http://schemas.microsoft.com/office/drawing/2018/hyperlinkcolor" val="tx"/>
                    </a:ext>
                  </a:extLst>
                </a:hlinkClick>
              </a:rPr>
              <a:t>Eat</a:t>
            </a:r>
            <a:r>
              <a:rPr lang="en-GB" sz="1800" dirty="0">
                <a:latin typeface="Heebo" pitchFamily="2" charset="-79"/>
                <a:cs typeface="Heebo" pitchFamily="2" charset="-79"/>
              </a:rPr>
              <a:t> </a:t>
            </a:r>
            <a:r>
              <a:rPr lang="en-GB" sz="1800" dirty="0">
                <a:solidFill>
                  <a:srgbClr val="DF3AA7"/>
                </a:solidFill>
                <a:latin typeface="Heebo" pitchFamily="2" charset="-79"/>
                <a:cs typeface="Heebo" pitchFamily="2" charset="-79"/>
                <a:hlinkClick r:id="rId8">
                  <a:extLst>
                    <a:ext uri="{A12FA001-AC4F-418D-AE19-62706E023703}">
                      <ahyp:hlinkClr xmlns:ahyp="http://schemas.microsoft.com/office/drawing/2018/hyperlinkcolor" val="tx"/>
                    </a:ext>
                  </a:extLst>
                </a:hlinkClick>
              </a:rPr>
              <a:t>Low Carbon </a:t>
            </a:r>
            <a:r>
              <a:rPr lang="en-GB" sz="1800" dirty="0">
                <a:latin typeface="Heebo" pitchFamily="2" charset="-79"/>
                <a:cs typeface="Heebo" pitchFamily="2" charset="-79"/>
              </a:rPr>
              <a:t>interactive quiz. </a:t>
            </a:r>
          </a:p>
        </p:txBody>
      </p:sp>
      <p:pic>
        <p:nvPicPr>
          <p:cNvPr id="9" name="Picture 8">
            <a:extLst>
              <a:ext uri="{FF2B5EF4-FFF2-40B4-BE49-F238E27FC236}">
                <a16:creationId xmlns:a16="http://schemas.microsoft.com/office/drawing/2014/main" id="{FA997B17-1FEB-F445-A244-3F4F845E46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3103" y="3946885"/>
            <a:ext cx="1725405" cy="1245791"/>
          </a:xfrm>
          <a:prstGeom prst="rect">
            <a:avLst/>
          </a:prstGeom>
        </p:spPr>
      </p:pic>
      <p:pic>
        <p:nvPicPr>
          <p:cNvPr id="20" name="Picture 19">
            <a:extLst>
              <a:ext uri="{FF2B5EF4-FFF2-40B4-BE49-F238E27FC236}">
                <a16:creationId xmlns:a16="http://schemas.microsoft.com/office/drawing/2014/main" id="{7991F058-2BD6-F14C-B5A4-5FF78AD9CEBE}"/>
              </a:ext>
            </a:extLst>
          </p:cNvPr>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a:off x="-76352" y="4205872"/>
            <a:ext cx="1898039" cy="1898039"/>
          </a:xfrm>
          <a:prstGeom prst="rect">
            <a:avLst/>
          </a:prstGeom>
        </p:spPr>
      </p:pic>
    </p:spTree>
    <p:extLst>
      <p:ext uri="{BB962C8B-B14F-4D97-AF65-F5344CB8AC3E}">
        <p14:creationId xmlns:p14="http://schemas.microsoft.com/office/powerpoint/2010/main" val="3036015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6125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Want more?</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41</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439" y="272743"/>
            <a:ext cx="636904" cy="63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756842"/>
            <a:ext cx="4078351" cy="4078351"/>
          </a:xfrm>
          <a:prstGeom prst="rect">
            <a:avLst/>
          </a:prstGeom>
        </p:spPr>
      </p:pic>
      <p:sp>
        <p:nvSpPr>
          <p:cNvPr id="18" name="Content Placeholder 2">
            <a:extLst>
              <a:ext uri="{FF2B5EF4-FFF2-40B4-BE49-F238E27FC236}">
                <a16:creationId xmlns:a16="http://schemas.microsoft.com/office/drawing/2014/main" id="{EA7FDCE2-AD8C-AF49-9434-F5BD385B38E5}"/>
              </a:ext>
            </a:extLst>
          </p:cNvPr>
          <p:cNvSpPr txBox="1">
            <a:spLocks/>
          </p:cNvSpPr>
          <p:nvPr/>
        </p:nvSpPr>
        <p:spPr>
          <a:xfrm>
            <a:off x="152400" y="1293128"/>
            <a:ext cx="8969093"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dirty="0">
                <a:solidFill>
                  <a:schemeClr val="tx1">
                    <a:lumMod val="85000"/>
                    <a:lumOff val="15000"/>
                  </a:schemeClr>
                </a:solidFill>
                <a:latin typeface="Heebo" pitchFamily="2" charset="-79"/>
                <a:cs typeface="Heebo" pitchFamily="2" charset="-79"/>
              </a:rPr>
              <a:t>Check out these additional resources for this goal:</a:t>
            </a:r>
          </a:p>
          <a:p>
            <a:pPr marL="0" indent="0">
              <a:buNone/>
            </a:pPr>
            <a:endParaRPr lang="en-GB" sz="1800" b="1" dirty="0">
              <a:solidFill>
                <a:schemeClr val="tx1">
                  <a:lumMod val="85000"/>
                  <a:lumOff val="15000"/>
                </a:schemeClr>
              </a:solidFill>
              <a:latin typeface="Heebo" pitchFamily="2" charset="-79"/>
              <a:cs typeface="Heebo" pitchFamily="2" charset="-79"/>
            </a:endParaRPr>
          </a:p>
          <a:p>
            <a:pPr marL="0" indent="0">
              <a:buNone/>
            </a:pPr>
            <a:r>
              <a:rPr lang="en-GB" sz="1600"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http://worldslargestlesson.globalgoals.org/global-goals/protect-the-planet/</a:t>
            </a:r>
            <a:r>
              <a:rPr lang="en-GB" sz="1600" dirty="0">
                <a:solidFill>
                  <a:srgbClr val="DF3AA7"/>
                </a:solidFill>
                <a:latin typeface="Heebo" pitchFamily="2" charset="-79"/>
                <a:cs typeface="Heebo" pitchFamily="2" charset="-79"/>
              </a:rPr>
              <a:t> </a:t>
            </a:r>
          </a:p>
          <a:p>
            <a:pPr marL="0" indent="0">
              <a:buNone/>
            </a:pPr>
            <a:r>
              <a:rPr lang="en-GB" sz="1600"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http://www.scotdec.org.uk/images/resources/youth/GYW_Sustainable_foods.pdf</a:t>
            </a:r>
            <a:r>
              <a:rPr lang="en-GB" sz="1600" dirty="0">
                <a:solidFill>
                  <a:srgbClr val="DF3AA7"/>
                </a:solidFill>
                <a:latin typeface="Heebo" pitchFamily="2" charset="-79"/>
                <a:cs typeface="Heebo" pitchFamily="2" charset="-79"/>
              </a:rPr>
              <a:t> </a:t>
            </a:r>
          </a:p>
          <a:p>
            <a:pPr marL="0" indent="0">
              <a:buNone/>
            </a:pPr>
            <a:r>
              <a:rPr lang="en-GB" sz="1600"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http://www.teachglobalambassadors.org/curriculum-areas</a:t>
            </a:r>
            <a:r>
              <a:rPr lang="en-GB" sz="1600" dirty="0">
                <a:solidFill>
                  <a:srgbClr val="DF3AA7"/>
                </a:solidFill>
                <a:latin typeface="Heebo" pitchFamily="2" charset="-79"/>
                <a:cs typeface="Heebo" pitchFamily="2" charset="-79"/>
              </a:rPr>
              <a:t> </a:t>
            </a:r>
          </a:p>
          <a:p>
            <a:pPr marL="0" indent="0">
              <a:buNone/>
            </a:pPr>
            <a:r>
              <a:rPr lang="en-GB" sz="1600" dirty="0">
                <a:solidFill>
                  <a:srgbClr val="DF3AA7"/>
                </a:solidFill>
                <a:latin typeface="Heebo" pitchFamily="2" charset="-79"/>
                <a:cs typeface="Heebo" pitchFamily="2" charset="-79"/>
                <a:hlinkClick r:id="rId8">
                  <a:extLst>
                    <a:ext uri="{A12FA001-AC4F-418D-AE19-62706E023703}">
                      <ahyp:hlinkClr xmlns:ahyp="http://schemas.microsoft.com/office/drawing/2018/hyperlinkcolor" val="tx"/>
                    </a:ext>
                  </a:extLst>
                </a:hlinkClick>
              </a:rPr>
              <a:t>https://www.oxfam.org.uk/education/resources/making-a-meal-of-it</a:t>
            </a:r>
            <a:r>
              <a:rPr lang="en-GB" sz="1600" dirty="0">
                <a:solidFill>
                  <a:srgbClr val="DF3AA7"/>
                </a:solidFill>
                <a:latin typeface="Heebo" pitchFamily="2" charset="-79"/>
                <a:cs typeface="Heebo" pitchFamily="2" charset="-79"/>
              </a:rPr>
              <a:t> </a:t>
            </a:r>
          </a:p>
          <a:p>
            <a:pPr marL="0" indent="0">
              <a:buNone/>
            </a:pPr>
            <a:r>
              <a:rPr lang="en-GB" sz="1600" dirty="0">
                <a:solidFill>
                  <a:srgbClr val="DF3AA7"/>
                </a:solidFill>
                <a:latin typeface="Heebo" pitchFamily="2" charset="-79"/>
                <a:cs typeface="Heebo" pitchFamily="2" charset="-79"/>
                <a:hlinkClick r:id="rId9">
                  <a:extLst>
                    <a:ext uri="{A12FA001-AC4F-418D-AE19-62706E023703}">
                      <ahyp:hlinkClr xmlns:ahyp="http://schemas.microsoft.com/office/drawing/2018/hyperlinkcolor" val="tx"/>
                    </a:ext>
                  </a:extLst>
                </a:hlinkClick>
              </a:rPr>
              <a:t>https://www.keepscotlandbeautiful.org/sustainable-development-education/food-and-the-environment/</a:t>
            </a:r>
            <a:r>
              <a:rPr lang="en-GB" sz="1600" dirty="0">
                <a:solidFill>
                  <a:srgbClr val="DF3AA7"/>
                </a:solidFill>
                <a:latin typeface="Heebo" pitchFamily="2" charset="-79"/>
                <a:cs typeface="Heebo" pitchFamily="2" charset="-79"/>
              </a:rPr>
              <a:t> </a:t>
            </a:r>
          </a:p>
          <a:p>
            <a:pPr marL="0" indent="0">
              <a:buNone/>
            </a:pPr>
            <a:r>
              <a:rPr lang="en-GB" sz="1600" dirty="0">
                <a:solidFill>
                  <a:srgbClr val="DF3AA7"/>
                </a:solidFill>
                <a:latin typeface="Heebo" pitchFamily="2" charset="-79"/>
                <a:cs typeface="Heebo" pitchFamily="2" charset="-79"/>
                <a:hlinkClick r:id="rId10">
                  <a:extLst>
                    <a:ext uri="{A12FA001-AC4F-418D-AE19-62706E023703}">
                      <ahyp:hlinkClr xmlns:ahyp="http://schemas.microsoft.com/office/drawing/2018/hyperlinkcolor" val="tx"/>
                    </a:ext>
                  </a:extLst>
                </a:hlinkClick>
              </a:rPr>
              <a:t>http://www.scotdec.org.uk/resources/global-youth-work/chocolate</a:t>
            </a:r>
            <a:r>
              <a:rPr lang="en-GB" sz="1600" dirty="0">
                <a:solidFill>
                  <a:srgbClr val="DF3AA7"/>
                </a:solidFill>
                <a:latin typeface="Heebo" pitchFamily="2" charset="-79"/>
                <a:cs typeface="Heebo" pitchFamily="2" charset="-79"/>
              </a:rPr>
              <a:t> </a:t>
            </a:r>
          </a:p>
          <a:p>
            <a:pPr marL="0" indent="0">
              <a:buNone/>
            </a:pPr>
            <a:r>
              <a:rPr lang="en-GB" sz="1600" dirty="0">
                <a:solidFill>
                  <a:srgbClr val="DF3AA7"/>
                </a:solidFill>
                <a:latin typeface="Heebo" pitchFamily="2" charset="-79"/>
                <a:cs typeface="Heebo" pitchFamily="2" charset="-79"/>
                <a:hlinkClick r:id="rId11">
                  <a:extLst>
                    <a:ext uri="{A12FA001-AC4F-418D-AE19-62706E023703}">
                      <ahyp:hlinkClr xmlns:ahyp="http://schemas.microsoft.com/office/drawing/2018/hyperlinkcolor" val="tx"/>
                    </a:ext>
                  </a:extLst>
                </a:hlinkClick>
              </a:rPr>
              <a:t>https://www.wwf.org.uk/get-involved/schools/resources/climate-change-resources</a:t>
            </a:r>
            <a:r>
              <a:rPr lang="en-GB" sz="1600" dirty="0">
                <a:solidFill>
                  <a:srgbClr val="DF3AA7"/>
                </a:solidFill>
                <a:latin typeface="Heebo" pitchFamily="2" charset="-79"/>
                <a:cs typeface="Heebo" pitchFamily="2" charset="-79"/>
              </a:rPr>
              <a:t> </a:t>
            </a:r>
          </a:p>
          <a:p>
            <a:pPr marL="0" indent="0">
              <a:buNone/>
            </a:pPr>
            <a:r>
              <a:rPr lang="en-GB" sz="1600" dirty="0">
                <a:solidFill>
                  <a:srgbClr val="DF3AA7"/>
                </a:solidFill>
                <a:latin typeface="Heebo" pitchFamily="2" charset="-79"/>
                <a:cs typeface="Heebo" pitchFamily="2" charset="-79"/>
                <a:hlinkClick r:id="rId12">
                  <a:extLst>
                    <a:ext uri="{A12FA001-AC4F-418D-AE19-62706E023703}">
                      <ahyp:hlinkClr xmlns:ahyp="http://schemas.microsoft.com/office/drawing/2018/hyperlinkcolor" val="tx"/>
                    </a:ext>
                  </a:extLst>
                </a:hlinkClick>
              </a:rPr>
              <a:t>https://practicalaction.org/climate-change-resources</a:t>
            </a:r>
            <a:r>
              <a:rPr lang="en-GB" sz="1600" dirty="0">
                <a:solidFill>
                  <a:srgbClr val="DF3AA7"/>
                </a:solidFill>
                <a:latin typeface="Heebo" pitchFamily="2" charset="-79"/>
                <a:cs typeface="Heebo" pitchFamily="2" charset="-79"/>
              </a:rPr>
              <a:t> </a:t>
            </a:r>
          </a:p>
          <a:p>
            <a:pPr marL="0" indent="0">
              <a:buNone/>
            </a:pPr>
            <a:r>
              <a:rPr lang="en-GB" sz="1600" dirty="0">
                <a:solidFill>
                  <a:srgbClr val="DF3AA7"/>
                </a:solidFill>
                <a:latin typeface="Heebo" pitchFamily="2" charset="-79"/>
                <a:cs typeface="Heebo" pitchFamily="2" charset="-79"/>
                <a:hlinkClick r:id="rId13">
                  <a:extLst>
                    <a:ext uri="{A12FA001-AC4F-418D-AE19-62706E023703}">
                      <ahyp:hlinkClr xmlns:ahyp="http://schemas.microsoft.com/office/drawing/2018/hyperlinkcolor" val="tx"/>
                    </a:ext>
                  </a:extLst>
                </a:hlinkClick>
              </a:rPr>
              <a:t>https://www.tes.com/articles/climate-change-resources</a:t>
            </a:r>
            <a:r>
              <a:rPr lang="en-GB" sz="1600" dirty="0">
                <a:solidFill>
                  <a:srgbClr val="DF3AA7"/>
                </a:solidFill>
                <a:latin typeface="Heebo" pitchFamily="2" charset="-79"/>
                <a:cs typeface="Heebo" pitchFamily="2" charset="-79"/>
              </a:rPr>
              <a:t> </a:t>
            </a:r>
          </a:p>
          <a:p>
            <a:pPr marL="0" indent="0">
              <a:buNone/>
            </a:pPr>
            <a:endParaRPr lang="en-GB" sz="1800" dirty="0">
              <a:solidFill>
                <a:schemeClr val="tx1">
                  <a:lumMod val="85000"/>
                  <a:lumOff val="15000"/>
                </a:schemeClr>
              </a:solidFill>
              <a:latin typeface="Heebo" pitchFamily="2" charset="-79"/>
              <a:cs typeface="Heebo" pitchFamily="2" charset="-79"/>
            </a:endParaRPr>
          </a:p>
        </p:txBody>
      </p:sp>
      <p:pic>
        <p:nvPicPr>
          <p:cNvPr id="19" name="Graphic 18" descr="Cursor">
            <a:hlinkClick r:id="rId14"/>
            <a:extLst>
              <a:ext uri="{FF2B5EF4-FFF2-40B4-BE49-F238E27FC236}">
                <a16:creationId xmlns:a16="http://schemas.microsoft.com/office/drawing/2014/main" id="{07DC674C-5739-5F4D-B6C9-1B0ED802CB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6598707">
            <a:off x="7098630" y="1637825"/>
            <a:ext cx="705258" cy="705258"/>
          </a:xfrm>
          <a:prstGeom prst="rect">
            <a:avLst/>
          </a:prstGeom>
        </p:spPr>
      </p:pic>
      <p:pic>
        <p:nvPicPr>
          <p:cNvPr id="24" name="Graphic 23" descr="Cursor">
            <a:hlinkClick r:id="rId14"/>
            <a:extLst>
              <a:ext uri="{FF2B5EF4-FFF2-40B4-BE49-F238E27FC236}">
                <a16:creationId xmlns:a16="http://schemas.microsoft.com/office/drawing/2014/main" id="{6D7CE3C1-09E2-774E-8C40-285AD814405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1187513">
            <a:off x="7157756" y="3431479"/>
            <a:ext cx="705258" cy="705258"/>
          </a:xfrm>
          <a:prstGeom prst="rect">
            <a:avLst/>
          </a:prstGeom>
        </p:spPr>
      </p:pic>
    </p:spTree>
    <p:extLst>
      <p:ext uri="{BB962C8B-B14F-4D97-AF65-F5344CB8AC3E}">
        <p14:creationId xmlns:p14="http://schemas.microsoft.com/office/powerpoint/2010/main" val="21029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childTnLst>
                          </p:cTn>
                        </p:par>
                        <p:par>
                          <p:cTn id="11" fill="hold">
                            <p:stCondLst>
                              <p:cond delay="1000"/>
                            </p:stCondLst>
                            <p:childTnLst>
                              <p:par>
                                <p:cTn id="12" presetID="32" presetClass="emph" presetSubtype="0" repeatCount="indefinite" fill="hold" nodeType="afterEffect">
                                  <p:stCondLst>
                                    <p:cond delay="0"/>
                                  </p:stCondLst>
                                  <p:childTnLst>
                                    <p:animRot by="120000">
                                      <p:cBhvr>
                                        <p:cTn id="13" dur="100" fill="hold">
                                          <p:stCondLst>
                                            <p:cond delay="0"/>
                                          </p:stCondLst>
                                        </p:cTn>
                                        <p:tgtEl>
                                          <p:spTgt spid="19"/>
                                        </p:tgtEl>
                                        <p:attrNameLst>
                                          <p:attrName>r</p:attrName>
                                        </p:attrNameLst>
                                      </p:cBhvr>
                                    </p:animRot>
                                    <p:animRot by="-240000">
                                      <p:cBhvr>
                                        <p:cTn id="14" dur="200" fill="hold">
                                          <p:stCondLst>
                                            <p:cond delay="200"/>
                                          </p:stCondLst>
                                        </p:cTn>
                                        <p:tgtEl>
                                          <p:spTgt spid="19"/>
                                        </p:tgtEl>
                                        <p:attrNameLst>
                                          <p:attrName>r</p:attrName>
                                        </p:attrNameLst>
                                      </p:cBhvr>
                                    </p:animRot>
                                    <p:animRot by="240000">
                                      <p:cBhvr>
                                        <p:cTn id="15" dur="200" fill="hold">
                                          <p:stCondLst>
                                            <p:cond delay="400"/>
                                          </p:stCondLst>
                                        </p:cTn>
                                        <p:tgtEl>
                                          <p:spTgt spid="19"/>
                                        </p:tgtEl>
                                        <p:attrNameLst>
                                          <p:attrName>r</p:attrName>
                                        </p:attrNameLst>
                                      </p:cBhvr>
                                    </p:animRot>
                                    <p:animRot by="-240000">
                                      <p:cBhvr>
                                        <p:cTn id="16" dur="200" fill="hold">
                                          <p:stCondLst>
                                            <p:cond delay="600"/>
                                          </p:stCondLst>
                                        </p:cTn>
                                        <p:tgtEl>
                                          <p:spTgt spid="19"/>
                                        </p:tgtEl>
                                        <p:attrNameLst>
                                          <p:attrName>r</p:attrName>
                                        </p:attrNameLst>
                                      </p:cBhvr>
                                    </p:animRot>
                                    <p:animRot by="120000">
                                      <p:cBhvr>
                                        <p:cTn id="17"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0" y="361950"/>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85800" y="308470"/>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Goal 14: Life below water</a:t>
            </a:r>
          </a:p>
        </p:txBody>
      </p:sp>
      <p:sp>
        <p:nvSpPr>
          <p:cNvPr id="5" name="TextBox 4"/>
          <p:cNvSpPr txBox="1"/>
          <p:nvPr/>
        </p:nvSpPr>
        <p:spPr>
          <a:xfrm>
            <a:off x="685800" y="742950"/>
            <a:ext cx="4343400" cy="276999"/>
          </a:xfrm>
          <a:prstGeom prst="rect">
            <a:avLst/>
          </a:prstGeom>
          <a:noFill/>
        </p:spPr>
        <p:txBody>
          <a:bodyPr wrap="square" rtlCol="0">
            <a:spAutoFit/>
          </a:bodyPr>
          <a:lstStyle/>
          <a:p>
            <a:r>
              <a:rPr lang="en-US" sz="1200" dirty="0">
                <a:solidFill>
                  <a:srgbClr val="DF3AA7"/>
                </a:solidFill>
              </a:rPr>
              <a:t>Understanding the SDGs</a:t>
            </a:r>
          </a:p>
        </p:txBody>
      </p:sp>
      <p:sp>
        <p:nvSpPr>
          <p:cNvPr id="8" name="TextBox 7"/>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42</a:t>
            </a:fld>
            <a:endParaRPr lang="en-US" sz="1100" dirty="0">
              <a:solidFill>
                <a:schemeClr val="bg1"/>
              </a:solidFill>
            </a:endParaRPr>
          </a:p>
        </p:txBody>
      </p:sp>
      <p:sp>
        <p:nvSpPr>
          <p:cNvPr id="17" name="TextBox 16"/>
          <p:cNvSpPr txBox="1"/>
          <p:nvPr/>
        </p:nvSpPr>
        <p:spPr>
          <a:xfrm>
            <a:off x="899592" y="3507854"/>
            <a:ext cx="6700257" cy="1246495"/>
          </a:xfrm>
          <a:prstGeom prst="rect">
            <a:avLst/>
          </a:prstGeom>
          <a:noFill/>
        </p:spPr>
        <p:txBody>
          <a:bodyPr wrap="square" rtlCol="0">
            <a:spAutoFit/>
          </a:bodyPr>
          <a:lstStyle/>
          <a:p>
            <a:pPr algn="ctr">
              <a:lnSpc>
                <a:spcPct val="150000"/>
              </a:lnSpc>
            </a:pPr>
            <a:r>
              <a:rPr lang="en-US" dirty="0">
                <a:solidFill>
                  <a:schemeClr val="tx1">
                    <a:lumMod val="75000"/>
                    <a:lumOff val="25000"/>
                  </a:schemeClr>
                </a:solidFill>
                <a:latin typeface="Heebo Medium" pitchFamily="2" charset="-79"/>
                <a:cs typeface="Heebo Medium" pitchFamily="2" charset="-79"/>
              </a:rPr>
              <a:t>This goals aims to:</a:t>
            </a:r>
          </a:p>
          <a:p>
            <a:pPr algn="ctr"/>
            <a:r>
              <a:rPr lang="en-GB" sz="2400" b="1" dirty="0">
                <a:solidFill>
                  <a:schemeClr val="tx1">
                    <a:lumMod val="85000"/>
                    <a:lumOff val="15000"/>
                  </a:schemeClr>
                </a:solidFill>
              </a:rPr>
              <a:t>Conserve and sustainably use the oceans, seas and marine resources for sustainable development</a:t>
            </a:r>
          </a:p>
        </p:txBody>
      </p:sp>
      <p:sp>
        <p:nvSpPr>
          <p:cNvPr id="20" name="Rectangle 19">
            <a:extLst>
              <a:ext uri="{FF2B5EF4-FFF2-40B4-BE49-F238E27FC236}">
                <a16:creationId xmlns:a16="http://schemas.microsoft.com/office/drawing/2014/main" id="{6144FA8B-7C48-5847-8969-D3F4CEBB4A15}"/>
              </a:ext>
            </a:extLst>
          </p:cNvPr>
          <p:cNvSpPr/>
          <p:nvPr/>
        </p:nvSpPr>
        <p:spPr>
          <a:xfrm>
            <a:off x="8022634" y="4814949"/>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A9E04B7-76A7-A942-AEF0-B6AAB7F3F6B3}"/>
              </a:ext>
            </a:extLst>
          </p:cNvPr>
          <p:cNvSpPr>
            <a:spLocks/>
          </p:cNvSpPr>
          <p:nvPr/>
        </p:nvSpPr>
        <p:spPr bwMode="auto">
          <a:xfrm>
            <a:off x="7033810" y="4809253"/>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TextBox 22">
            <a:extLst>
              <a:ext uri="{FF2B5EF4-FFF2-40B4-BE49-F238E27FC236}">
                <a16:creationId xmlns:a16="http://schemas.microsoft.com/office/drawing/2014/main" id="{B9E79B9D-09D1-1D40-8B98-3651009719F7}"/>
              </a:ext>
            </a:extLst>
          </p:cNvPr>
          <p:cNvSpPr txBox="1"/>
          <p:nvPr/>
        </p:nvSpPr>
        <p:spPr>
          <a:xfrm>
            <a:off x="7345875" y="4863620"/>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42</a:t>
            </a:fld>
            <a:endParaRPr lang="en-US" sz="1100" dirty="0">
              <a:solidFill>
                <a:schemeClr val="bg1"/>
              </a:solidFill>
            </a:endParaRPr>
          </a:p>
        </p:txBody>
      </p:sp>
      <p:pic>
        <p:nvPicPr>
          <p:cNvPr id="24" name="Picture 23">
            <a:extLst>
              <a:ext uri="{FF2B5EF4-FFF2-40B4-BE49-F238E27FC236}">
                <a16:creationId xmlns:a16="http://schemas.microsoft.com/office/drawing/2014/main" id="{12F6A832-21A2-7C40-8BBA-694E8FEFB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grpSp>
        <p:nvGrpSpPr>
          <p:cNvPr id="25" name="Group 24">
            <a:extLst>
              <a:ext uri="{FF2B5EF4-FFF2-40B4-BE49-F238E27FC236}">
                <a16:creationId xmlns:a16="http://schemas.microsoft.com/office/drawing/2014/main" id="{6EBDE948-CEF3-3446-8139-74D5DBCBB0E5}"/>
              </a:ext>
            </a:extLst>
          </p:cNvPr>
          <p:cNvGrpSpPr/>
          <p:nvPr/>
        </p:nvGrpSpPr>
        <p:grpSpPr>
          <a:xfrm>
            <a:off x="8485464" y="4862363"/>
            <a:ext cx="506136" cy="234319"/>
            <a:chOff x="8497453" y="4862363"/>
            <a:chExt cx="506136" cy="234319"/>
          </a:xfrm>
        </p:grpSpPr>
        <p:sp>
          <p:nvSpPr>
            <p:cNvPr id="26" name="Chevron 25">
              <a:extLst>
                <a:ext uri="{FF2B5EF4-FFF2-40B4-BE49-F238E27FC236}">
                  <a16:creationId xmlns:a16="http://schemas.microsoft.com/office/drawing/2014/main" id="{521AECAD-BFAE-BE4C-98F0-AC6638719C3E}"/>
                </a:ext>
              </a:extLst>
            </p:cNvPr>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88D53440-7D9E-5D43-A72E-FB974F9B5350}"/>
                </a:ext>
              </a:extLst>
            </p:cNvPr>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a:extLst>
                <a:ext uri="{FF2B5EF4-FFF2-40B4-BE49-F238E27FC236}">
                  <a16:creationId xmlns:a16="http://schemas.microsoft.com/office/drawing/2014/main" id="{0EE3BEB4-43BD-0449-8E1C-33027035619F}"/>
                </a:ext>
              </a:extLst>
            </p:cNvPr>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9" name="Picture 2">
            <a:extLst>
              <a:ext uri="{FF2B5EF4-FFF2-40B4-BE49-F238E27FC236}">
                <a16:creationId xmlns:a16="http://schemas.microsoft.com/office/drawing/2014/main" id="{A308A7F5-78ED-7B40-AC98-586D25903B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11379" y="1252914"/>
            <a:ext cx="2268980" cy="226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a:extLst>
              <a:ext uri="{FF2B5EF4-FFF2-40B4-BE49-F238E27FC236}">
                <a16:creationId xmlns:a16="http://schemas.microsoft.com/office/drawing/2014/main" id="{901BF3C1-252E-DC4D-BA90-3ABA7D448B92}"/>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10528" y="-805116"/>
            <a:ext cx="4116059" cy="4116059"/>
          </a:xfrm>
          <a:prstGeom prst="rect">
            <a:avLst/>
          </a:prstGeom>
        </p:spPr>
      </p:pic>
      <p:pic>
        <p:nvPicPr>
          <p:cNvPr id="31" name="Picture 30">
            <a:extLst>
              <a:ext uri="{FF2B5EF4-FFF2-40B4-BE49-F238E27FC236}">
                <a16:creationId xmlns:a16="http://schemas.microsoft.com/office/drawing/2014/main" id="{B59DFE86-79FA-F149-A402-18F225CBA3A3}"/>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1797160" y="1012886"/>
            <a:ext cx="3380601" cy="3380601"/>
          </a:xfrm>
          <a:prstGeom prst="rect">
            <a:avLst/>
          </a:prstGeom>
        </p:spPr>
      </p:pic>
    </p:spTree>
    <p:extLst>
      <p:ext uri="{BB962C8B-B14F-4D97-AF65-F5344CB8AC3E}">
        <p14:creationId xmlns:p14="http://schemas.microsoft.com/office/powerpoint/2010/main" val="278924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751831" y="2619442"/>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43</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Graphic 30" descr="Line arrow Clockwise curve">
            <a:extLst>
              <a:ext uri="{FF2B5EF4-FFF2-40B4-BE49-F238E27FC236}">
                <a16:creationId xmlns:a16="http://schemas.microsoft.com/office/drawing/2014/main" id="{56E43443-098C-C94B-8FA8-4D20F0F1F6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557825">
            <a:off x="3661129" y="1350038"/>
            <a:ext cx="1995157" cy="1995157"/>
          </a:xfrm>
          <a:prstGeom prst="rect">
            <a:avLst/>
          </a:prstGeom>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901776" y="4285664"/>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sp>
        <p:nvSpPr>
          <p:cNvPr id="21" name="Content Placeholder 2">
            <a:extLst>
              <a:ext uri="{FF2B5EF4-FFF2-40B4-BE49-F238E27FC236}">
                <a16:creationId xmlns:a16="http://schemas.microsoft.com/office/drawing/2014/main" id="{9E6E0CC4-DD5D-4643-984E-BC6BEA0845B6}"/>
              </a:ext>
            </a:extLst>
          </p:cNvPr>
          <p:cNvSpPr txBox="1">
            <a:spLocks/>
          </p:cNvSpPr>
          <p:nvPr/>
        </p:nvSpPr>
        <p:spPr>
          <a:xfrm>
            <a:off x="620439" y="2986584"/>
            <a:ext cx="8229600" cy="169650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solidFill>
                  <a:srgbClr val="DF3AA7"/>
                </a:solidFill>
                <a:latin typeface="Heebo" pitchFamily="2" charset="-79"/>
                <a:cs typeface="Heebo" pitchFamily="2" charset="-79"/>
              </a:rPr>
              <a:t>Reflection…</a:t>
            </a:r>
          </a:p>
          <a:p>
            <a:r>
              <a:rPr lang="en-GB" sz="2000" dirty="0">
                <a:solidFill>
                  <a:schemeClr val="tx1">
                    <a:lumMod val="75000"/>
                    <a:lumOff val="25000"/>
                  </a:schemeClr>
                </a:solidFill>
                <a:latin typeface="Heebo" pitchFamily="2" charset="-79"/>
                <a:cs typeface="Heebo" pitchFamily="2" charset="-79"/>
              </a:rPr>
              <a:t>What did you think about the film?</a:t>
            </a:r>
          </a:p>
          <a:p>
            <a:r>
              <a:rPr lang="en-GB" sz="2000" dirty="0">
                <a:solidFill>
                  <a:schemeClr val="tx1">
                    <a:lumMod val="75000"/>
                    <a:lumOff val="25000"/>
                  </a:schemeClr>
                </a:solidFill>
                <a:latin typeface="Heebo" pitchFamily="2" charset="-79"/>
                <a:cs typeface="Heebo" pitchFamily="2" charset="-79"/>
              </a:rPr>
              <a:t>Why did the bird die?</a:t>
            </a:r>
          </a:p>
          <a:p>
            <a:r>
              <a:rPr lang="en-GB" sz="2000" dirty="0">
                <a:solidFill>
                  <a:schemeClr val="tx1">
                    <a:lumMod val="75000"/>
                    <a:lumOff val="25000"/>
                  </a:schemeClr>
                </a:solidFill>
                <a:latin typeface="Heebo" pitchFamily="2" charset="-79"/>
                <a:cs typeface="Heebo" pitchFamily="2" charset="-79"/>
              </a:rPr>
              <a:t>What action can you take to save the bird?</a:t>
            </a:r>
          </a:p>
          <a:p>
            <a:pPr marL="0" indent="0">
              <a:buFont typeface="Arial" pitchFamily="34" charset="0"/>
              <a:buNone/>
            </a:pPr>
            <a:endParaRPr lang="en-GB" dirty="0">
              <a:solidFill>
                <a:schemeClr val="tx1">
                  <a:lumMod val="75000"/>
                  <a:lumOff val="25000"/>
                </a:schemeClr>
              </a:solidFill>
              <a:latin typeface="Heebo" pitchFamily="2" charset="-79"/>
              <a:cs typeface="Heebo" pitchFamily="2" charset="-79"/>
            </a:endParaRPr>
          </a:p>
          <a:p>
            <a:pPr marL="0" indent="0">
              <a:buFont typeface="Arial" pitchFamily="34" charset="0"/>
              <a:buNone/>
            </a:pPr>
            <a:endParaRPr lang="en-GB" dirty="0">
              <a:latin typeface="Heebo" pitchFamily="2" charset="-79"/>
              <a:cs typeface="Heebo" pitchFamily="2" charset="-79"/>
            </a:endParaRPr>
          </a:p>
        </p:txBody>
      </p:sp>
      <p:pic>
        <p:nvPicPr>
          <p:cNvPr id="22" name="Picture 21">
            <a:extLst>
              <a:ext uri="{FF2B5EF4-FFF2-40B4-BE49-F238E27FC236}">
                <a16:creationId xmlns:a16="http://schemas.microsoft.com/office/drawing/2014/main" id="{4BA7A275-AF40-4146-B25D-13C68FD78D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3168" y="-105313"/>
            <a:ext cx="3532219" cy="2452930"/>
          </a:xfrm>
          <a:prstGeom prst="rect">
            <a:avLst/>
          </a:prstGeom>
          <a:effectLst>
            <a:softEdge rad="76200"/>
          </a:effectLst>
        </p:spPr>
      </p:pic>
      <p:sp>
        <p:nvSpPr>
          <p:cNvPr id="23" name="TextBox 22">
            <a:extLst>
              <a:ext uri="{FF2B5EF4-FFF2-40B4-BE49-F238E27FC236}">
                <a16:creationId xmlns:a16="http://schemas.microsoft.com/office/drawing/2014/main" id="{74343BB5-3B78-1448-A033-326B2EAB01EF}"/>
              </a:ext>
            </a:extLst>
          </p:cNvPr>
          <p:cNvSpPr txBox="1"/>
          <p:nvPr/>
        </p:nvSpPr>
        <p:spPr>
          <a:xfrm>
            <a:off x="1180404" y="1760503"/>
            <a:ext cx="3627596" cy="473206"/>
          </a:xfrm>
          <a:prstGeom prst="rect">
            <a:avLst/>
          </a:prstGeom>
          <a:noFill/>
        </p:spPr>
        <p:txBody>
          <a:bodyPr wrap="square" rtlCol="0">
            <a:spAutoFit/>
          </a:bodyPr>
          <a:lstStyle/>
          <a:p>
            <a:pPr>
              <a:lnSpc>
                <a:spcPct val="150000"/>
              </a:lnSpc>
            </a:pPr>
            <a:r>
              <a:rPr lang="en-GB" b="1" u="sng" dirty="0">
                <a:solidFill>
                  <a:srgbClr val="676ABF"/>
                </a:solidFill>
                <a:latin typeface="Heebo" pitchFamily="2" charset="-79"/>
                <a:cs typeface="Heebo" pitchFamily="2" charset="-79"/>
                <a:hlinkClick r:id="rId9">
                  <a:extLst>
                    <a:ext uri="{A12FA001-AC4F-418D-AE19-62706E023703}">
                      <ahyp:hlinkClr xmlns:ahyp="http://schemas.microsoft.com/office/drawing/2018/hyperlinkcolor" val="tx"/>
                    </a:ext>
                  </a:extLst>
                </a:hlinkClick>
              </a:rPr>
              <a:t>Watch </a:t>
            </a:r>
            <a:r>
              <a:rPr lang="en-GB" b="1" u="sng" dirty="0">
                <a:solidFill>
                  <a:srgbClr val="676ABF"/>
                </a:solidFill>
                <a:latin typeface="Heebo" pitchFamily="2" charset="-79"/>
                <a:cs typeface="Heebo" pitchFamily="2" charset="-79"/>
                <a:hlinkClick r:id="rId10">
                  <a:extLst>
                    <a:ext uri="{A12FA001-AC4F-418D-AE19-62706E023703}">
                      <ahyp:hlinkClr xmlns:ahyp="http://schemas.microsoft.com/office/drawing/2018/hyperlinkcolor" val="tx"/>
                    </a:ext>
                  </a:extLst>
                </a:hlinkClick>
              </a:rPr>
              <a:t>this</a:t>
            </a:r>
            <a:r>
              <a:rPr lang="en-GB" b="1" u="sng" dirty="0">
                <a:solidFill>
                  <a:srgbClr val="676ABF"/>
                </a:solidFill>
                <a:latin typeface="Heebo" pitchFamily="2" charset="-79"/>
                <a:cs typeface="Heebo" pitchFamily="2" charset="-79"/>
                <a:hlinkClick r:id="rId9">
                  <a:extLst>
                    <a:ext uri="{A12FA001-AC4F-418D-AE19-62706E023703}">
                      <ahyp:hlinkClr xmlns:ahyp="http://schemas.microsoft.com/office/drawing/2018/hyperlinkcolor" val="tx"/>
                    </a:ext>
                  </a:extLst>
                </a:hlinkClick>
              </a:rPr>
              <a:t> </a:t>
            </a:r>
            <a:r>
              <a:rPr lang="en-GB" b="1" u="sng" dirty="0">
                <a:solidFill>
                  <a:srgbClr val="676ABF"/>
                </a:solidFill>
                <a:latin typeface="Heebo" pitchFamily="2" charset="-79"/>
                <a:cs typeface="Heebo" pitchFamily="2" charset="-79"/>
              </a:rPr>
              <a:t>clip</a:t>
            </a:r>
          </a:p>
        </p:txBody>
      </p:sp>
      <p:pic>
        <p:nvPicPr>
          <p:cNvPr id="24" name="Graphic 23" descr="Play">
            <a:hlinkClick r:id="rId10"/>
            <a:extLst>
              <a:ext uri="{FF2B5EF4-FFF2-40B4-BE49-F238E27FC236}">
                <a16:creationId xmlns:a16="http://schemas.microsoft.com/office/drawing/2014/main" id="{44CC4036-297F-AA48-A199-84B59FB334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7243" y="1524184"/>
            <a:ext cx="877634" cy="877634"/>
          </a:xfrm>
          <a:prstGeom prst="rect">
            <a:avLst/>
          </a:prstGeom>
        </p:spPr>
      </p:pic>
      <p:pic>
        <p:nvPicPr>
          <p:cNvPr id="25" name="Graphic 24" descr="Cursor">
            <a:hlinkClick r:id="rId10"/>
            <a:extLst>
              <a:ext uri="{FF2B5EF4-FFF2-40B4-BE49-F238E27FC236}">
                <a16:creationId xmlns:a16="http://schemas.microsoft.com/office/drawing/2014/main" id="{C6B4875E-C406-B749-89C0-028CD4DF7CA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57926" y="2155717"/>
            <a:ext cx="705258" cy="705258"/>
          </a:xfrm>
          <a:prstGeom prst="rect">
            <a:avLst/>
          </a:prstGeom>
        </p:spPr>
      </p:pic>
    </p:spTree>
    <p:extLst>
      <p:ext uri="{BB962C8B-B14F-4D97-AF65-F5344CB8AC3E}">
        <p14:creationId xmlns:p14="http://schemas.microsoft.com/office/powerpoint/2010/main" val="66210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fade">
                                      <p:cBhvr>
                                        <p:cTn id="16" dur="500"/>
                                        <p:tgtEl>
                                          <p:spTgt spid="21">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Effect transition="in" filter="fade">
                                      <p:cBhvr>
                                        <p:cTn id="19" dur="500"/>
                                        <p:tgtEl>
                                          <p:spTgt spid="21">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7633831" y="-380322"/>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427384" y="4693904"/>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44</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425129" y="4159366"/>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651666" y="-1143727"/>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1220683" y="884854"/>
            <a:ext cx="1591108" cy="1591108"/>
          </a:xfrm>
          <a:prstGeom prst="rect">
            <a:avLst/>
          </a:prstGeom>
        </p:spPr>
      </p:pic>
      <p:sp>
        <p:nvSpPr>
          <p:cNvPr id="4" name="Rectangle 3">
            <a:extLst>
              <a:ext uri="{FF2B5EF4-FFF2-40B4-BE49-F238E27FC236}">
                <a16:creationId xmlns:a16="http://schemas.microsoft.com/office/drawing/2014/main" id="{CA03B049-47B5-E740-A2F1-2849F5728E65}"/>
              </a:ext>
            </a:extLst>
          </p:cNvPr>
          <p:cNvSpPr/>
          <p:nvPr/>
        </p:nvSpPr>
        <p:spPr>
          <a:xfrm>
            <a:off x="323528" y="963196"/>
            <a:ext cx="8668072" cy="3693319"/>
          </a:xfrm>
          <a:prstGeom prst="rect">
            <a:avLst/>
          </a:prstGeom>
        </p:spPr>
        <p:txBody>
          <a:bodyPr wrap="square">
            <a:spAutoFit/>
          </a:bodyPr>
          <a:lstStyle/>
          <a:p>
            <a:pPr algn="ctr"/>
            <a:r>
              <a:rPr lang="en-GB" b="1" dirty="0">
                <a:solidFill>
                  <a:srgbClr val="DF3AA7"/>
                </a:solidFill>
                <a:latin typeface="Heebo" pitchFamily="2" charset="-79"/>
                <a:cs typeface="Heebo" pitchFamily="2" charset="-79"/>
              </a:rPr>
              <a:t>What’s the problem?</a:t>
            </a:r>
          </a:p>
          <a:p>
            <a:pPr algn="ctr"/>
            <a:r>
              <a:rPr lang="en-GB" b="1" dirty="0">
                <a:latin typeface="Heebo" pitchFamily="2" charset="-79"/>
                <a:cs typeface="Heebo" pitchFamily="2" charset="-79"/>
              </a:rPr>
              <a:t>5:5:500</a:t>
            </a:r>
            <a:r>
              <a:rPr lang="en-GB" dirty="0">
                <a:latin typeface="Heebo" pitchFamily="2" charset="-79"/>
                <a:cs typeface="Heebo" pitchFamily="2" charset="-79"/>
              </a:rPr>
              <a:t> </a:t>
            </a:r>
          </a:p>
          <a:p>
            <a:pPr algn="ctr"/>
            <a:r>
              <a:rPr lang="en-GB" dirty="0">
                <a:latin typeface="Heebo" pitchFamily="2" charset="-79"/>
                <a:cs typeface="Heebo" pitchFamily="2" charset="-79"/>
              </a:rPr>
              <a:t>Single-use plastics.                                                                            </a:t>
            </a:r>
          </a:p>
          <a:p>
            <a:pPr algn="ctr"/>
            <a:r>
              <a:rPr lang="en-GB" dirty="0">
                <a:latin typeface="Heebo" pitchFamily="2" charset="-79"/>
                <a:cs typeface="Heebo" pitchFamily="2" charset="-79"/>
              </a:rPr>
              <a:t>Five seconds to produce, five seconds to use…500 years to break down.</a:t>
            </a:r>
          </a:p>
          <a:p>
            <a:pPr algn="ctr"/>
            <a:endParaRPr lang="en-GB" dirty="0">
              <a:latin typeface="Heebo" pitchFamily="2" charset="-79"/>
              <a:cs typeface="Heebo" pitchFamily="2" charset="-79"/>
            </a:endParaRPr>
          </a:p>
          <a:p>
            <a:r>
              <a:rPr lang="en-GB" dirty="0">
                <a:latin typeface="Heebo" pitchFamily="2" charset="-79"/>
                <a:cs typeface="Heebo" pitchFamily="2" charset="-79"/>
              </a:rPr>
              <a:t>Work with a partner. </a:t>
            </a:r>
            <a:endParaRPr lang="en-GB" b="1" dirty="0">
              <a:latin typeface="Heebo" pitchFamily="2" charset="-79"/>
              <a:cs typeface="Heebo" pitchFamily="2" charset="-79"/>
            </a:endParaRPr>
          </a:p>
          <a:p>
            <a:r>
              <a:rPr lang="en-GB" dirty="0">
                <a:latin typeface="Heebo" pitchFamily="2" charset="-79"/>
                <a:cs typeface="Heebo" pitchFamily="2" charset="-79"/>
              </a:rPr>
              <a:t>Think about a typical day in your life.</a:t>
            </a:r>
          </a:p>
          <a:p>
            <a:r>
              <a:rPr lang="en-GB" dirty="0">
                <a:latin typeface="Heebo" pitchFamily="2" charset="-79"/>
                <a:cs typeface="Heebo" pitchFamily="2" charset="-79"/>
              </a:rPr>
              <a:t>Write down all the times that you use something made of plastic, or something that contains plastic.</a:t>
            </a:r>
          </a:p>
          <a:p>
            <a:r>
              <a:rPr lang="en-GB" b="1" dirty="0">
                <a:latin typeface="Heebo" pitchFamily="2" charset="-79"/>
                <a:cs typeface="Heebo" pitchFamily="2" charset="-79"/>
              </a:rPr>
              <a:t>Discuss:</a:t>
            </a:r>
          </a:p>
          <a:p>
            <a:r>
              <a:rPr lang="en-GB" b="1" dirty="0">
                <a:latin typeface="Heebo" pitchFamily="2" charset="-79"/>
                <a:cs typeface="Heebo" pitchFamily="2" charset="-79"/>
              </a:rPr>
              <a:t> 	- Do I need to use this item?</a:t>
            </a:r>
          </a:p>
          <a:p>
            <a:r>
              <a:rPr lang="en-GB" b="1" dirty="0">
                <a:latin typeface="Heebo" pitchFamily="2" charset="-79"/>
                <a:cs typeface="Heebo" pitchFamily="2" charset="-79"/>
              </a:rPr>
              <a:t> 	- If so, is it something I could re-use?</a:t>
            </a:r>
          </a:p>
          <a:p>
            <a:r>
              <a:rPr lang="en-GB" b="1" dirty="0">
                <a:latin typeface="Heebo" pitchFamily="2" charset="-79"/>
                <a:cs typeface="Heebo" pitchFamily="2" charset="-79"/>
              </a:rPr>
              <a:t>	- Could it be made out of something other than plastic?</a:t>
            </a:r>
          </a:p>
        </p:txBody>
      </p:sp>
    </p:spTree>
    <p:extLst>
      <p:ext uri="{BB962C8B-B14F-4D97-AF65-F5344CB8AC3E}">
        <p14:creationId xmlns:p14="http://schemas.microsoft.com/office/powerpoint/2010/main" val="2299383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7785170" y="2809664"/>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368862" y="4459381"/>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45</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91900" y="3667640"/>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515942" y="-1100777"/>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8348446" y="-521869"/>
            <a:ext cx="1591108" cy="1591108"/>
          </a:xfrm>
          <a:prstGeom prst="rect">
            <a:avLst/>
          </a:prstGeom>
        </p:spPr>
      </p:pic>
      <p:sp>
        <p:nvSpPr>
          <p:cNvPr id="4" name="Rectangle 3">
            <a:extLst>
              <a:ext uri="{FF2B5EF4-FFF2-40B4-BE49-F238E27FC236}">
                <a16:creationId xmlns:a16="http://schemas.microsoft.com/office/drawing/2014/main" id="{E03A9CE1-28F4-6B49-9F81-9D82B6256410}"/>
              </a:ext>
            </a:extLst>
          </p:cNvPr>
          <p:cNvSpPr/>
          <p:nvPr/>
        </p:nvSpPr>
        <p:spPr>
          <a:xfrm>
            <a:off x="1358830" y="1992887"/>
            <a:ext cx="6329945" cy="1569660"/>
          </a:xfrm>
          <a:prstGeom prst="rect">
            <a:avLst/>
          </a:prstGeom>
        </p:spPr>
        <p:txBody>
          <a:bodyPr wrap="square">
            <a:spAutoFit/>
          </a:bodyPr>
          <a:lstStyle/>
          <a:p>
            <a:pPr algn="ctr"/>
            <a:r>
              <a:rPr lang="en-GB" sz="2400" dirty="0">
                <a:solidFill>
                  <a:schemeClr val="tx1">
                    <a:lumMod val="75000"/>
                    <a:lumOff val="25000"/>
                  </a:schemeClr>
                </a:solidFill>
                <a:latin typeface="Heebo" pitchFamily="2" charset="-79"/>
                <a:cs typeface="Heebo" pitchFamily="2" charset="-79"/>
              </a:rPr>
              <a:t>Return to the ‘Sea Me’ worksheet.</a:t>
            </a:r>
          </a:p>
          <a:p>
            <a:pPr algn="ctr"/>
            <a:r>
              <a:rPr lang="en-GB" sz="2400" b="1" dirty="0">
                <a:solidFill>
                  <a:schemeClr val="tx1">
                    <a:lumMod val="75000"/>
                    <a:lumOff val="25000"/>
                  </a:schemeClr>
                </a:solidFill>
                <a:latin typeface="Heebo" pitchFamily="2" charset="-79"/>
                <a:cs typeface="Heebo" pitchFamily="2" charset="-79"/>
              </a:rPr>
              <a:t>What can you do to save the bird?</a:t>
            </a:r>
          </a:p>
          <a:p>
            <a:pPr algn="ctr"/>
            <a:r>
              <a:rPr lang="en-GB" sz="2400" dirty="0">
                <a:solidFill>
                  <a:schemeClr val="tx1">
                    <a:lumMod val="75000"/>
                    <a:lumOff val="25000"/>
                  </a:schemeClr>
                </a:solidFill>
                <a:latin typeface="Heebo" pitchFamily="2" charset="-79"/>
                <a:cs typeface="Heebo" pitchFamily="2" charset="-79"/>
              </a:rPr>
              <a:t>Make a pledge. What will YOU do to help eliminate plastic pollution?</a:t>
            </a:r>
          </a:p>
        </p:txBody>
      </p:sp>
      <p:pic>
        <p:nvPicPr>
          <p:cNvPr id="25" name="Graphic 24" descr="Question mark">
            <a:extLst>
              <a:ext uri="{FF2B5EF4-FFF2-40B4-BE49-F238E27FC236}">
                <a16:creationId xmlns:a16="http://schemas.microsoft.com/office/drawing/2014/main" id="{1396F089-22F0-F343-AC39-754F940956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65388">
            <a:off x="5997273" y="691503"/>
            <a:ext cx="802875" cy="802875"/>
          </a:xfrm>
          <a:prstGeom prst="rect">
            <a:avLst/>
          </a:prstGeom>
        </p:spPr>
      </p:pic>
      <p:pic>
        <p:nvPicPr>
          <p:cNvPr id="28" name="Graphic 27" descr="Question mark">
            <a:extLst>
              <a:ext uri="{FF2B5EF4-FFF2-40B4-BE49-F238E27FC236}">
                <a16:creationId xmlns:a16="http://schemas.microsoft.com/office/drawing/2014/main" id="{74D7631C-EB7A-624F-8A61-BF34EC712E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08502">
            <a:off x="5413195" y="487443"/>
            <a:ext cx="802875" cy="802875"/>
          </a:xfrm>
          <a:prstGeom prst="rect">
            <a:avLst/>
          </a:prstGeom>
        </p:spPr>
      </p:pic>
      <p:pic>
        <p:nvPicPr>
          <p:cNvPr id="29" name="Graphic 28" descr="Question mark">
            <a:extLst>
              <a:ext uri="{FF2B5EF4-FFF2-40B4-BE49-F238E27FC236}">
                <a16:creationId xmlns:a16="http://schemas.microsoft.com/office/drawing/2014/main" id="{394CBFCA-34B6-7B4C-BD33-7B510B770B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908502">
            <a:off x="6632373" y="525952"/>
            <a:ext cx="802875" cy="802875"/>
          </a:xfrm>
          <a:prstGeom prst="rect">
            <a:avLst/>
          </a:prstGeom>
        </p:spPr>
      </p:pic>
      <p:pic>
        <p:nvPicPr>
          <p:cNvPr id="30" name="Graphic 29" descr="Question mark">
            <a:extLst>
              <a:ext uri="{FF2B5EF4-FFF2-40B4-BE49-F238E27FC236}">
                <a16:creationId xmlns:a16="http://schemas.microsoft.com/office/drawing/2014/main" id="{67587758-8E1F-394A-8C91-1A7DE421FE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65388">
            <a:off x="2116143" y="3902635"/>
            <a:ext cx="802875" cy="802875"/>
          </a:xfrm>
          <a:prstGeom prst="rect">
            <a:avLst/>
          </a:prstGeom>
        </p:spPr>
      </p:pic>
      <p:pic>
        <p:nvPicPr>
          <p:cNvPr id="31" name="Graphic 30" descr="Question mark">
            <a:extLst>
              <a:ext uri="{FF2B5EF4-FFF2-40B4-BE49-F238E27FC236}">
                <a16:creationId xmlns:a16="http://schemas.microsoft.com/office/drawing/2014/main" id="{9E2A8F7D-AAB0-204C-8D83-DFE51E0489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08502">
            <a:off x="1532065" y="3698575"/>
            <a:ext cx="802875" cy="802875"/>
          </a:xfrm>
          <a:prstGeom prst="rect">
            <a:avLst/>
          </a:prstGeom>
        </p:spPr>
      </p:pic>
      <p:pic>
        <p:nvPicPr>
          <p:cNvPr id="32" name="Graphic 31" descr="Question mark">
            <a:extLst>
              <a:ext uri="{FF2B5EF4-FFF2-40B4-BE49-F238E27FC236}">
                <a16:creationId xmlns:a16="http://schemas.microsoft.com/office/drawing/2014/main" id="{D4AEF57A-8DEE-B344-BCA6-B3275A4FFF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908502">
            <a:off x="2751243" y="3737084"/>
            <a:ext cx="802875" cy="802875"/>
          </a:xfrm>
          <a:prstGeom prst="rect">
            <a:avLst/>
          </a:prstGeom>
        </p:spPr>
      </p:pic>
      <p:pic>
        <p:nvPicPr>
          <p:cNvPr id="33" name="Picture 32">
            <a:extLst>
              <a:ext uri="{FF2B5EF4-FFF2-40B4-BE49-F238E27FC236}">
                <a16:creationId xmlns:a16="http://schemas.microsoft.com/office/drawing/2014/main" id="{6A678006-4409-024A-BF06-FD4142D7AFC6}"/>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95877" y="1251968"/>
            <a:ext cx="1840667" cy="1840667"/>
          </a:xfrm>
          <a:prstGeom prst="rect">
            <a:avLst/>
          </a:prstGeom>
        </p:spPr>
      </p:pic>
    </p:spTree>
    <p:extLst>
      <p:ext uri="{BB962C8B-B14F-4D97-AF65-F5344CB8AC3E}">
        <p14:creationId xmlns:p14="http://schemas.microsoft.com/office/powerpoint/2010/main" val="402381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2"/>
                                        </p:tgtEl>
                                        <p:attrNameLst>
                                          <p:attrName>r</p:attrName>
                                        </p:attrNameLst>
                                      </p:cBhvr>
                                    </p:animRot>
                                    <p:animRot by="-240000">
                                      <p:cBhvr>
                                        <p:cTn id="25" dur="200" fill="hold">
                                          <p:stCondLst>
                                            <p:cond delay="200"/>
                                          </p:stCondLst>
                                        </p:cTn>
                                        <p:tgtEl>
                                          <p:spTgt spid="32"/>
                                        </p:tgtEl>
                                        <p:attrNameLst>
                                          <p:attrName>r</p:attrName>
                                        </p:attrNameLst>
                                      </p:cBhvr>
                                    </p:animRot>
                                    <p:animRot by="240000">
                                      <p:cBhvr>
                                        <p:cTn id="26" dur="200" fill="hold">
                                          <p:stCondLst>
                                            <p:cond delay="400"/>
                                          </p:stCondLst>
                                        </p:cTn>
                                        <p:tgtEl>
                                          <p:spTgt spid="32"/>
                                        </p:tgtEl>
                                        <p:attrNameLst>
                                          <p:attrName>r</p:attrName>
                                        </p:attrNameLst>
                                      </p:cBhvr>
                                    </p:animRot>
                                    <p:animRot by="-240000">
                                      <p:cBhvr>
                                        <p:cTn id="27" dur="200" fill="hold">
                                          <p:stCondLst>
                                            <p:cond delay="600"/>
                                          </p:stCondLst>
                                        </p:cTn>
                                        <p:tgtEl>
                                          <p:spTgt spid="32"/>
                                        </p:tgtEl>
                                        <p:attrNameLst>
                                          <p:attrName>r</p:attrName>
                                        </p:attrNameLst>
                                      </p:cBhvr>
                                    </p:animRot>
                                    <p:animRot by="120000">
                                      <p:cBhvr>
                                        <p:cTn id="28" dur="200" fill="hold">
                                          <p:stCondLst>
                                            <p:cond delay="800"/>
                                          </p:stCondLst>
                                        </p:cTn>
                                        <p:tgtEl>
                                          <p:spTgt spid="3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31"/>
                                        </p:tgtEl>
                                        <p:attrNameLst>
                                          <p:attrName>r</p:attrName>
                                        </p:attrNameLst>
                                      </p:cBhvr>
                                    </p:animRot>
                                    <p:animRot by="-240000">
                                      <p:cBhvr>
                                        <p:cTn id="31" dur="200" fill="hold">
                                          <p:stCondLst>
                                            <p:cond delay="200"/>
                                          </p:stCondLst>
                                        </p:cTn>
                                        <p:tgtEl>
                                          <p:spTgt spid="31"/>
                                        </p:tgtEl>
                                        <p:attrNameLst>
                                          <p:attrName>r</p:attrName>
                                        </p:attrNameLst>
                                      </p:cBhvr>
                                    </p:animRot>
                                    <p:animRot by="240000">
                                      <p:cBhvr>
                                        <p:cTn id="32" dur="200" fill="hold">
                                          <p:stCondLst>
                                            <p:cond delay="400"/>
                                          </p:stCondLst>
                                        </p:cTn>
                                        <p:tgtEl>
                                          <p:spTgt spid="31"/>
                                        </p:tgtEl>
                                        <p:attrNameLst>
                                          <p:attrName>r</p:attrName>
                                        </p:attrNameLst>
                                      </p:cBhvr>
                                    </p:animRot>
                                    <p:animRot by="-240000">
                                      <p:cBhvr>
                                        <p:cTn id="33" dur="200" fill="hold">
                                          <p:stCondLst>
                                            <p:cond delay="600"/>
                                          </p:stCondLst>
                                        </p:cTn>
                                        <p:tgtEl>
                                          <p:spTgt spid="31"/>
                                        </p:tgtEl>
                                        <p:attrNameLst>
                                          <p:attrName>r</p:attrName>
                                        </p:attrNameLst>
                                      </p:cBhvr>
                                    </p:animRot>
                                    <p:animRot by="120000">
                                      <p:cBhvr>
                                        <p:cTn id="34" dur="200" fill="hold">
                                          <p:stCondLst>
                                            <p:cond delay="800"/>
                                          </p:stCondLst>
                                        </p:cTn>
                                        <p:tgtEl>
                                          <p:spTgt spid="31"/>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30"/>
                                        </p:tgtEl>
                                        <p:attrNameLst>
                                          <p:attrName>r</p:attrName>
                                        </p:attrNameLst>
                                      </p:cBhvr>
                                    </p:animRot>
                                    <p:animRot by="-240000">
                                      <p:cBhvr>
                                        <p:cTn id="37" dur="200" fill="hold">
                                          <p:stCondLst>
                                            <p:cond delay="200"/>
                                          </p:stCondLst>
                                        </p:cTn>
                                        <p:tgtEl>
                                          <p:spTgt spid="30"/>
                                        </p:tgtEl>
                                        <p:attrNameLst>
                                          <p:attrName>r</p:attrName>
                                        </p:attrNameLst>
                                      </p:cBhvr>
                                    </p:animRot>
                                    <p:animRot by="240000">
                                      <p:cBhvr>
                                        <p:cTn id="38" dur="200" fill="hold">
                                          <p:stCondLst>
                                            <p:cond delay="400"/>
                                          </p:stCondLst>
                                        </p:cTn>
                                        <p:tgtEl>
                                          <p:spTgt spid="30"/>
                                        </p:tgtEl>
                                        <p:attrNameLst>
                                          <p:attrName>r</p:attrName>
                                        </p:attrNameLst>
                                      </p:cBhvr>
                                    </p:animRot>
                                    <p:animRot by="-240000">
                                      <p:cBhvr>
                                        <p:cTn id="39" dur="200" fill="hold">
                                          <p:stCondLst>
                                            <p:cond delay="600"/>
                                          </p:stCondLst>
                                        </p:cTn>
                                        <p:tgtEl>
                                          <p:spTgt spid="30"/>
                                        </p:tgtEl>
                                        <p:attrNameLst>
                                          <p:attrName>r</p:attrName>
                                        </p:attrNameLst>
                                      </p:cBhvr>
                                    </p:animRot>
                                    <p:animRot by="120000">
                                      <p:cBhvr>
                                        <p:cTn id="40"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Take it further</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46</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5">
            <a:alphaModFix amt="30000"/>
            <a:extLst>
              <a:ext uri="{28A0092B-C50C-407E-A947-70E740481C1C}">
                <a14:useLocalDpi xmlns:a14="http://schemas.microsoft.com/office/drawing/2010/main" val="0"/>
              </a:ext>
            </a:extLst>
          </a:blip>
          <a:stretch>
            <a:fillRect/>
          </a:stretch>
        </p:blipFill>
        <p:spPr>
          <a:xfrm>
            <a:off x="5600939" y="-2946585"/>
            <a:ext cx="4078351" cy="4078351"/>
          </a:xfrm>
          <a:prstGeom prst="rect">
            <a:avLst/>
          </a:prstGeom>
        </p:spPr>
      </p:pic>
      <p:sp>
        <p:nvSpPr>
          <p:cNvPr id="25" name="Content Placeholder 2">
            <a:extLst>
              <a:ext uri="{FF2B5EF4-FFF2-40B4-BE49-F238E27FC236}">
                <a16:creationId xmlns:a16="http://schemas.microsoft.com/office/drawing/2014/main" id="{59FBAC55-F7D0-E84F-B54B-384E122864D1}"/>
              </a:ext>
            </a:extLst>
          </p:cNvPr>
          <p:cNvSpPr txBox="1">
            <a:spLocks/>
          </p:cNvSpPr>
          <p:nvPr/>
        </p:nvSpPr>
        <p:spPr>
          <a:xfrm>
            <a:off x="216654" y="1047629"/>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chemeClr val="tx1">
                  <a:lumMod val="85000"/>
                  <a:lumOff val="15000"/>
                </a:schemeClr>
              </a:solidFill>
              <a:latin typeface="Heebo" pitchFamily="2" charset="-79"/>
              <a:cs typeface="Heebo" pitchFamily="2" charset="-79"/>
            </a:endParaRPr>
          </a:p>
          <a:p>
            <a:r>
              <a:rPr lang="en-GB" sz="1800" dirty="0">
                <a:latin typeface="Heebo" pitchFamily="2" charset="-79"/>
                <a:cs typeface="Heebo" pitchFamily="2" charset="-79"/>
              </a:rPr>
              <a:t>Take on the plastic challenge at your schools and make your school free of single use plastic. </a:t>
            </a:r>
            <a:r>
              <a:rPr lang="en-GB" sz="1800" u="sng"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https://www.mcsuk.org/plastic-challenge/plastic-challenge-school</a:t>
            </a:r>
            <a:endParaRPr lang="en-GB" sz="1800" dirty="0">
              <a:solidFill>
                <a:srgbClr val="DF3AA7"/>
              </a:solidFill>
              <a:latin typeface="Heebo" pitchFamily="2" charset="-79"/>
              <a:cs typeface="Heebo" pitchFamily="2" charset="-79"/>
            </a:endParaRPr>
          </a:p>
          <a:p>
            <a:r>
              <a:rPr lang="en-GB" sz="1800" dirty="0">
                <a:latin typeface="Heebo" pitchFamily="2" charset="-79"/>
                <a:cs typeface="Heebo" pitchFamily="2" charset="-79"/>
              </a:rPr>
              <a:t>Use the film </a:t>
            </a:r>
            <a:r>
              <a:rPr lang="en-GB" sz="1800" i="1" dirty="0">
                <a:latin typeface="Heebo" pitchFamily="2" charset="-79"/>
                <a:cs typeface="Heebo" pitchFamily="2" charset="-79"/>
              </a:rPr>
              <a:t>My Dad the Fisherman</a:t>
            </a:r>
            <a:r>
              <a:rPr lang="en-GB" sz="1800" dirty="0">
                <a:latin typeface="Heebo" pitchFamily="2" charset="-79"/>
                <a:cs typeface="Heebo" pitchFamily="2" charset="-79"/>
              </a:rPr>
              <a:t> from the Marine Stewardship Council (MSC) and the accompanying teaching resources to explore the issues relating to fishing and sustainability. </a:t>
            </a:r>
            <a:r>
              <a:rPr lang="en-GB" sz="1800" u="sng"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https://20.msc.org/learn-about-ocean-sustainability</a:t>
            </a:r>
            <a:r>
              <a:rPr lang="en-GB" sz="1800" u="sng" dirty="0">
                <a:solidFill>
                  <a:srgbClr val="DF3AA7"/>
                </a:solidFill>
                <a:latin typeface="Heebo" pitchFamily="2" charset="-79"/>
                <a:cs typeface="Heebo" pitchFamily="2" charset="-79"/>
              </a:rPr>
              <a:t> </a:t>
            </a:r>
            <a:endParaRPr lang="en-GB" sz="1800" dirty="0">
              <a:solidFill>
                <a:srgbClr val="DF3AA7"/>
              </a:solidFill>
              <a:latin typeface="Heebo" pitchFamily="2" charset="-79"/>
              <a:cs typeface="Heebo" pitchFamily="2" charset="-79"/>
            </a:endParaRPr>
          </a:p>
          <a:p>
            <a:r>
              <a:rPr lang="en-GB" sz="1800" dirty="0">
                <a:latin typeface="Heebo" pitchFamily="2" charset="-79"/>
                <a:cs typeface="Heebo" pitchFamily="2" charset="-79"/>
              </a:rPr>
              <a:t>Find loads of ideas for additional activity in the IDEAS magazine, Stride: </a:t>
            </a:r>
            <a:r>
              <a:rPr lang="en-GB" sz="1800" dirty="0">
                <a:solidFill>
                  <a:srgbClr val="DF3AA7"/>
                </a:solidFill>
                <a:latin typeface="Heebo" pitchFamily="2" charset="-79"/>
                <a:cs typeface="Heebo" pitchFamily="2" charset="-79"/>
                <a:hlinkClick r:id="rId8">
                  <a:extLst>
                    <a:ext uri="{A12FA001-AC4F-418D-AE19-62706E023703}">
                      <ahyp:hlinkClr xmlns:ahyp="http://schemas.microsoft.com/office/drawing/2018/hyperlinkcolor" val="tx"/>
                    </a:ext>
                  </a:extLst>
                </a:hlinkClick>
              </a:rPr>
              <a:t>http://www.stridemagazine.org.uk/features/item/281-plastic-ocean</a:t>
            </a:r>
            <a:r>
              <a:rPr lang="en-GB" sz="1800" dirty="0">
                <a:solidFill>
                  <a:srgbClr val="DF3AA7"/>
                </a:solidFill>
                <a:latin typeface="Heebo" pitchFamily="2" charset="-79"/>
                <a:cs typeface="Heebo" pitchFamily="2" charset="-79"/>
              </a:rPr>
              <a:t> </a:t>
            </a:r>
          </a:p>
        </p:txBody>
      </p:sp>
      <p:pic>
        <p:nvPicPr>
          <p:cNvPr id="18" name="Picture 17">
            <a:extLst>
              <a:ext uri="{FF2B5EF4-FFF2-40B4-BE49-F238E27FC236}">
                <a16:creationId xmlns:a16="http://schemas.microsoft.com/office/drawing/2014/main" id="{896D5B89-DA64-3842-9028-B4A1C16FAF84}"/>
              </a:ext>
            </a:extLst>
          </p:cNvPr>
          <p:cNvPicPr>
            <a:picLocks noChangeAspect="1"/>
          </p:cNvPicPr>
          <p:nvPr/>
        </p:nvPicPr>
        <p:blipFill>
          <a:blip r:embed="rId5">
            <a:alphaModFix amt="30000"/>
            <a:extLst>
              <a:ext uri="{28A0092B-C50C-407E-A947-70E740481C1C}">
                <a14:useLocalDpi xmlns:a14="http://schemas.microsoft.com/office/drawing/2010/main" val="0"/>
              </a:ext>
            </a:extLst>
          </a:blip>
          <a:stretch>
            <a:fillRect/>
          </a:stretch>
        </p:blipFill>
        <p:spPr>
          <a:xfrm>
            <a:off x="1247095" y="3988361"/>
            <a:ext cx="4078351" cy="4078351"/>
          </a:xfrm>
          <a:prstGeom prst="rect">
            <a:avLst/>
          </a:prstGeom>
        </p:spPr>
      </p:pic>
    </p:spTree>
    <p:extLst>
      <p:ext uri="{BB962C8B-B14F-4D97-AF65-F5344CB8AC3E}">
        <p14:creationId xmlns:p14="http://schemas.microsoft.com/office/powerpoint/2010/main" val="687633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6125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Want more?</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47</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756842"/>
            <a:ext cx="4078351" cy="4078351"/>
          </a:xfrm>
          <a:prstGeom prst="rect">
            <a:avLst/>
          </a:prstGeom>
        </p:spPr>
      </p:pic>
      <p:sp>
        <p:nvSpPr>
          <p:cNvPr id="18" name="Content Placeholder 2">
            <a:extLst>
              <a:ext uri="{FF2B5EF4-FFF2-40B4-BE49-F238E27FC236}">
                <a16:creationId xmlns:a16="http://schemas.microsoft.com/office/drawing/2014/main" id="{EA7FDCE2-AD8C-AF49-9434-F5BD385B38E5}"/>
              </a:ext>
            </a:extLst>
          </p:cNvPr>
          <p:cNvSpPr txBox="1">
            <a:spLocks/>
          </p:cNvSpPr>
          <p:nvPr/>
        </p:nvSpPr>
        <p:spPr>
          <a:xfrm>
            <a:off x="152400" y="1293128"/>
            <a:ext cx="8969093"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solidFill>
                <a:schemeClr val="tx1">
                  <a:lumMod val="85000"/>
                  <a:lumOff val="15000"/>
                </a:schemeClr>
              </a:solidFill>
              <a:latin typeface="Heebo" pitchFamily="2" charset="-79"/>
              <a:cs typeface="Heebo" pitchFamily="2" charset="-79"/>
            </a:endParaRPr>
          </a:p>
          <a:p>
            <a:pPr marL="0" indent="0">
              <a:buNone/>
            </a:pPr>
            <a:r>
              <a:rPr lang="en-GB" sz="2400" b="1" dirty="0">
                <a:solidFill>
                  <a:schemeClr val="tx1">
                    <a:lumMod val="85000"/>
                    <a:lumOff val="15000"/>
                  </a:schemeClr>
                </a:solidFill>
                <a:latin typeface="Heebo" pitchFamily="2" charset="-79"/>
                <a:cs typeface="Heebo" pitchFamily="2" charset="-79"/>
              </a:rPr>
              <a:t>Check out these additional resources for this goal:</a:t>
            </a:r>
          </a:p>
          <a:p>
            <a:pPr marL="0" indent="0">
              <a:buNone/>
            </a:pPr>
            <a:endParaRPr lang="en-GB" sz="1800" b="1" dirty="0">
              <a:solidFill>
                <a:schemeClr val="tx1">
                  <a:lumMod val="85000"/>
                  <a:lumOff val="15000"/>
                </a:schemeClr>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http://worldslargestlesson.globalgoals.org/global-goals/life-below-water/</a:t>
            </a:r>
            <a:endParaRPr lang="en-GB" sz="1800" dirty="0">
              <a:solidFill>
                <a:srgbClr val="DF3AA7"/>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http://www.teachglobalambassadors.org/curriculum-areas</a:t>
            </a:r>
            <a:r>
              <a:rPr lang="en-GB" sz="1800" dirty="0">
                <a:solidFill>
                  <a:srgbClr val="DF3AA7"/>
                </a:solidFill>
                <a:latin typeface="Heebo" pitchFamily="2" charset="-79"/>
                <a:cs typeface="Heebo" pitchFamily="2" charset="-79"/>
              </a:rPr>
              <a:t> </a:t>
            </a:r>
          </a:p>
          <a:p>
            <a:pPr marL="0" indent="0">
              <a:buNone/>
            </a:pPr>
            <a:r>
              <a:rPr lang="en-GB" sz="1800"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https://www.keepscotlandbeautiful.org/sustainable-development-education/eco-schools/ten-topics/water/</a:t>
            </a:r>
            <a:endParaRPr lang="en-GB" sz="1800" dirty="0">
              <a:solidFill>
                <a:srgbClr val="DF3AA7"/>
              </a:solidFill>
              <a:latin typeface="Heebo" pitchFamily="2" charset="-79"/>
              <a:cs typeface="Heebo" pitchFamily="2" charset="-79"/>
            </a:endParaRPr>
          </a:p>
          <a:p>
            <a:pPr marL="0" indent="0">
              <a:buNone/>
            </a:pPr>
            <a:endParaRPr lang="en-GB" sz="1800" dirty="0">
              <a:solidFill>
                <a:schemeClr val="tx1">
                  <a:lumMod val="85000"/>
                  <a:lumOff val="15000"/>
                </a:schemeClr>
              </a:solidFill>
              <a:latin typeface="Heebo" pitchFamily="2" charset="-79"/>
              <a:cs typeface="Heebo" pitchFamily="2" charset="-79"/>
            </a:endParaRPr>
          </a:p>
        </p:txBody>
      </p:sp>
      <p:pic>
        <p:nvPicPr>
          <p:cNvPr id="19" name="Graphic 18" descr="Cursor">
            <a:hlinkClick r:id="rId8"/>
            <a:extLst>
              <a:ext uri="{FF2B5EF4-FFF2-40B4-BE49-F238E27FC236}">
                <a16:creationId xmlns:a16="http://schemas.microsoft.com/office/drawing/2014/main" id="{07DC674C-5739-5F4D-B6C9-1B0ED802CB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1256" y="3760906"/>
            <a:ext cx="705258" cy="705258"/>
          </a:xfrm>
          <a:prstGeom prst="rect">
            <a:avLst/>
          </a:prstGeom>
        </p:spPr>
      </p:pic>
      <p:pic>
        <p:nvPicPr>
          <p:cNvPr id="20" name="Picture 19">
            <a:extLst>
              <a:ext uri="{FF2B5EF4-FFF2-40B4-BE49-F238E27FC236}">
                <a16:creationId xmlns:a16="http://schemas.microsoft.com/office/drawing/2014/main" id="{C107BE6D-F0F0-304E-A7DE-84CE646DD73C}"/>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1764886" y="3877944"/>
            <a:ext cx="4078351" cy="4078351"/>
          </a:xfrm>
          <a:prstGeom prst="rect">
            <a:avLst/>
          </a:prstGeom>
        </p:spPr>
      </p:pic>
      <p:pic>
        <p:nvPicPr>
          <p:cNvPr id="4" name="Picture 3">
            <a:extLst>
              <a:ext uri="{FF2B5EF4-FFF2-40B4-BE49-F238E27FC236}">
                <a16:creationId xmlns:a16="http://schemas.microsoft.com/office/drawing/2014/main" id="{980E1AAB-FC13-DB4C-AF06-DD2C1FC85EB2}"/>
              </a:ext>
            </a:extLst>
          </p:cNvPr>
          <p:cNvPicPr>
            <a:picLocks noChangeAspect="1"/>
          </p:cNvPicPr>
          <p:nvPr/>
        </p:nvPicPr>
        <p:blipFill>
          <a:blip r:embed="rId11"/>
          <a:stretch>
            <a:fillRect/>
          </a:stretch>
        </p:blipFill>
        <p:spPr>
          <a:xfrm>
            <a:off x="7827075" y="1789130"/>
            <a:ext cx="1081862" cy="961655"/>
          </a:xfrm>
          <a:prstGeom prst="rect">
            <a:avLst/>
          </a:prstGeom>
        </p:spPr>
      </p:pic>
      <p:pic>
        <p:nvPicPr>
          <p:cNvPr id="12" name="Picture 11">
            <a:extLst>
              <a:ext uri="{FF2B5EF4-FFF2-40B4-BE49-F238E27FC236}">
                <a16:creationId xmlns:a16="http://schemas.microsoft.com/office/drawing/2014/main" id="{30B3F5BE-DE3A-714F-A7A6-D732B3F7774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21272" y="217466"/>
            <a:ext cx="1969591" cy="1075662"/>
          </a:xfrm>
          <a:prstGeom prst="rect">
            <a:avLst/>
          </a:prstGeom>
        </p:spPr>
      </p:pic>
      <p:pic>
        <p:nvPicPr>
          <p:cNvPr id="24" name="Graphic 23" descr="Cursor">
            <a:hlinkClick r:id="rId8"/>
            <a:extLst>
              <a:ext uri="{FF2B5EF4-FFF2-40B4-BE49-F238E27FC236}">
                <a16:creationId xmlns:a16="http://schemas.microsoft.com/office/drawing/2014/main" id="{6D7CE3C1-09E2-774E-8C40-285AD81440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63585">
            <a:off x="5560955" y="3368603"/>
            <a:ext cx="705258" cy="705258"/>
          </a:xfrm>
          <a:prstGeom prst="rect">
            <a:avLst/>
          </a:prstGeom>
        </p:spPr>
      </p:pic>
    </p:spTree>
    <p:extLst>
      <p:ext uri="{BB962C8B-B14F-4D97-AF65-F5344CB8AC3E}">
        <p14:creationId xmlns:p14="http://schemas.microsoft.com/office/powerpoint/2010/main" val="264676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childTnLst>
                          </p:cTn>
                        </p:par>
                        <p:par>
                          <p:cTn id="11" fill="hold">
                            <p:stCondLst>
                              <p:cond delay="1000"/>
                            </p:stCondLst>
                            <p:childTnLst>
                              <p:par>
                                <p:cTn id="12" presetID="32" presetClass="emph" presetSubtype="0" repeatCount="indefinite" fill="hold" nodeType="afterEffect">
                                  <p:stCondLst>
                                    <p:cond delay="0"/>
                                  </p:stCondLst>
                                  <p:childTnLst>
                                    <p:animRot by="120000">
                                      <p:cBhvr>
                                        <p:cTn id="13" dur="100" fill="hold">
                                          <p:stCondLst>
                                            <p:cond delay="0"/>
                                          </p:stCondLst>
                                        </p:cTn>
                                        <p:tgtEl>
                                          <p:spTgt spid="19"/>
                                        </p:tgtEl>
                                        <p:attrNameLst>
                                          <p:attrName>r</p:attrName>
                                        </p:attrNameLst>
                                      </p:cBhvr>
                                    </p:animRot>
                                    <p:animRot by="-240000">
                                      <p:cBhvr>
                                        <p:cTn id="14" dur="200" fill="hold">
                                          <p:stCondLst>
                                            <p:cond delay="200"/>
                                          </p:stCondLst>
                                        </p:cTn>
                                        <p:tgtEl>
                                          <p:spTgt spid="19"/>
                                        </p:tgtEl>
                                        <p:attrNameLst>
                                          <p:attrName>r</p:attrName>
                                        </p:attrNameLst>
                                      </p:cBhvr>
                                    </p:animRot>
                                    <p:animRot by="240000">
                                      <p:cBhvr>
                                        <p:cTn id="15" dur="200" fill="hold">
                                          <p:stCondLst>
                                            <p:cond delay="400"/>
                                          </p:stCondLst>
                                        </p:cTn>
                                        <p:tgtEl>
                                          <p:spTgt spid="19"/>
                                        </p:tgtEl>
                                        <p:attrNameLst>
                                          <p:attrName>r</p:attrName>
                                        </p:attrNameLst>
                                      </p:cBhvr>
                                    </p:animRot>
                                    <p:animRot by="-240000">
                                      <p:cBhvr>
                                        <p:cTn id="16" dur="200" fill="hold">
                                          <p:stCondLst>
                                            <p:cond delay="600"/>
                                          </p:stCondLst>
                                        </p:cTn>
                                        <p:tgtEl>
                                          <p:spTgt spid="19"/>
                                        </p:tgtEl>
                                        <p:attrNameLst>
                                          <p:attrName>r</p:attrName>
                                        </p:attrNameLst>
                                      </p:cBhvr>
                                    </p:animRot>
                                    <p:animRot by="120000">
                                      <p:cBhvr>
                                        <p:cTn id="17"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0" y="361950"/>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85800" y="308470"/>
            <a:ext cx="9285568" cy="553998"/>
          </a:xfrm>
          <a:prstGeom prst="rect">
            <a:avLst/>
          </a:prstGeom>
          <a:noFill/>
        </p:spPr>
        <p:txBody>
          <a:bodyPr wrap="square" rtlCol="0">
            <a:spAutoFit/>
          </a:bodyPr>
          <a:lstStyle/>
          <a:p>
            <a:r>
              <a:rPr lang="en-US" sz="3000" b="1" dirty="0">
                <a:solidFill>
                  <a:srgbClr val="676ABF"/>
                </a:solidFill>
                <a:latin typeface="Heebo" pitchFamily="2" charset="-79"/>
                <a:ea typeface="Roboto Cn" pitchFamily="2" charset="0"/>
                <a:cs typeface="Heebo" pitchFamily="2" charset="-79"/>
              </a:rPr>
              <a:t>Goal 15: Life on land</a:t>
            </a:r>
          </a:p>
        </p:txBody>
      </p:sp>
      <p:sp>
        <p:nvSpPr>
          <p:cNvPr id="5" name="TextBox 4"/>
          <p:cNvSpPr txBox="1"/>
          <p:nvPr/>
        </p:nvSpPr>
        <p:spPr>
          <a:xfrm>
            <a:off x="685800" y="742950"/>
            <a:ext cx="4343400" cy="276999"/>
          </a:xfrm>
          <a:prstGeom prst="rect">
            <a:avLst/>
          </a:prstGeom>
          <a:noFill/>
        </p:spPr>
        <p:txBody>
          <a:bodyPr wrap="square" rtlCol="0">
            <a:spAutoFit/>
          </a:bodyPr>
          <a:lstStyle/>
          <a:p>
            <a:r>
              <a:rPr lang="en-US" sz="1200" dirty="0">
                <a:solidFill>
                  <a:srgbClr val="DF3AA7"/>
                </a:solidFill>
              </a:rPr>
              <a:t>Understanding the SDGs</a:t>
            </a:r>
          </a:p>
        </p:txBody>
      </p:sp>
      <p:sp>
        <p:nvSpPr>
          <p:cNvPr id="8" name="TextBox 7"/>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48</a:t>
            </a:fld>
            <a:endParaRPr lang="en-US" sz="1100" dirty="0">
              <a:solidFill>
                <a:schemeClr val="bg1"/>
              </a:solidFill>
            </a:endParaRPr>
          </a:p>
        </p:txBody>
      </p:sp>
      <p:sp>
        <p:nvSpPr>
          <p:cNvPr id="17" name="TextBox 16"/>
          <p:cNvSpPr txBox="1"/>
          <p:nvPr/>
        </p:nvSpPr>
        <p:spPr>
          <a:xfrm>
            <a:off x="723712" y="3348639"/>
            <a:ext cx="7044314" cy="1431161"/>
          </a:xfrm>
          <a:prstGeom prst="rect">
            <a:avLst/>
          </a:prstGeom>
          <a:noFill/>
        </p:spPr>
        <p:txBody>
          <a:bodyPr wrap="square" rtlCol="0">
            <a:spAutoFit/>
          </a:bodyPr>
          <a:lstStyle/>
          <a:p>
            <a:pPr algn="ctr">
              <a:lnSpc>
                <a:spcPct val="150000"/>
              </a:lnSpc>
            </a:pPr>
            <a:r>
              <a:rPr lang="en-US" dirty="0">
                <a:solidFill>
                  <a:schemeClr val="tx1">
                    <a:lumMod val="85000"/>
                    <a:lumOff val="15000"/>
                  </a:schemeClr>
                </a:solidFill>
                <a:latin typeface="Heebo Medium" pitchFamily="2" charset="-79"/>
                <a:cs typeface="Heebo Medium" pitchFamily="2" charset="-79"/>
              </a:rPr>
              <a:t>This goals aims to:</a:t>
            </a:r>
          </a:p>
          <a:p>
            <a:pPr algn="ctr"/>
            <a:r>
              <a:rPr lang="en-GB" sz="2000" b="1" dirty="0">
                <a:solidFill>
                  <a:schemeClr val="tx1">
                    <a:lumMod val="85000"/>
                    <a:lumOff val="15000"/>
                  </a:schemeClr>
                </a:solidFill>
              </a:rPr>
              <a:t>Protect, restore and promote sustainable use of terrestrial ecosystems; sustainably manage forests; combat desertification; halt and reverse land degradation; and halt biodiversity loss</a:t>
            </a:r>
          </a:p>
        </p:txBody>
      </p:sp>
      <p:sp>
        <p:nvSpPr>
          <p:cNvPr id="20" name="Rectangle 19">
            <a:extLst>
              <a:ext uri="{FF2B5EF4-FFF2-40B4-BE49-F238E27FC236}">
                <a16:creationId xmlns:a16="http://schemas.microsoft.com/office/drawing/2014/main" id="{6144FA8B-7C48-5847-8969-D3F4CEBB4A15}"/>
              </a:ext>
            </a:extLst>
          </p:cNvPr>
          <p:cNvSpPr/>
          <p:nvPr/>
        </p:nvSpPr>
        <p:spPr>
          <a:xfrm>
            <a:off x="8022634" y="4814949"/>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A9E04B7-76A7-A942-AEF0-B6AAB7F3F6B3}"/>
              </a:ext>
            </a:extLst>
          </p:cNvPr>
          <p:cNvSpPr>
            <a:spLocks/>
          </p:cNvSpPr>
          <p:nvPr/>
        </p:nvSpPr>
        <p:spPr bwMode="auto">
          <a:xfrm>
            <a:off x="7033810" y="4809253"/>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TextBox 22">
            <a:extLst>
              <a:ext uri="{FF2B5EF4-FFF2-40B4-BE49-F238E27FC236}">
                <a16:creationId xmlns:a16="http://schemas.microsoft.com/office/drawing/2014/main" id="{B9E79B9D-09D1-1D40-8B98-3651009719F7}"/>
              </a:ext>
            </a:extLst>
          </p:cNvPr>
          <p:cNvSpPr txBox="1"/>
          <p:nvPr/>
        </p:nvSpPr>
        <p:spPr>
          <a:xfrm>
            <a:off x="7345875" y="4863620"/>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48</a:t>
            </a:fld>
            <a:endParaRPr lang="en-US" sz="1100" dirty="0">
              <a:solidFill>
                <a:schemeClr val="bg1"/>
              </a:solidFill>
            </a:endParaRPr>
          </a:p>
        </p:txBody>
      </p:sp>
      <p:pic>
        <p:nvPicPr>
          <p:cNvPr id="24" name="Picture 23">
            <a:extLst>
              <a:ext uri="{FF2B5EF4-FFF2-40B4-BE49-F238E27FC236}">
                <a16:creationId xmlns:a16="http://schemas.microsoft.com/office/drawing/2014/main" id="{12F6A832-21A2-7C40-8BBA-694E8FEFB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grpSp>
        <p:nvGrpSpPr>
          <p:cNvPr id="25" name="Group 24">
            <a:extLst>
              <a:ext uri="{FF2B5EF4-FFF2-40B4-BE49-F238E27FC236}">
                <a16:creationId xmlns:a16="http://schemas.microsoft.com/office/drawing/2014/main" id="{6EBDE948-CEF3-3446-8139-74D5DBCBB0E5}"/>
              </a:ext>
            </a:extLst>
          </p:cNvPr>
          <p:cNvGrpSpPr/>
          <p:nvPr/>
        </p:nvGrpSpPr>
        <p:grpSpPr>
          <a:xfrm>
            <a:off x="8485464" y="4862363"/>
            <a:ext cx="506136" cy="234319"/>
            <a:chOff x="8497453" y="4862363"/>
            <a:chExt cx="506136" cy="234319"/>
          </a:xfrm>
        </p:grpSpPr>
        <p:sp>
          <p:nvSpPr>
            <p:cNvPr id="26" name="Chevron 25">
              <a:extLst>
                <a:ext uri="{FF2B5EF4-FFF2-40B4-BE49-F238E27FC236}">
                  <a16:creationId xmlns:a16="http://schemas.microsoft.com/office/drawing/2014/main" id="{521AECAD-BFAE-BE4C-98F0-AC6638719C3E}"/>
                </a:ext>
              </a:extLst>
            </p:cNvPr>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88D53440-7D9E-5D43-A72E-FB974F9B5350}"/>
                </a:ext>
              </a:extLst>
            </p:cNvPr>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a:extLst>
                <a:ext uri="{FF2B5EF4-FFF2-40B4-BE49-F238E27FC236}">
                  <a16:creationId xmlns:a16="http://schemas.microsoft.com/office/drawing/2014/main" id="{0EE3BEB4-43BD-0449-8E1C-33027035619F}"/>
                </a:ext>
              </a:extLst>
            </p:cNvPr>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9" name="Picture 2">
            <a:extLst>
              <a:ext uri="{FF2B5EF4-FFF2-40B4-BE49-F238E27FC236}">
                <a16:creationId xmlns:a16="http://schemas.microsoft.com/office/drawing/2014/main" id="{A308A7F5-78ED-7B40-AC98-586D25903B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12252" y="1059582"/>
            <a:ext cx="2267233" cy="226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a:extLst>
              <a:ext uri="{FF2B5EF4-FFF2-40B4-BE49-F238E27FC236}">
                <a16:creationId xmlns:a16="http://schemas.microsoft.com/office/drawing/2014/main" id="{901BF3C1-252E-DC4D-BA90-3ABA7D448B92}"/>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6389352" y="-612373"/>
            <a:ext cx="3767402" cy="3767402"/>
          </a:xfrm>
          <a:prstGeom prst="rect">
            <a:avLst/>
          </a:prstGeom>
        </p:spPr>
      </p:pic>
      <p:pic>
        <p:nvPicPr>
          <p:cNvPr id="31" name="Picture 30">
            <a:extLst>
              <a:ext uri="{FF2B5EF4-FFF2-40B4-BE49-F238E27FC236}">
                <a16:creationId xmlns:a16="http://schemas.microsoft.com/office/drawing/2014/main" id="{B59DFE86-79FA-F149-A402-18F225CBA3A3}"/>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2884768" y="881449"/>
            <a:ext cx="4116059" cy="4116059"/>
          </a:xfrm>
          <a:prstGeom prst="rect">
            <a:avLst/>
          </a:prstGeom>
        </p:spPr>
      </p:pic>
    </p:spTree>
    <p:extLst>
      <p:ext uri="{BB962C8B-B14F-4D97-AF65-F5344CB8AC3E}">
        <p14:creationId xmlns:p14="http://schemas.microsoft.com/office/powerpoint/2010/main" val="127710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836176" y="-203417"/>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196935" y="4638648"/>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49</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684" y="274726"/>
            <a:ext cx="636413"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583570" y="4223166"/>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sp>
        <p:nvSpPr>
          <p:cNvPr id="21" name="Content Placeholder 2">
            <a:extLst>
              <a:ext uri="{FF2B5EF4-FFF2-40B4-BE49-F238E27FC236}">
                <a16:creationId xmlns:a16="http://schemas.microsoft.com/office/drawing/2014/main" id="{8A94C8B5-8CC4-2C42-B381-CBED473E1989}"/>
              </a:ext>
            </a:extLst>
          </p:cNvPr>
          <p:cNvSpPr txBox="1">
            <a:spLocks/>
          </p:cNvSpPr>
          <p:nvPr/>
        </p:nvSpPr>
        <p:spPr>
          <a:xfrm>
            <a:off x="-1007307" y="1386753"/>
            <a:ext cx="7776863" cy="4960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b="1" dirty="0">
                <a:solidFill>
                  <a:srgbClr val="DF3AA7"/>
                </a:solidFill>
                <a:latin typeface="Heebo" pitchFamily="2" charset="-79"/>
                <a:cs typeface="Heebo" pitchFamily="2" charset="-79"/>
              </a:rPr>
              <a:t>What have trees ever done for us?</a:t>
            </a:r>
          </a:p>
          <a:p>
            <a:pPr algn="ctr"/>
            <a:endParaRPr lang="en-GB" sz="2400" dirty="0">
              <a:solidFill>
                <a:srgbClr val="DF3AA7"/>
              </a:solidFill>
              <a:latin typeface="Heebo" pitchFamily="2" charset="-79"/>
              <a:cs typeface="Heebo" pitchFamily="2" charset="-79"/>
            </a:endParaRPr>
          </a:p>
        </p:txBody>
      </p:sp>
      <p:sp>
        <p:nvSpPr>
          <p:cNvPr id="22" name="Content Placeholder 2">
            <a:extLst>
              <a:ext uri="{FF2B5EF4-FFF2-40B4-BE49-F238E27FC236}">
                <a16:creationId xmlns:a16="http://schemas.microsoft.com/office/drawing/2014/main" id="{DCBC5368-813D-8847-AF85-1A30057D5CA3}"/>
              </a:ext>
            </a:extLst>
          </p:cNvPr>
          <p:cNvSpPr txBox="1">
            <a:spLocks/>
          </p:cNvSpPr>
          <p:nvPr/>
        </p:nvSpPr>
        <p:spPr>
          <a:xfrm>
            <a:off x="164869" y="1732114"/>
            <a:ext cx="8435052" cy="259228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solidFill>
                <a:schemeClr val="tx1">
                  <a:lumMod val="75000"/>
                  <a:lumOff val="25000"/>
                </a:schemeClr>
              </a:solidFill>
              <a:latin typeface="Heebo" pitchFamily="2" charset="-79"/>
              <a:cs typeface="Heebo" pitchFamily="2" charset="-79"/>
            </a:endParaRPr>
          </a:p>
          <a:p>
            <a:r>
              <a:rPr lang="en-GB" sz="3000" b="1" dirty="0">
                <a:solidFill>
                  <a:schemeClr val="tx1">
                    <a:lumMod val="75000"/>
                    <a:lumOff val="25000"/>
                  </a:schemeClr>
                </a:solidFill>
                <a:latin typeface="Heebo" pitchFamily="2" charset="-79"/>
                <a:cs typeface="Heebo" pitchFamily="2" charset="-79"/>
              </a:rPr>
              <a:t>Research this question in your groups.</a:t>
            </a:r>
          </a:p>
          <a:p>
            <a:r>
              <a:rPr lang="en-GB" sz="3000" dirty="0">
                <a:solidFill>
                  <a:schemeClr val="tx1">
                    <a:lumMod val="75000"/>
                    <a:lumOff val="25000"/>
                  </a:schemeClr>
                </a:solidFill>
                <a:latin typeface="Heebo" pitchFamily="2" charset="-79"/>
                <a:cs typeface="Heebo" pitchFamily="2" charset="-79"/>
              </a:rPr>
              <a:t>Each group should focus on one of the following categories, then share their findings with the class:</a:t>
            </a:r>
          </a:p>
          <a:p>
            <a:pPr lvl="1"/>
            <a:r>
              <a:rPr lang="en-GB" sz="3000" dirty="0">
                <a:solidFill>
                  <a:schemeClr val="tx1">
                    <a:lumMod val="75000"/>
                    <a:lumOff val="25000"/>
                  </a:schemeClr>
                </a:solidFill>
                <a:latin typeface="Heebo" pitchFamily="2" charset="-79"/>
                <a:cs typeface="Heebo" pitchFamily="2" charset="-79"/>
              </a:rPr>
              <a:t>People</a:t>
            </a:r>
          </a:p>
          <a:p>
            <a:pPr lvl="1"/>
            <a:r>
              <a:rPr lang="en-GB" sz="3000" dirty="0">
                <a:solidFill>
                  <a:schemeClr val="tx1">
                    <a:lumMod val="75000"/>
                    <a:lumOff val="25000"/>
                  </a:schemeClr>
                </a:solidFill>
                <a:latin typeface="Heebo" pitchFamily="2" charset="-79"/>
                <a:cs typeface="Heebo" pitchFamily="2" charset="-79"/>
              </a:rPr>
              <a:t>Planet</a:t>
            </a:r>
          </a:p>
          <a:p>
            <a:pPr lvl="1"/>
            <a:r>
              <a:rPr lang="en-GB" sz="3000" dirty="0">
                <a:solidFill>
                  <a:schemeClr val="tx1">
                    <a:lumMod val="75000"/>
                    <a:lumOff val="25000"/>
                  </a:schemeClr>
                </a:solidFill>
                <a:latin typeface="Heebo" pitchFamily="2" charset="-79"/>
                <a:cs typeface="Heebo" pitchFamily="2" charset="-79"/>
              </a:rPr>
              <a:t>Wildlife</a:t>
            </a:r>
          </a:p>
          <a:p>
            <a:endParaRPr lang="en-GB" sz="2400" dirty="0"/>
          </a:p>
        </p:txBody>
      </p:sp>
      <p:pic>
        <p:nvPicPr>
          <p:cNvPr id="8" name="Graphic 7" descr="Deciduous tree">
            <a:extLst>
              <a:ext uri="{FF2B5EF4-FFF2-40B4-BE49-F238E27FC236}">
                <a16:creationId xmlns:a16="http://schemas.microsoft.com/office/drawing/2014/main" id="{D48CC06D-40F4-5749-932B-6F9899661A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45210" y="3545631"/>
            <a:ext cx="1840667" cy="1840667"/>
          </a:xfrm>
          <a:prstGeom prst="rect">
            <a:avLst/>
          </a:prstGeom>
        </p:spPr>
      </p:pic>
      <p:pic>
        <p:nvPicPr>
          <p:cNvPr id="10" name="Graphic 9" descr="Fir tree">
            <a:extLst>
              <a:ext uri="{FF2B5EF4-FFF2-40B4-BE49-F238E27FC236}">
                <a16:creationId xmlns:a16="http://schemas.microsoft.com/office/drawing/2014/main" id="{AAE799D5-F072-4E44-BD6F-A0FE67F2D3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5708" y="3446642"/>
            <a:ext cx="1833619" cy="1833619"/>
          </a:xfrm>
          <a:prstGeom prst="rect">
            <a:avLst/>
          </a:prstGeom>
        </p:spPr>
      </p:pic>
      <p:pic>
        <p:nvPicPr>
          <p:cNvPr id="27" name="Picture 26">
            <a:extLst>
              <a:ext uri="{FF2B5EF4-FFF2-40B4-BE49-F238E27FC236}">
                <a16:creationId xmlns:a16="http://schemas.microsoft.com/office/drawing/2014/main" id="{4ADF66A0-62FF-4541-8288-5C506999CA77}"/>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7707039" y="3160049"/>
            <a:ext cx="1840667" cy="1840667"/>
          </a:xfrm>
          <a:prstGeom prst="rect">
            <a:avLst/>
          </a:prstGeom>
        </p:spPr>
      </p:pic>
    </p:spTree>
    <p:extLst>
      <p:ext uri="{BB962C8B-B14F-4D97-AF65-F5344CB8AC3E}">
        <p14:creationId xmlns:p14="http://schemas.microsoft.com/office/powerpoint/2010/main" val="112353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Take it further</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5</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1949700"/>
            <a:ext cx="4078351" cy="4078351"/>
          </a:xfrm>
          <a:prstGeom prst="rect">
            <a:avLst/>
          </a:prstGeom>
        </p:spPr>
      </p:pic>
      <p:sp>
        <p:nvSpPr>
          <p:cNvPr id="25" name="Content Placeholder 2">
            <a:extLst>
              <a:ext uri="{FF2B5EF4-FFF2-40B4-BE49-F238E27FC236}">
                <a16:creationId xmlns:a16="http://schemas.microsoft.com/office/drawing/2014/main" id="{59FBAC55-F7D0-E84F-B54B-384E122864D1}"/>
              </a:ext>
            </a:extLst>
          </p:cNvPr>
          <p:cNvSpPr txBox="1">
            <a:spLocks/>
          </p:cNvSpPr>
          <p:nvPr/>
        </p:nvSpPr>
        <p:spPr>
          <a:xfrm>
            <a:off x="216654" y="1047629"/>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600" dirty="0"/>
          </a:p>
          <a:p>
            <a:r>
              <a:rPr lang="en-GB" sz="1800" dirty="0">
                <a:latin typeface="Heebo" pitchFamily="2" charset="-79"/>
                <a:cs typeface="Heebo" pitchFamily="2" charset="-79"/>
              </a:rPr>
              <a:t>Use </a:t>
            </a:r>
            <a:r>
              <a:rPr lang="en-GB" sz="1800"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SCOTDEC’s mobile phone activity </a:t>
            </a:r>
            <a:r>
              <a:rPr lang="en-GB" sz="1800" dirty="0">
                <a:latin typeface="Heebo" pitchFamily="2" charset="-79"/>
                <a:cs typeface="Heebo" pitchFamily="2" charset="-79"/>
              </a:rPr>
              <a:t>to explore more about the global social, economic and environmental impacts of mobile technology.</a:t>
            </a:r>
          </a:p>
          <a:p>
            <a:r>
              <a:rPr lang="en-GB" sz="1800" dirty="0">
                <a:latin typeface="Heebo" pitchFamily="2" charset="-79"/>
                <a:cs typeface="Heebo" pitchFamily="2" charset="-79"/>
              </a:rPr>
              <a:t>Find out more about life as a worker in the clothes industry using the Scotdec </a:t>
            </a:r>
            <a:r>
              <a:rPr lang="en-GB" sz="1800" i="1" dirty="0">
                <a:latin typeface="Heebo" pitchFamily="2" charset="-79"/>
                <a:cs typeface="Heebo" pitchFamily="2" charset="-79"/>
              </a:rPr>
              <a:t>Active Global Citizens</a:t>
            </a:r>
            <a:r>
              <a:rPr lang="en-GB" sz="1800" dirty="0">
                <a:latin typeface="Heebo" pitchFamily="2" charset="-79"/>
                <a:cs typeface="Heebo" pitchFamily="2" charset="-79"/>
              </a:rPr>
              <a:t> resource </a:t>
            </a:r>
            <a:r>
              <a:rPr lang="en-GB" sz="1800" u="sng"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www.scotdec.org.uk/resources</a:t>
            </a:r>
            <a:r>
              <a:rPr lang="en-GB" sz="1800" dirty="0">
                <a:solidFill>
                  <a:srgbClr val="DF3AA7"/>
                </a:solidFill>
                <a:latin typeface="Heebo" pitchFamily="2" charset="-79"/>
                <a:cs typeface="Heebo" pitchFamily="2" charset="-79"/>
              </a:rPr>
              <a:t> </a:t>
            </a:r>
          </a:p>
          <a:p>
            <a:r>
              <a:rPr lang="en-GB" sz="1800" dirty="0">
                <a:latin typeface="Heebo" pitchFamily="2" charset="-79"/>
                <a:cs typeface="Heebo" pitchFamily="2" charset="-79"/>
              </a:rPr>
              <a:t>Go on to explore the role Fairtrade plays in improving working conditions </a:t>
            </a:r>
            <a:r>
              <a:rPr lang="en-GB" sz="1800" u="sng"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http://www.scottishfairtradeforum.org.uk/</a:t>
            </a:r>
            <a:r>
              <a:rPr lang="en-GB" sz="1800" dirty="0">
                <a:solidFill>
                  <a:srgbClr val="DF3AA7"/>
                </a:solidFill>
                <a:latin typeface="Heebo" pitchFamily="2" charset="-79"/>
                <a:cs typeface="Heebo" pitchFamily="2" charset="-79"/>
              </a:rPr>
              <a:t> </a:t>
            </a:r>
          </a:p>
        </p:txBody>
      </p:sp>
      <p:pic>
        <p:nvPicPr>
          <p:cNvPr id="9" name="Picture 8">
            <a:extLst>
              <a:ext uri="{FF2B5EF4-FFF2-40B4-BE49-F238E27FC236}">
                <a16:creationId xmlns:a16="http://schemas.microsoft.com/office/drawing/2014/main" id="{5DECF8B4-2FEA-A54B-B483-8EA5EF2A15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7110" y="3410798"/>
            <a:ext cx="1776525" cy="2067914"/>
          </a:xfrm>
          <a:prstGeom prst="rect">
            <a:avLst/>
          </a:prstGeom>
        </p:spPr>
      </p:pic>
      <p:pic>
        <p:nvPicPr>
          <p:cNvPr id="13" name="Graphic 12" descr="Smart Phone">
            <a:extLst>
              <a:ext uri="{FF2B5EF4-FFF2-40B4-BE49-F238E27FC236}">
                <a16:creationId xmlns:a16="http://schemas.microsoft.com/office/drawing/2014/main" id="{9E0DB812-74C5-124B-87CB-0E497A234B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693151">
            <a:off x="4666414" y="3370903"/>
            <a:ext cx="1425844" cy="1425844"/>
          </a:xfrm>
          <a:prstGeom prst="rect">
            <a:avLst/>
          </a:prstGeom>
        </p:spPr>
      </p:pic>
      <p:pic>
        <p:nvPicPr>
          <p:cNvPr id="15" name="Graphic 14" descr="Wireless">
            <a:extLst>
              <a:ext uri="{FF2B5EF4-FFF2-40B4-BE49-F238E27FC236}">
                <a16:creationId xmlns:a16="http://schemas.microsoft.com/office/drawing/2014/main" id="{FCA2B236-303C-204D-AD2E-D312F4FF7B4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400000">
            <a:off x="-194423" y="2832666"/>
            <a:ext cx="2599086" cy="2599086"/>
          </a:xfrm>
          <a:prstGeom prst="rect">
            <a:avLst/>
          </a:prstGeom>
        </p:spPr>
      </p:pic>
      <p:pic>
        <p:nvPicPr>
          <p:cNvPr id="24" name="Picture 23">
            <a:extLst>
              <a:ext uri="{FF2B5EF4-FFF2-40B4-BE49-F238E27FC236}">
                <a16:creationId xmlns:a16="http://schemas.microsoft.com/office/drawing/2014/main" id="{A6DB12E8-6D8C-1145-BF0C-80CF85680254}"/>
              </a:ext>
            </a:extLst>
          </p:cNvPr>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flipH="1">
            <a:off x="7842737" y="2859139"/>
            <a:ext cx="1628257" cy="1628257"/>
          </a:xfrm>
          <a:prstGeom prst="rect">
            <a:avLst/>
          </a:prstGeom>
        </p:spPr>
      </p:pic>
    </p:spTree>
    <p:extLst>
      <p:ext uri="{BB962C8B-B14F-4D97-AF65-F5344CB8AC3E}">
        <p14:creationId xmlns:p14="http://schemas.microsoft.com/office/powerpoint/2010/main" val="1586547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326768" y="280606"/>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368862" y="4459381"/>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50</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684" y="274726"/>
            <a:ext cx="636413"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996004" y="4223166"/>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sp>
        <p:nvSpPr>
          <p:cNvPr id="25" name="Content Placeholder 2">
            <a:extLst>
              <a:ext uri="{FF2B5EF4-FFF2-40B4-BE49-F238E27FC236}">
                <a16:creationId xmlns:a16="http://schemas.microsoft.com/office/drawing/2014/main" id="{966075F4-BA3E-B342-8C76-05D4A06F025E}"/>
              </a:ext>
            </a:extLst>
          </p:cNvPr>
          <p:cNvSpPr txBox="1">
            <a:spLocks/>
          </p:cNvSpPr>
          <p:nvPr/>
        </p:nvSpPr>
        <p:spPr>
          <a:xfrm>
            <a:off x="755576" y="647782"/>
            <a:ext cx="7776863" cy="1007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2400" dirty="0"/>
          </a:p>
          <a:p>
            <a:pPr marL="0" indent="0">
              <a:buNone/>
            </a:pPr>
            <a:r>
              <a:rPr lang="en-GB" sz="2400" b="1" dirty="0">
                <a:solidFill>
                  <a:srgbClr val="DF3AA7"/>
                </a:solidFill>
                <a:latin typeface="Heebo" pitchFamily="2" charset="-79"/>
                <a:cs typeface="Heebo" pitchFamily="2" charset="-79"/>
              </a:rPr>
              <a:t>Forests</a:t>
            </a:r>
            <a:r>
              <a:rPr lang="en-GB" sz="2400" b="1" dirty="0">
                <a:solidFill>
                  <a:srgbClr val="DF3AA7"/>
                </a:solidFill>
              </a:rPr>
              <a:t>, the planet and me</a:t>
            </a:r>
          </a:p>
          <a:p>
            <a:pPr algn="ctr"/>
            <a:endParaRPr lang="en-GB" sz="2400" dirty="0"/>
          </a:p>
        </p:txBody>
      </p:sp>
      <p:sp>
        <p:nvSpPr>
          <p:cNvPr id="28" name="TextBox 27">
            <a:extLst>
              <a:ext uri="{FF2B5EF4-FFF2-40B4-BE49-F238E27FC236}">
                <a16:creationId xmlns:a16="http://schemas.microsoft.com/office/drawing/2014/main" id="{5345D7DB-AA62-374F-9760-DC142046CE74}"/>
              </a:ext>
            </a:extLst>
          </p:cNvPr>
          <p:cNvSpPr txBox="1"/>
          <p:nvPr/>
        </p:nvSpPr>
        <p:spPr>
          <a:xfrm>
            <a:off x="714050" y="2028193"/>
            <a:ext cx="5904656" cy="2862322"/>
          </a:xfrm>
          <a:prstGeom prst="rect">
            <a:avLst/>
          </a:prstGeom>
          <a:noFill/>
        </p:spPr>
        <p:txBody>
          <a:bodyPr wrap="square" rtlCol="0">
            <a:spAutoFit/>
          </a:bodyPr>
          <a:lstStyle/>
          <a:p>
            <a:r>
              <a:rPr lang="en-GB" b="1" dirty="0">
                <a:latin typeface="Heebo" pitchFamily="2" charset="-79"/>
                <a:cs typeface="Heebo" pitchFamily="2" charset="-79"/>
              </a:rPr>
              <a:t>Farming</a:t>
            </a:r>
          </a:p>
          <a:p>
            <a:endParaRPr lang="en-GB" b="1" dirty="0">
              <a:latin typeface="Heebo" pitchFamily="2" charset="-79"/>
              <a:cs typeface="Heebo" pitchFamily="2" charset="-79"/>
            </a:endParaRPr>
          </a:p>
          <a:p>
            <a:r>
              <a:rPr lang="en-GB" b="1" dirty="0">
                <a:latin typeface="Heebo" pitchFamily="2" charset="-79"/>
                <a:cs typeface="Heebo" pitchFamily="2" charset="-79"/>
              </a:rPr>
              <a:t>Mining</a:t>
            </a:r>
          </a:p>
          <a:p>
            <a:endParaRPr lang="en-GB" b="1" dirty="0">
              <a:latin typeface="Heebo" pitchFamily="2" charset="-79"/>
              <a:cs typeface="Heebo" pitchFamily="2" charset="-79"/>
            </a:endParaRPr>
          </a:p>
          <a:p>
            <a:r>
              <a:rPr lang="en-GB" b="1" dirty="0">
                <a:latin typeface="Heebo" pitchFamily="2" charset="-79"/>
                <a:cs typeface="Heebo" pitchFamily="2" charset="-79"/>
              </a:rPr>
              <a:t>Palm oil production</a:t>
            </a:r>
          </a:p>
          <a:p>
            <a:endParaRPr lang="en-GB" b="1" dirty="0">
              <a:latin typeface="Heebo" pitchFamily="2" charset="-79"/>
              <a:cs typeface="Heebo" pitchFamily="2" charset="-79"/>
            </a:endParaRPr>
          </a:p>
          <a:p>
            <a:r>
              <a:rPr lang="en-GB" b="1" dirty="0">
                <a:latin typeface="Heebo" pitchFamily="2" charset="-79"/>
                <a:cs typeface="Heebo" pitchFamily="2" charset="-79"/>
              </a:rPr>
              <a:t>Prawn farming</a:t>
            </a:r>
          </a:p>
          <a:p>
            <a:endParaRPr lang="en-GB" b="1" dirty="0">
              <a:latin typeface="Heebo" pitchFamily="2" charset="-79"/>
              <a:cs typeface="Heebo" pitchFamily="2" charset="-79"/>
            </a:endParaRPr>
          </a:p>
          <a:p>
            <a:r>
              <a:rPr lang="en-GB" b="1" dirty="0">
                <a:latin typeface="Heebo" pitchFamily="2" charset="-79"/>
                <a:cs typeface="Heebo" pitchFamily="2" charset="-79"/>
              </a:rPr>
              <a:t>Cattle ranching</a:t>
            </a:r>
          </a:p>
          <a:p>
            <a:endParaRPr lang="en-GB" b="1" dirty="0">
              <a:latin typeface="Heebo" pitchFamily="2" charset="-79"/>
              <a:cs typeface="Heebo" pitchFamily="2" charset="-79"/>
            </a:endParaRPr>
          </a:p>
        </p:txBody>
      </p:sp>
      <p:sp>
        <p:nvSpPr>
          <p:cNvPr id="4" name="Rectangle 3">
            <a:extLst>
              <a:ext uri="{FF2B5EF4-FFF2-40B4-BE49-F238E27FC236}">
                <a16:creationId xmlns:a16="http://schemas.microsoft.com/office/drawing/2014/main" id="{066BD274-5AD5-B84F-89BE-2A3D342C749F}"/>
              </a:ext>
            </a:extLst>
          </p:cNvPr>
          <p:cNvSpPr/>
          <p:nvPr/>
        </p:nvSpPr>
        <p:spPr>
          <a:xfrm>
            <a:off x="3283496" y="2038759"/>
            <a:ext cx="4572000" cy="2031325"/>
          </a:xfrm>
          <a:prstGeom prst="rect">
            <a:avLst/>
          </a:prstGeom>
        </p:spPr>
        <p:txBody>
          <a:bodyPr>
            <a:spAutoFit/>
          </a:bodyPr>
          <a:lstStyle/>
          <a:p>
            <a:r>
              <a:rPr lang="en-GB" b="1" dirty="0">
                <a:latin typeface="Heebo" pitchFamily="2" charset="-79"/>
                <a:cs typeface="Heebo" pitchFamily="2" charset="-79"/>
              </a:rPr>
              <a:t>Logging for timber</a:t>
            </a:r>
          </a:p>
          <a:p>
            <a:endParaRPr lang="en-GB" b="1" dirty="0">
              <a:latin typeface="Heebo" pitchFamily="2" charset="-79"/>
              <a:cs typeface="Heebo" pitchFamily="2" charset="-79"/>
            </a:endParaRPr>
          </a:p>
          <a:p>
            <a:r>
              <a:rPr lang="en-GB" b="1" dirty="0">
                <a:latin typeface="Heebo" pitchFamily="2" charset="-79"/>
                <a:cs typeface="Heebo" pitchFamily="2" charset="-79"/>
              </a:rPr>
              <a:t>Hydro-electric power</a:t>
            </a:r>
          </a:p>
          <a:p>
            <a:endParaRPr lang="en-GB" b="1" dirty="0">
              <a:latin typeface="Heebo" pitchFamily="2" charset="-79"/>
              <a:cs typeface="Heebo" pitchFamily="2" charset="-79"/>
            </a:endParaRPr>
          </a:p>
          <a:p>
            <a:r>
              <a:rPr lang="en-GB" b="1" dirty="0">
                <a:latin typeface="Heebo" pitchFamily="2" charset="-79"/>
                <a:cs typeface="Heebo" pitchFamily="2" charset="-79"/>
              </a:rPr>
              <a:t>Road building</a:t>
            </a:r>
          </a:p>
          <a:p>
            <a:endParaRPr lang="en-GB" b="1" dirty="0">
              <a:latin typeface="Heebo" pitchFamily="2" charset="-79"/>
              <a:cs typeface="Heebo" pitchFamily="2" charset="-79"/>
            </a:endParaRPr>
          </a:p>
          <a:p>
            <a:r>
              <a:rPr lang="en-GB" b="1" dirty="0">
                <a:latin typeface="Heebo" pitchFamily="2" charset="-79"/>
                <a:cs typeface="Heebo" pitchFamily="2" charset="-79"/>
              </a:rPr>
              <a:t>Firewood collection</a:t>
            </a:r>
          </a:p>
        </p:txBody>
      </p:sp>
      <p:pic>
        <p:nvPicPr>
          <p:cNvPr id="29" name="Picture 28">
            <a:extLst>
              <a:ext uri="{FF2B5EF4-FFF2-40B4-BE49-F238E27FC236}">
                <a16:creationId xmlns:a16="http://schemas.microsoft.com/office/drawing/2014/main" id="{1CA9487D-EE30-8348-A7D6-4F587D344B3E}"/>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7255860" y="1834335"/>
            <a:ext cx="2802012" cy="2802012"/>
          </a:xfrm>
          <a:prstGeom prst="rect">
            <a:avLst/>
          </a:prstGeom>
        </p:spPr>
      </p:pic>
    </p:spTree>
    <p:extLst>
      <p:ext uri="{BB962C8B-B14F-4D97-AF65-F5344CB8AC3E}">
        <p14:creationId xmlns:p14="http://schemas.microsoft.com/office/powerpoint/2010/main" val="13200811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7084590" y="2401699"/>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1050045" y="1278659"/>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51</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684" y="274726"/>
            <a:ext cx="636413"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91900" y="3667640"/>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032715" y="-430429"/>
            <a:ext cx="1591108" cy="1591108"/>
          </a:xfrm>
          <a:prstGeom prst="rect">
            <a:avLst/>
          </a:prstGeom>
        </p:spPr>
      </p:pic>
      <p:sp>
        <p:nvSpPr>
          <p:cNvPr id="4" name="Rectangle 3">
            <a:extLst>
              <a:ext uri="{FF2B5EF4-FFF2-40B4-BE49-F238E27FC236}">
                <a16:creationId xmlns:a16="http://schemas.microsoft.com/office/drawing/2014/main" id="{034023F8-42DE-A54B-836C-DE5F07528662}"/>
              </a:ext>
            </a:extLst>
          </p:cNvPr>
          <p:cNvSpPr/>
          <p:nvPr/>
        </p:nvSpPr>
        <p:spPr>
          <a:xfrm>
            <a:off x="1332518" y="1961942"/>
            <a:ext cx="5745675" cy="954107"/>
          </a:xfrm>
          <a:prstGeom prst="rect">
            <a:avLst/>
          </a:prstGeom>
        </p:spPr>
        <p:txBody>
          <a:bodyPr wrap="square">
            <a:spAutoFit/>
          </a:bodyPr>
          <a:lstStyle/>
          <a:p>
            <a:pPr algn="ctr"/>
            <a:r>
              <a:rPr lang="en-GB" sz="2800" b="1" dirty="0">
                <a:solidFill>
                  <a:srgbClr val="DF3AA7"/>
                </a:solidFill>
                <a:latin typeface="Heebo" pitchFamily="2" charset="-79"/>
                <a:cs typeface="Heebo" pitchFamily="2" charset="-79"/>
              </a:rPr>
              <a:t>Bonus activity!</a:t>
            </a:r>
          </a:p>
          <a:p>
            <a:pPr algn="ctr"/>
            <a:r>
              <a:rPr lang="en-GB" sz="2800" b="1" dirty="0">
                <a:solidFill>
                  <a:srgbClr val="DF3AA7"/>
                </a:solidFill>
                <a:latin typeface="Heebo" pitchFamily="2" charset="-79"/>
                <a:cs typeface="Heebo" pitchFamily="2" charset="-79"/>
              </a:rPr>
              <a:t>Exploring Scotland’s forests </a:t>
            </a:r>
          </a:p>
        </p:txBody>
      </p:sp>
      <p:pic>
        <p:nvPicPr>
          <p:cNvPr id="22" name="Graphic 21" descr="Deciduous tree">
            <a:extLst>
              <a:ext uri="{FF2B5EF4-FFF2-40B4-BE49-F238E27FC236}">
                <a16:creationId xmlns:a16="http://schemas.microsoft.com/office/drawing/2014/main" id="{068415BF-0225-5748-8518-07F145BF71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45210" y="3545631"/>
            <a:ext cx="1840667" cy="1840667"/>
          </a:xfrm>
          <a:prstGeom prst="rect">
            <a:avLst/>
          </a:prstGeom>
        </p:spPr>
      </p:pic>
      <p:pic>
        <p:nvPicPr>
          <p:cNvPr id="23" name="Graphic 22" descr="Fir tree">
            <a:extLst>
              <a:ext uri="{FF2B5EF4-FFF2-40B4-BE49-F238E27FC236}">
                <a16:creationId xmlns:a16="http://schemas.microsoft.com/office/drawing/2014/main" id="{84C76941-55D4-4E4D-83BB-E9C2F545AD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5708" y="3446642"/>
            <a:ext cx="1833619" cy="1833619"/>
          </a:xfrm>
          <a:prstGeom prst="rect">
            <a:avLst/>
          </a:prstGeom>
        </p:spPr>
      </p:pic>
      <p:pic>
        <p:nvPicPr>
          <p:cNvPr id="24" name="Graphic 23" descr="Deciduous tree">
            <a:extLst>
              <a:ext uri="{FF2B5EF4-FFF2-40B4-BE49-F238E27FC236}">
                <a16:creationId xmlns:a16="http://schemas.microsoft.com/office/drawing/2014/main" id="{F166EF6F-B19C-F946-91AF-4F9755ED321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97236" y="3545631"/>
            <a:ext cx="1840667" cy="1840667"/>
          </a:xfrm>
          <a:prstGeom prst="rect">
            <a:avLst/>
          </a:prstGeom>
        </p:spPr>
      </p:pic>
      <p:pic>
        <p:nvPicPr>
          <p:cNvPr id="25" name="Graphic 24" descr="Fir tree">
            <a:extLst>
              <a:ext uri="{FF2B5EF4-FFF2-40B4-BE49-F238E27FC236}">
                <a16:creationId xmlns:a16="http://schemas.microsoft.com/office/drawing/2014/main" id="{5D33A82C-40D8-F54E-9DCA-0AFC58CCBEB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7734" y="3446642"/>
            <a:ext cx="1833619" cy="1833619"/>
          </a:xfrm>
          <a:prstGeom prst="rect">
            <a:avLst/>
          </a:prstGeom>
        </p:spPr>
      </p:pic>
    </p:spTree>
    <p:extLst>
      <p:ext uri="{BB962C8B-B14F-4D97-AF65-F5344CB8AC3E}">
        <p14:creationId xmlns:p14="http://schemas.microsoft.com/office/powerpoint/2010/main" val="306767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068574" y="4515860"/>
            <a:ext cx="1591108" cy="1591108"/>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52</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684" y="274726"/>
            <a:ext cx="636413"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91900" y="3667640"/>
            <a:ext cx="1840667" cy="1840667"/>
          </a:xfrm>
          <a:prstGeom prst="rect">
            <a:avLst/>
          </a:prstGeom>
        </p:spPr>
      </p:pic>
      <p:pic>
        <p:nvPicPr>
          <p:cNvPr id="25" name="Picture 2" descr="http://scotdectrees.users38.interdns.co.uk/section2/images/global_forest_cover.jpg">
            <a:extLst>
              <a:ext uri="{FF2B5EF4-FFF2-40B4-BE49-F238E27FC236}">
                <a16:creationId xmlns:a16="http://schemas.microsoft.com/office/drawing/2014/main" id="{B7065C66-3F9B-B241-88D5-3E170BB109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128" y="141603"/>
            <a:ext cx="5202427" cy="4102099"/>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28" name="Content Placeholder 2">
            <a:extLst>
              <a:ext uri="{FF2B5EF4-FFF2-40B4-BE49-F238E27FC236}">
                <a16:creationId xmlns:a16="http://schemas.microsoft.com/office/drawing/2014/main" id="{463A1A24-32A1-CA44-AFA4-EAEF59935B31}"/>
              </a:ext>
            </a:extLst>
          </p:cNvPr>
          <p:cNvSpPr txBox="1">
            <a:spLocks/>
          </p:cNvSpPr>
          <p:nvPr/>
        </p:nvSpPr>
        <p:spPr>
          <a:xfrm>
            <a:off x="277032" y="2177171"/>
            <a:ext cx="3388709" cy="1368152"/>
          </a:xfrm>
          <a:prstGeom prst="rect">
            <a:avLst/>
          </a:prstGeom>
          <a:solidFill>
            <a:schemeClr val="bg1"/>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solidFill>
                  <a:srgbClr val="DF3AA7"/>
                </a:solidFill>
                <a:latin typeface="Heebo" pitchFamily="2" charset="-79"/>
                <a:cs typeface="Heebo" pitchFamily="2" charset="-79"/>
              </a:rPr>
              <a:t>What’s the problem?</a:t>
            </a:r>
          </a:p>
        </p:txBody>
      </p:sp>
      <p:pic>
        <p:nvPicPr>
          <p:cNvPr id="29" name="Graphic 28" descr="Question mark">
            <a:extLst>
              <a:ext uri="{FF2B5EF4-FFF2-40B4-BE49-F238E27FC236}">
                <a16:creationId xmlns:a16="http://schemas.microsoft.com/office/drawing/2014/main" id="{4C4026F2-756E-F444-918D-52FB1AF273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865388">
            <a:off x="1919379" y="3110629"/>
            <a:ext cx="802875" cy="802875"/>
          </a:xfrm>
          <a:prstGeom prst="rect">
            <a:avLst/>
          </a:prstGeom>
        </p:spPr>
      </p:pic>
      <p:pic>
        <p:nvPicPr>
          <p:cNvPr id="30" name="Graphic 29" descr="Question mark">
            <a:extLst>
              <a:ext uri="{FF2B5EF4-FFF2-40B4-BE49-F238E27FC236}">
                <a16:creationId xmlns:a16="http://schemas.microsoft.com/office/drawing/2014/main" id="{0C3A55E4-BD00-0F42-8B6C-E051BCACC6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908502">
            <a:off x="1335301" y="2906569"/>
            <a:ext cx="802875" cy="802875"/>
          </a:xfrm>
          <a:prstGeom prst="rect">
            <a:avLst/>
          </a:prstGeom>
        </p:spPr>
      </p:pic>
      <p:pic>
        <p:nvPicPr>
          <p:cNvPr id="31" name="Graphic 30" descr="Question mark">
            <a:extLst>
              <a:ext uri="{FF2B5EF4-FFF2-40B4-BE49-F238E27FC236}">
                <a16:creationId xmlns:a16="http://schemas.microsoft.com/office/drawing/2014/main" id="{BC2D1C81-4C7F-914E-B6AC-B88DEEE1524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908502">
            <a:off x="2554479" y="2945078"/>
            <a:ext cx="802875" cy="802875"/>
          </a:xfrm>
          <a:prstGeom prst="rect">
            <a:avLst/>
          </a:prstGeom>
        </p:spPr>
      </p:pic>
      <p:pic>
        <p:nvPicPr>
          <p:cNvPr id="32" name="Graphic 31" descr="Question mark">
            <a:extLst>
              <a:ext uri="{FF2B5EF4-FFF2-40B4-BE49-F238E27FC236}">
                <a16:creationId xmlns:a16="http://schemas.microsoft.com/office/drawing/2014/main" id="{F68D6373-F110-A341-8713-8C65DACE57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865388">
            <a:off x="558553" y="1285890"/>
            <a:ext cx="802875" cy="802875"/>
          </a:xfrm>
          <a:prstGeom prst="rect">
            <a:avLst/>
          </a:prstGeom>
        </p:spPr>
      </p:pic>
      <p:pic>
        <p:nvPicPr>
          <p:cNvPr id="33" name="Graphic 32" descr="Question mark">
            <a:extLst>
              <a:ext uri="{FF2B5EF4-FFF2-40B4-BE49-F238E27FC236}">
                <a16:creationId xmlns:a16="http://schemas.microsoft.com/office/drawing/2014/main" id="{B4FDF841-8D19-3149-A518-5C62B13CAD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908502">
            <a:off x="-25525" y="1081830"/>
            <a:ext cx="802875" cy="802875"/>
          </a:xfrm>
          <a:prstGeom prst="rect">
            <a:avLst/>
          </a:prstGeom>
        </p:spPr>
      </p:pic>
      <p:pic>
        <p:nvPicPr>
          <p:cNvPr id="34" name="Graphic 33" descr="Question mark">
            <a:extLst>
              <a:ext uri="{FF2B5EF4-FFF2-40B4-BE49-F238E27FC236}">
                <a16:creationId xmlns:a16="http://schemas.microsoft.com/office/drawing/2014/main" id="{6E3198A2-041C-2040-876A-FAF17DDF126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908502">
            <a:off x="1193653" y="1120339"/>
            <a:ext cx="802875" cy="802875"/>
          </a:xfrm>
          <a:prstGeom prst="rect">
            <a:avLst/>
          </a:prstGeom>
        </p:spPr>
      </p:pic>
    </p:spTree>
    <p:extLst>
      <p:ext uri="{BB962C8B-B14F-4D97-AF65-F5344CB8AC3E}">
        <p14:creationId xmlns:p14="http://schemas.microsoft.com/office/powerpoint/2010/main" val="107937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0"/>
                                        </p:tgtEl>
                                        <p:attrNameLst>
                                          <p:attrName>r</p:attrName>
                                        </p:attrNameLst>
                                      </p:cBhvr>
                                    </p:animRot>
                                    <p:animRot by="-240000">
                                      <p:cBhvr>
                                        <p:cTn id="13" dur="200" fill="hold">
                                          <p:stCondLst>
                                            <p:cond delay="200"/>
                                          </p:stCondLst>
                                        </p:cTn>
                                        <p:tgtEl>
                                          <p:spTgt spid="30"/>
                                        </p:tgtEl>
                                        <p:attrNameLst>
                                          <p:attrName>r</p:attrName>
                                        </p:attrNameLst>
                                      </p:cBhvr>
                                    </p:animRot>
                                    <p:animRot by="240000">
                                      <p:cBhvr>
                                        <p:cTn id="14" dur="200" fill="hold">
                                          <p:stCondLst>
                                            <p:cond delay="400"/>
                                          </p:stCondLst>
                                        </p:cTn>
                                        <p:tgtEl>
                                          <p:spTgt spid="30"/>
                                        </p:tgtEl>
                                        <p:attrNameLst>
                                          <p:attrName>r</p:attrName>
                                        </p:attrNameLst>
                                      </p:cBhvr>
                                    </p:animRot>
                                    <p:animRot by="-240000">
                                      <p:cBhvr>
                                        <p:cTn id="15" dur="200" fill="hold">
                                          <p:stCondLst>
                                            <p:cond delay="600"/>
                                          </p:stCondLst>
                                        </p:cTn>
                                        <p:tgtEl>
                                          <p:spTgt spid="30"/>
                                        </p:tgtEl>
                                        <p:attrNameLst>
                                          <p:attrName>r</p:attrName>
                                        </p:attrNameLst>
                                      </p:cBhvr>
                                    </p:animRot>
                                    <p:animRot by="120000">
                                      <p:cBhvr>
                                        <p:cTn id="16" dur="200" fill="hold">
                                          <p:stCondLst>
                                            <p:cond delay="800"/>
                                          </p:stCondLst>
                                        </p:cTn>
                                        <p:tgtEl>
                                          <p:spTgt spid="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9"/>
                                        </p:tgtEl>
                                        <p:attrNameLst>
                                          <p:attrName>r</p:attrName>
                                        </p:attrNameLst>
                                      </p:cBhvr>
                                    </p:animRot>
                                    <p:animRot by="-240000">
                                      <p:cBhvr>
                                        <p:cTn id="19" dur="200" fill="hold">
                                          <p:stCondLst>
                                            <p:cond delay="200"/>
                                          </p:stCondLst>
                                        </p:cTn>
                                        <p:tgtEl>
                                          <p:spTgt spid="29"/>
                                        </p:tgtEl>
                                        <p:attrNameLst>
                                          <p:attrName>r</p:attrName>
                                        </p:attrNameLst>
                                      </p:cBhvr>
                                    </p:animRot>
                                    <p:animRot by="240000">
                                      <p:cBhvr>
                                        <p:cTn id="20" dur="200" fill="hold">
                                          <p:stCondLst>
                                            <p:cond delay="400"/>
                                          </p:stCondLst>
                                        </p:cTn>
                                        <p:tgtEl>
                                          <p:spTgt spid="29"/>
                                        </p:tgtEl>
                                        <p:attrNameLst>
                                          <p:attrName>r</p:attrName>
                                        </p:attrNameLst>
                                      </p:cBhvr>
                                    </p:animRot>
                                    <p:animRot by="-240000">
                                      <p:cBhvr>
                                        <p:cTn id="21" dur="200" fill="hold">
                                          <p:stCondLst>
                                            <p:cond delay="600"/>
                                          </p:stCondLst>
                                        </p:cTn>
                                        <p:tgtEl>
                                          <p:spTgt spid="29"/>
                                        </p:tgtEl>
                                        <p:attrNameLst>
                                          <p:attrName>r</p:attrName>
                                        </p:attrNameLst>
                                      </p:cBhvr>
                                    </p:animRot>
                                    <p:animRot by="120000">
                                      <p:cBhvr>
                                        <p:cTn id="22" dur="200" fill="hold">
                                          <p:stCondLst>
                                            <p:cond delay="800"/>
                                          </p:stCondLst>
                                        </p:cTn>
                                        <p:tgtEl>
                                          <p:spTgt spid="2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4"/>
                                        </p:tgtEl>
                                        <p:attrNameLst>
                                          <p:attrName>r</p:attrName>
                                        </p:attrNameLst>
                                      </p:cBhvr>
                                    </p:animRot>
                                    <p:animRot by="-240000">
                                      <p:cBhvr>
                                        <p:cTn id="25" dur="200" fill="hold">
                                          <p:stCondLst>
                                            <p:cond delay="200"/>
                                          </p:stCondLst>
                                        </p:cTn>
                                        <p:tgtEl>
                                          <p:spTgt spid="34"/>
                                        </p:tgtEl>
                                        <p:attrNameLst>
                                          <p:attrName>r</p:attrName>
                                        </p:attrNameLst>
                                      </p:cBhvr>
                                    </p:animRot>
                                    <p:animRot by="240000">
                                      <p:cBhvr>
                                        <p:cTn id="26" dur="200" fill="hold">
                                          <p:stCondLst>
                                            <p:cond delay="400"/>
                                          </p:stCondLst>
                                        </p:cTn>
                                        <p:tgtEl>
                                          <p:spTgt spid="34"/>
                                        </p:tgtEl>
                                        <p:attrNameLst>
                                          <p:attrName>r</p:attrName>
                                        </p:attrNameLst>
                                      </p:cBhvr>
                                    </p:animRot>
                                    <p:animRot by="-240000">
                                      <p:cBhvr>
                                        <p:cTn id="27" dur="200" fill="hold">
                                          <p:stCondLst>
                                            <p:cond delay="600"/>
                                          </p:stCondLst>
                                        </p:cTn>
                                        <p:tgtEl>
                                          <p:spTgt spid="34"/>
                                        </p:tgtEl>
                                        <p:attrNameLst>
                                          <p:attrName>r</p:attrName>
                                        </p:attrNameLst>
                                      </p:cBhvr>
                                    </p:animRot>
                                    <p:animRot by="120000">
                                      <p:cBhvr>
                                        <p:cTn id="28" dur="200" fill="hold">
                                          <p:stCondLst>
                                            <p:cond delay="800"/>
                                          </p:stCondLst>
                                        </p:cTn>
                                        <p:tgtEl>
                                          <p:spTgt spid="3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33"/>
                                        </p:tgtEl>
                                        <p:attrNameLst>
                                          <p:attrName>r</p:attrName>
                                        </p:attrNameLst>
                                      </p:cBhvr>
                                    </p:animRot>
                                    <p:animRot by="-240000">
                                      <p:cBhvr>
                                        <p:cTn id="31" dur="200" fill="hold">
                                          <p:stCondLst>
                                            <p:cond delay="200"/>
                                          </p:stCondLst>
                                        </p:cTn>
                                        <p:tgtEl>
                                          <p:spTgt spid="33"/>
                                        </p:tgtEl>
                                        <p:attrNameLst>
                                          <p:attrName>r</p:attrName>
                                        </p:attrNameLst>
                                      </p:cBhvr>
                                    </p:animRot>
                                    <p:animRot by="240000">
                                      <p:cBhvr>
                                        <p:cTn id="32" dur="200" fill="hold">
                                          <p:stCondLst>
                                            <p:cond delay="400"/>
                                          </p:stCondLst>
                                        </p:cTn>
                                        <p:tgtEl>
                                          <p:spTgt spid="33"/>
                                        </p:tgtEl>
                                        <p:attrNameLst>
                                          <p:attrName>r</p:attrName>
                                        </p:attrNameLst>
                                      </p:cBhvr>
                                    </p:animRot>
                                    <p:animRot by="-240000">
                                      <p:cBhvr>
                                        <p:cTn id="33" dur="200" fill="hold">
                                          <p:stCondLst>
                                            <p:cond delay="600"/>
                                          </p:stCondLst>
                                        </p:cTn>
                                        <p:tgtEl>
                                          <p:spTgt spid="33"/>
                                        </p:tgtEl>
                                        <p:attrNameLst>
                                          <p:attrName>r</p:attrName>
                                        </p:attrNameLst>
                                      </p:cBhvr>
                                    </p:animRot>
                                    <p:animRot by="120000">
                                      <p:cBhvr>
                                        <p:cTn id="34" dur="200" fill="hold">
                                          <p:stCondLst>
                                            <p:cond delay="800"/>
                                          </p:stCondLst>
                                        </p:cTn>
                                        <p:tgtEl>
                                          <p:spTgt spid="33"/>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32"/>
                                        </p:tgtEl>
                                        <p:attrNameLst>
                                          <p:attrName>r</p:attrName>
                                        </p:attrNameLst>
                                      </p:cBhvr>
                                    </p:animRot>
                                    <p:animRot by="-240000">
                                      <p:cBhvr>
                                        <p:cTn id="37" dur="200" fill="hold">
                                          <p:stCondLst>
                                            <p:cond delay="200"/>
                                          </p:stCondLst>
                                        </p:cTn>
                                        <p:tgtEl>
                                          <p:spTgt spid="32"/>
                                        </p:tgtEl>
                                        <p:attrNameLst>
                                          <p:attrName>r</p:attrName>
                                        </p:attrNameLst>
                                      </p:cBhvr>
                                    </p:animRot>
                                    <p:animRot by="240000">
                                      <p:cBhvr>
                                        <p:cTn id="38" dur="200" fill="hold">
                                          <p:stCondLst>
                                            <p:cond delay="400"/>
                                          </p:stCondLst>
                                        </p:cTn>
                                        <p:tgtEl>
                                          <p:spTgt spid="32"/>
                                        </p:tgtEl>
                                        <p:attrNameLst>
                                          <p:attrName>r</p:attrName>
                                        </p:attrNameLst>
                                      </p:cBhvr>
                                    </p:animRot>
                                    <p:animRot by="-240000">
                                      <p:cBhvr>
                                        <p:cTn id="39" dur="200" fill="hold">
                                          <p:stCondLst>
                                            <p:cond delay="600"/>
                                          </p:stCondLst>
                                        </p:cTn>
                                        <p:tgtEl>
                                          <p:spTgt spid="32"/>
                                        </p:tgtEl>
                                        <p:attrNameLst>
                                          <p:attrName>r</p:attrName>
                                        </p:attrNameLst>
                                      </p:cBhvr>
                                    </p:animRot>
                                    <p:animRot by="120000">
                                      <p:cBhvr>
                                        <p:cTn id="40"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579119" y="-225963"/>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5505208" y="2730240"/>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53</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684" y="274726"/>
            <a:ext cx="636413"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1219983" y="1914502"/>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sp>
        <p:nvSpPr>
          <p:cNvPr id="21" name="Content Placeholder 2">
            <a:extLst>
              <a:ext uri="{FF2B5EF4-FFF2-40B4-BE49-F238E27FC236}">
                <a16:creationId xmlns:a16="http://schemas.microsoft.com/office/drawing/2014/main" id="{6E5A55DA-3BE0-474F-8553-9319CDCAA007}"/>
              </a:ext>
            </a:extLst>
          </p:cNvPr>
          <p:cNvSpPr txBox="1">
            <a:spLocks/>
          </p:cNvSpPr>
          <p:nvPr/>
        </p:nvSpPr>
        <p:spPr>
          <a:xfrm>
            <a:off x="549145" y="1123241"/>
            <a:ext cx="7471270" cy="584775"/>
          </a:xfrm>
          <a:prstGeom prst="rect">
            <a:avLst/>
          </a:prstGeom>
          <a:solidFill>
            <a:schemeClr val="bg1"/>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solidFill>
                  <a:srgbClr val="DF3AA7"/>
                </a:solidFill>
                <a:latin typeface="Heebo" pitchFamily="2" charset="-79"/>
                <a:cs typeface="Heebo" pitchFamily="2" charset="-79"/>
              </a:rPr>
              <a:t>What happened to the trees?</a:t>
            </a:r>
          </a:p>
        </p:txBody>
      </p:sp>
      <p:sp>
        <p:nvSpPr>
          <p:cNvPr id="22" name="Content Placeholder 2">
            <a:extLst>
              <a:ext uri="{FF2B5EF4-FFF2-40B4-BE49-F238E27FC236}">
                <a16:creationId xmlns:a16="http://schemas.microsoft.com/office/drawing/2014/main" id="{999EDB35-D88E-F848-A371-45C1D9762AD1}"/>
              </a:ext>
            </a:extLst>
          </p:cNvPr>
          <p:cNvSpPr txBox="1">
            <a:spLocks/>
          </p:cNvSpPr>
          <p:nvPr/>
        </p:nvSpPr>
        <p:spPr>
          <a:xfrm>
            <a:off x="354474" y="900857"/>
            <a:ext cx="8435052" cy="49615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latin typeface="Heebo" pitchFamily="2" charset="-79"/>
              <a:cs typeface="Heebo" pitchFamily="2" charset="-79"/>
            </a:endParaRPr>
          </a:p>
          <a:p>
            <a:endParaRPr lang="en-GB" sz="1800" dirty="0">
              <a:latin typeface="Heebo" pitchFamily="2" charset="-79"/>
              <a:cs typeface="Heebo" pitchFamily="2" charset="-79"/>
            </a:endParaRPr>
          </a:p>
          <a:p>
            <a:r>
              <a:rPr lang="en-GB" sz="1800" dirty="0">
                <a:latin typeface="Heebo" pitchFamily="2" charset="-79"/>
                <a:cs typeface="Heebo" pitchFamily="2" charset="-79"/>
              </a:rPr>
              <a:t>Work in your groups to find out what happened to Scotland’s trees. </a:t>
            </a:r>
          </a:p>
          <a:p>
            <a:r>
              <a:rPr lang="en-GB" sz="1800" dirty="0">
                <a:latin typeface="Heebo" pitchFamily="2" charset="-79"/>
                <a:cs typeface="Heebo" pitchFamily="2" charset="-79"/>
              </a:rPr>
              <a:t>What impact has this had/is this having on the three categories below? Again, each group should focus on one each and share their findings with the class:</a:t>
            </a:r>
          </a:p>
          <a:p>
            <a:pPr lvl="1"/>
            <a:r>
              <a:rPr lang="en-GB" sz="1800" dirty="0">
                <a:latin typeface="Heebo" pitchFamily="2" charset="-79"/>
                <a:cs typeface="Heebo" pitchFamily="2" charset="-79"/>
              </a:rPr>
              <a:t>People</a:t>
            </a:r>
          </a:p>
          <a:p>
            <a:pPr lvl="1"/>
            <a:r>
              <a:rPr lang="en-GB" sz="1800" dirty="0">
                <a:latin typeface="Heebo" pitchFamily="2" charset="-79"/>
                <a:cs typeface="Heebo" pitchFamily="2" charset="-79"/>
              </a:rPr>
              <a:t>Planet</a:t>
            </a:r>
          </a:p>
          <a:p>
            <a:pPr lvl="1"/>
            <a:r>
              <a:rPr lang="en-GB" sz="1800" dirty="0">
                <a:latin typeface="Heebo" pitchFamily="2" charset="-79"/>
                <a:cs typeface="Heebo" pitchFamily="2" charset="-79"/>
              </a:rPr>
              <a:t>Wildlife</a:t>
            </a:r>
          </a:p>
          <a:p>
            <a:pPr marL="0" indent="0">
              <a:buNone/>
            </a:pPr>
            <a:endParaRPr lang="en-GB" sz="1800" dirty="0">
              <a:latin typeface="Heebo" pitchFamily="2" charset="-79"/>
              <a:cs typeface="Heebo" pitchFamily="2" charset="-79"/>
            </a:endParaRPr>
          </a:p>
          <a:p>
            <a:pPr marL="0" indent="0">
              <a:buNone/>
            </a:pPr>
            <a:r>
              <a:rPr lang="en-GB" sz="1800" b="1" dirty="0">
                <a:latin typeface="Heebo" pitchFamily="2" charset="-79"/>
                <a:cs typeface="Heebo" pitchFamily="2" charset="-79"/>
              </a:rPr>
              <a:t>Useful websites include:</a:t>
            </a:r>
          </a:p>
          <a:p>
            <a:pPr marL="0" indent="0">
              <a:buNone/>
            </a:pPr>
            <a:r>
              <a:rPr lang="en-GB" sz="1800" u="sng"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www.treesforlife.org.uk/forest</a:t>
            </a:r>
            <a:endParaRPr lang="en-GB" sz="1800" dirty="0">
              <a:solidFill>
                <a:srgbClr val="DF3AA7"/>
              </a:solidFill>
              <a:latin typeface="Heebo" pitchFamily="2" charset="-79"/>
              <a:cs typeface="Heebo" pitchFamily="2" charset="-79"/>
            </a:endParaRPr>
          </a:p>
          <a:p>
            <a:pPr marL="0" indent="0">
              <a:buNone/>
            </a:pPr>
            <a:r>
              <a:rPr lang="en-GB" sz="1800" u="sng"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https://scotland.forestry.gov.uk/supporting</a:t>
            </a:r>
          </a:p>
          <a:p>
            <a:pPr marL="0" indent="0">
              <a:buNone/>
            </a:pPr>
            <a:endParaRPr lang="en-GB" sz="1800" dirty="0">
              <a:latin typeface="Heebo" pitchFamily="2" charset="-79"/>
              <a:cs typeface="Heebo" pitchFamily="2" charset="-79"/>
            </a:endParaRPr>
          </a:p>
        </p:txBody>
      </p:sp>
    </p:spTree>
    <p:extLst>
      <p:ext uri="{BB962C8B-B14F-4D97-AF65-F5344CB8AC3E}">
        <p14:creationId xmlns:p14="http://schemas.microsoft.com/office/powerpoint/2010/main" val="133760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4123370" y="3790872"/>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54</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0684" y="274726"/>
            <a:ext cx="636413"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741313" y="4639162"/>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pic>
        <p:nvPicPr>
          <p:cNvPr id="25" name="Picture 2" descr="Image result for oh wait thats what trees are">
            <a:extLst>
              <a:ext uri="{FF2B5EF4-FFF2-40B4-BE49-F238E27FC236}">
                <a16:creationId xmlns:a16="http://schemas.microsoft.com/office/drawing/2014/main" id="{55EC153A-77A3-964F-916F-6B98F6A6E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63343">
            <a:off x="5677452" y="381943"/>
            <a:ext cx="3135836" cy="3135836"/>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a:extLst>
              <a:ext uri="{FF2B5EF4-FFF2-40B4-BE49-F238E27FC236}">
                <a16:creationId xmlns:a16="http://schemas.microsoft.com/office/drawing/2014/main" id="{B28A1F18-5852-494F-9080-60557AF8B223}"/>
              </a:ext>
            </a:extLst>
          </p:cNvPr>
          <p:cNvSpPr txBox="1">
            <a:spLocks/>
          </p:cNvSpPr>
          <p:nvPr/>
        </p:nvSpPr>
        <p:spPr>
          <a:xfrm>
            <a:off x="323803" y="597991"/>
            <a:ext cx="8435052" cy="49615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dirty="0">
              <a:latin typeface="Heebo" pitchFamily="2" charset="-79"/>
              <a:cs typeface="Heebo" pitchFamily="2" charset="-79"/>
            </a:endParaRPr>
          </a:p>
          <a:p>
            <a:endParaRPr lang="en-GB" sz="2000" dirty="0">
              <a:latin typeface="Heebo" pitchFamily="2" charset="-79"/>
              <a:cs typeface="Heebo" pitchFamily="2" charset="-79"/>
            </a:endParaRPr>
          </a:p>
          <a:p>
            <a:pPr marL="0" indent="0">
              <a:buNone/>
            </a:pPr>
            <a:r>
              <a:rPr lang="en-GB" sz="2000" b="1" dirty="0">
                <a:latin typeface="Heebo" pitchFamily="2" charset="-79"/>
                <a:cs typeface="Heebo" pitchFamily="2" charset="-79"/>
              </a:rPr>
              <a:t>Work in your groups to find out what is being </a:t>
            </a:r>
          </a:p>
          <a:p>
            <a:pPr marL="0" indent="0">
              <a:buNone/>
            </a:pPr>
            <a:r>
              <a:rPr lang="en-GB" sz="2000" b="1" dirty="0">
                <a:latin typeface="Heebo" pitchFamily="2" charset="-79"/>
                <a:cs typeface="Heebo" pitchFamily="2" charset="-79"/>
              </a:rPr>
              <a:t>done to restore tree cover:</a:t>
            </a:r>
          </a:p>
          <a:p>
            <a:pPr marL="0" indent="0">
              <a:buNone/>
            </a:pPr>
            <a:r>
              <a:rPr lang="en-GB" sz="2000" dirty="0">
                <a:latin typeface="Heebo" pitchFamily="2" charset="-79"/>
                <a:cs typeface="Heebo" pitchFamily="2" charset="-79"/>
              </a:rPr>
              <a:t>       - Internationally</a:t>
            </a:r>
          </a:p>
          <a:p>
            <a:pPr marL="0" indent="0">
              <a:buNone/>
            </a:pPr>
            <a:r>
              <a:rPr lang="en-GB" sz="2000" dirty="0">
                <a:latin typeface="Heebo" pitchFamily="2" charset="-79"/>
                <a:cs typeface="Heebo" pitchFamily="2" charset="-79"/>
              </a:rPr>
              <a:t>       - Here in Scotland</a:t>
            </a:r>
          </a:p>
          <a:p>
            <a:pPr marL="0" indent="0">
              <a:buNone/>
            </a:pPr>
            <a:endParaRPr lang="en-GB" sz="2000" dirty="0">
              <a:latin typeface="Heebo" pitchFamily="2" charset="-79"/>
              <a:cs typeface="Heebo" pitchFamily="2" charset="-79"/>
            </a:endParaRPr>
          </a:p>
          <a:p>
            <a:pPr marL="0" indent="0">
              <a:buNone/>
            </a:pPr>
            <a:r>
              <a:rPr lang="en-GB" sz="2000" b="1" dirty="0">
                <a:latin typeface="Heebo" pitchFamily="2" charset="-79"/>
                <a:cs typeface="Heebo" pitchFamily="2" charset="-79"/>
              </a:rPr>
              <a:t>What can we do as individuals to:</a:t>
            </a:r>
          </a:p>
          <a:p>
            <a:pPr marL="0" indent="0">
              <a:buNone/>
            </a:pPr>
            <a:r>
              <a:rPr lang="en-GB" sz="2000" dirty="0">
                <a:latin typeface="Heebo" pitchFamily="2" charset="-79"/>
                <a:cs typeface="Heebo" pitchFamily="2" charset="-79"/>
              </a:rPr>
              <a:t> - halt the loss of more trees</a:t>
            </a:r>
          </a:p>
          <a:p>
            <a:pPr marL="0" indent="0">
              <a:buNone/>
            </a:pPr>
            <a:r>
              <a:rPr lang="en-GB" sz="2000" dirty="0">
                <a:latin typeface="Heebo" pitchFamily="2" charset="-79"/>
                <a:cs typeface="Heebo" pitchFamily="2" charset="-79"/>
              </a:rPr>
              <a:t> - restore existing forests</a:t>
            </a:r>
          </a:p>
          <a:p>
            <a:pPr marL="0" indent="0">
              <a:buNone/>
            </a:pPr>
            <a:r>
              <a:rPr lang="en-GB" sz="2000" dirty="0">
                <a:latin typeface="Heebo" pitchFamily="2" charset="-79"/>
                <a:cs typeface="Heebo" pitchFamily="2" charset="-79"/>
              </a:rPr>
              <a:t> - generate new tree cover?</a:t>
            </a:r>
          </a:p>
          <a:p>
            <a:pPr marL="0" indent="0">
              <a:buNone/>
            </a:pPr>
            <a:endParaRPr lang="en-GB" sz="2000" dirty="0">
              <a:latin typeface="Heebo" pitchFamily="2" charset="-79"/>
              <a:cs typeface="Heebo" pitchFamily="2" charset="-79"/>
            </a:endParaRPr>
          </a:p>
          <a:p>
            <a:pPr marL="0" indent="0">
              <a:buNone/>
            </a:pPr>
            <a:endParaRPr lang="en-GB" sz="2000" dirty="0">
              <a:latin typeface="Heebo" pitchFamily="2" charset="-79"/>
              <a:cs typeface="Heebo" pitchFamily="2" charset="-79"/>
            </a:endParaRPr>
          </a:p>
          <a:p>
            <a:pPr marL="0" indent="0">
              <a:buNone/>
            </a:pPr>
            <a:endParaRPr lang="en-GB" sz="2000" dirty="0">
              <a:latin typeface="Heebo" pitchFamily="2" charset="-79"/>
              <a:cs typeface="Heebo" pitchFamily="2" charset="-79"/>
            </a:endParaRPr>
          </a:p>
          <a:p>
            <a:endParaRPr lang="en-GB" sz="2000" dirty="0">
              <a:latin typeface="Heebo" pitchFamily="2" charset="-79"/>
              <a:cs typeface="Heebo" pitchFamily="2" charset="-79"/>
            </a:endParaRPr>
          </a:p>
        </p:txBody>
      </p:sp>
    </p:spTree>
    <p:extLst>
      <p:ext uri="{BB962C8B-B14F-4D97-AF65-F5344CB8AC3E}">
        <p14:creationId xmlns:p14="http://schemas.microsoft.com/office/powerpoint/2010/main" val="108645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Take it further</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55</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684" y="274726"/>
            <a:ext cx="636413"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89208" y="-2875504"/>
            <a:ext cx="4078351" cy="4078351"/>
          </a:xfrm>
          <a:prstGeom prst="rect">
            <a:avLst/>
          </a:prstGeom>
        </p:spPr>
      </p:pic>
      <p:sp>
        <p:nvSpPr>
          <p:cNvPr id="25" name="Content Placeholder 2">
            <a:extLst>
              <a:ext uri="{FF2B5EF4-FFF2-40B4-BE49-F238E27FC236}">
                <a16:creationId xmlns:a16="http://schemas.microsoft.com/office/drawing/2014/main" id="{59FBAC55-F7D0-E84F-B54B-384E122864D1}"/>
              </a:ext>
            </a:extLst>
          </p:cNvPr>
          <p:cNvSpPr txBox="1">
            <a:spLocks/>
          </p:cNvSpPr>
          <p:nvPr/>
        </p:nvSpPr>
        <p:spPr>
          <a:xfrm>
            <a:off x="247271" y="920114"/>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chemeClr val="tx1">
                  <a:lumMod val="85000"/>
                  <a:lumOff val="15000"/>
                </a:schemeClr>
              </a:solidFill>
            </a:endParaRPr>
          </a:p>
          <a:p>
            <a:r>
              <a:rPr lang="en-GB" sz="1800" dirty="0">
                <a:latin typeface="Heebo" pitchFamily="2" charset="-79"/>
                <a:cs typeface="Heebo" pitchFamily="2" charset="-79"/>
              </a:rPr>
              <a:t>Explore more about forests with</a:t>
            </a:r>
            <a:r>
              <a:rPr lang="en-GB" sz="1800" dirty="0">
                <a:solidFill>
                  <a:srgbClr val="DF3AA7"/>
                </a:solidFill>
                <a:latin typeface="Heebo" pitchFamily="2" charset="-79"/>
                <a:cs typeface="Heebo" pitchFamily="2" charset="-79"/>
              </a:rPr>
              <a:t> </a:t>
            </a:r>
            <a:r>
              <a:rPr lang="en-GB" sz="1800" u="sng"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http://ourforestourfuture.org.uk/</a:t>
            </a:r>
            <a:r>
              <a:rPr lang="en-GB" sz="1800" dirty="0">
                <a:solidFill>
                  <a:srgbClr val="DF3AA7"/>
                </a:solidFill>
                <a:latin typeface="Heebo" pitchFamily="2" charset="-79"/>
                <a:cs typeface="Heebo" pitchFamily="2" charset="-79"/>
              </a:rPr>
              <a:t> </a:t>
            </a:r>
          </a:p>
          <a:p>
            <a:r>
              <a:rPr lang="en-GB" sz="1800" dirty="0">
                <a:latin typeface="Heebo" pitchFamily="2" charset="-79"/>
                <a:cs typeface="Heebo" pitchFamily="2" charset="-79"/>
              </a:rPr>
              <a:t>Investigate the local and global issues surrounding climate change and sustainable development through trees and forests with </a:t>
            </a:r>
            <a:r>
              <a:rPr lang="en-US" sz="1800" u="sng"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www.forestsforthefuture.co.uk</a:t>
            </a:r>
            <a:r>
              <a:rPr lang="en-US" sz="1800" u="sng" dirty="0">
                <a:solidFill>
                  <a:srgbClr val="DF3AA7"/>
                </a:solidFill>
                <a:latin typeface="Heebo" pitchFamily="2" charset="-79"/>
                <a:cs typeface="Heebo" pitchFamily="2" charset="-79"/>
              </a:rPr>
              <a:t> </a:t>
            </a:r>
            <a:endParaRPr lang="en-GB" sz="1800" u="sng" dirty="0">
              <a:solidFill>
                <a:srgbClr val="DF3AA7"/>
              </a:solidFill>
              <a:latin typeface="Heebo" pitchFamily="2" charset="-79"/>
              <a:cs typeface="Heebo" pitchFamily="2" charset="-79"/>
            </a:endParaRPr>
          </a:p>
          <a:p>
            <a:r>
              <a:rPr lang="en-GB" sz="1800" dirty="0">
                <a:latin typeface="Heebo" pitchFamily="2" charset="-79"/>
                <a:cs typeface="Heebo" pitchFamily="2" charset="-79"/>
              </a:rPr>
              <a:t>G</a:t>
            </a:r>
            <a:r>
              <a:rPr lang="en-US" sz="1800" dirty="0">
                <a:latin typeface="Heebo" pitchFamily="2" charset="-79"/>
                <a:cs typeface="Heebo" pitchFamily="2" charset="-79"/>
              </a:rPr>
              <a:t>o outside and explore a local forest or woodland. Look at how it has been managed past and present, its biodiversity, and how it contributes to our wider well-being. Explore ‘</a:t>
            </a:r>
            <a:r>
              <a:rPr lang="en-US" sz="1800"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shinrin-yoku</a:t>
            </a:r>
            <a:r>
              <a:rPr lang="en-US" sz="1800" dirty="0">
                <a:latin typeface="Heebo" pitchFamily="2" charset="-79"/>
                <a:cs typeface="Heebo" pitchFamily="2" charset="-79"/>
              </a:rPr>
              <a:t>’, or ‘forest-bathing’.</a:t>
            </a:r>
          </a:p>
          <a:p>
            <a:r>
              <a:rPr lang="en-US" sz="1800" dirty="0">
                <a:latin typeface="Heebo" pitchFamily="2" charset="-79"/>
                <a:cs typeface="Heebo" pitchFamily="2" charset="-79"/>
              </a:rPr>
              <a:t>Did you know that 95% of our food relies on healthy soils, or that they contain one-quarter of the world’s biodiversity? Find out more with </a:t>
            </a:r>
            <a:r>
              <a:rPr lang="en-US" sz="1800" dirty="0">
                <a:solidFill>
                  <a:srgbClr val="DF3AA7"/>
                </a:solidFill>
                <a:latin typeface="Heebo" pitchFamily="2" charset="-79"/>
                <a:cs typeface="Heebo" pitchFamily="2" charset="-79"/>
              </a:rPr>
              <a:t>‘</a:t>
            </a:r>
            <a:r>
              <a:rPr lang="en-US" sz="1800" dirty="0">
                <a:solidFill>
                  <a:srgbClr val="DF3AA7"/>
                </a:solidFill>
                <a:latin typeface="Heebo" pitchFamily="2" charset="-79"/>
                <a:cs typeface="Heebo" pitchFamily="2" charset="-79"/>
                <a:hlinkClick r:id="rId8">
                  <a:extLst>
                    <a:ext uri="{A12FA001-AC4F-418D-AE19-62706E023703}">
                      <ahyp:hlinkClr xmlns:ahyp="http://schemas.microsoft.com/office/drawing/2018/hyperlinkcolor" val="tx"/>
                    </a:ext>
                  </a:extLst>
                </a:hlinkClick>
              </a:rPr>
              <a:t>The World Beneath our Feet</a:t>
            </a:r>
            <a:r>
              <a:rPr lang="en-US" sz="1800" dirty="0">
                <a:latin typeface="Heebo" pitchFamily="2" charset="-79"/>
                <a:cs typeface="Heebo" pitchFamily="2" charset="-79"/>
              </a:rPr>
              <a:t>’.</a:t>
            </a:r>
            <a:endParaRPr lang="en-GB" sz="1800" dirty="0">
              <a:latin typeface="Heebo" pitchFamily="2" charset="-79"/>
              <a:cs typeface="Heebo" pitchFamily="2" charset="-79"/>
            </a:endParaRPr>
          </a:p>
        </p:txBody>
      </p:sp>
      <p:pic>
        <p:nvPicPr>
          <p:cNvPr id="18" name="Picture 17">
            <a:extLst>
              <a:ext uri="{FF2B5EF4-FFF2-40B4-BE49-F238E27FC236}">
                <a16:creationId xmlns:a16="http://schemas.microsoft.com/office/drawing/2014/main" id="{8BCE79EC-B10A-7D44-952A-C137355E2B37}"/>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1512728" y="4184402"/>
            <a:ext cx="2554230" cy="2554230"/>
          </a:xfrm>
          <a:prstGeom prst="rect">
            <a:avLst/>
          </a:prstGeom>
        </p:spPr>
      </p:pic>
    </p:spTree>
    <p:extLst>
      <p:ext uri="{BB962C8B-B14F-4D97-AF65-F5344CB8AC3E}">
        <p14:creationId xmlns:p14="http://schemas.microsoft.com/office/powerpoint/2010/main" val="2069579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Want more?</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56</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684" y="274726"/>
            <a:ext cx="636413" cy="63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756842"/>
            <a:ext cx="4078351" cy="4078351"/>
          </a:xfrm>
          <a:prstGeom prst="rect">
            <a:avLst/>
          </a:prstGeom>
        </p:spPr>
      </p:pic>
      <p:sp>
        <p:nvSpPr>
          <p:cNvPr id="18" name="Content Placeholder 2">
            <a:extLst>
              <a:ext uri="{FF2B5EF4-FFF2-40B4-BE49-F238E27FC236}">
                <a16:creationId xmlns:a16="http://schemas.microsoft.com/office/drawing/2014/main" id="{EA7FDCE2-AD8C-AF49-9434-F5BD385B38E5}"/>
              </a:ext>
            </a:extLst>
          </p:cNvPr>
          <p:cNvSpPr txBox="1">
            <a:spLocks/>
          </p:cNvSpPr>
          <p:nvPr/>
        </p:nvSpPr>
        <p:spPr>
          <a:xfrm>
            <a:off x="152400" y="1293128"/>
            <a:ext cx="8969093"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solidFill>
                <a:schemeClr val="tx1">
                  <a:lumMod val="85000"/>
                  <a:lumOff val="15000"/>
                </a:schemeClr>
              </a:solidFill>
              <a:latin typeface="Heebo" pitchFamily="2" charset="-79"/>
              <a:cs typeface="Heebo" pitchFamily="2" charset="-79"/>
            </a:endParaRPr>
          </a:p>
          <a:p>
            <a:pPr marL="0" indent="0">
              <a:buNone/>
            </a:pPr>
            <a:r>
              <a:rPr lang="en-GB" sz="2400" b="1" dirty="0">
                <a:solidFill>
                  <a:schemeClr val="tx1">
                    <a:lumMod val="85000"/>
                    <a:lumOff val="15000"/>
                  </a:schemeClr>
                </a:solidFill>
                <a:latin typeface="Heebo" pitchFamily="2" charset="-79"/>
                <a:cs typeface="Heebo" pitchFamily="2" charset="-79"/>
              </a:rPr>
              <a:t>Check out these additional resources for this goal:</a:t>
            </a:r>
          </a:p>
          <a:p>
            <a:pPr marL="0" indent="0">
              <a:buNone/>
            </a:pPr>
            <a:endParaRPr lang="en-GB" sz="1800" b="1" dirty="0">
              <a:solidFill>
                <a:schemeClr val="tx1">
                  <a:lumMod val="85000"/>
                  <a:lumOff val="15000"/>
                </a:schemeClr>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http://worldslargestlesson.globalgoals.org/global-goals/life-on-land/</a:t>
            </a:r>
            <a:endParaRPr lang="en-GB" sz="1800" dirty="0">
              <a:solidFill>
                <a:srgbClr val="DF3AA7"/>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http://www.teachglobalambassadors.org/curriculum-areas</a:t>
            </a:r>
            <a:r>
              <a:rPr lang="en-GB" sz="1800" dirty="0">
                <a:solidFill>
                  <a:srgbClr val="DF3AA7"/>
                </a:solidFill>
                <a:latin typeface="Heebo" pitchFamily="2" charset="-79"/>
                <a:cs typeface="Heebo" pitchFamily="2" charset="-79"/>
              </a:rPr>
              <a:t> </a:t>
            </a:r>
          </a:p>
          <a:p>
            <a:pPr marL="0" indent="0">
              <a:buNone/>
            </a:pPr>
            <a:r>
              <a:rPr lang="en-GB" sz="1800"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https://www.keepscotlandbeautiful.org/sustainable-development-education/eco-schools/ten-topics/biodiversity/</a:t>
            </a:r>
            <a:endParaRPr lang="en-GB" sz="1800" dirty="0">
              <a:solidFill>
                <a:srgbClr val="DF3AA7"/>
              </a:solidFill>
              <a:latin typeface="Heebo" pitchFamily="2" charset="-79"/>
              <a:cs typeface="Heebo" pitchFamily="2" charset="-79"/>
            </a:endParaRPr>
          </a:p>
          <a:p>
            <a:pPr marL="0" indent="0">
              <a:buNone/>
            </a:pPr>
            <a:endParaRPr lang="en-GB" sz="1800" dirty="0">
              <a:solidFill>
                <a:schemeClr val="tx1">
                  <a:lumMod val="85000"/>
                  <a:lumOff val="15000"/>
                </a:schemeClr>
              </a:solidFill>
              <a:latin typeface="Heebo" pitchFamily="2" charset="-79"/>
              <a:cs typeface="Heebo" pitchFamily="2" charset="-79"/>
            </a:endParaRPr>
          </a:p>
        </p:txBody>
      </p:sp>
      <p:pic>
        <p:nvPicPr>
          <p:cNvPr id="19" name="Graphic 18" descr="Cursor">
            <a:hlinkClick r:id="rId8"/>
            <a:extLst>
              <a:ext uri="{FF2B5EF4-FFF2-40B4-BE49-F238E27FC236}">
                <a16:creationId xmlns:a16="http://schemas.microsoft.com/office/drawing/2014/main" id="{07DC674C-5739-5F4D-B6C9-1B0ED802CB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4768" y="3659666"/>
            <a:ext cx="705258" cy="705258"/>
          </a:xfrm>
          <a:prstGeom prst="rect">
            <a:avLst/>
          </a:prstGeom>
        </p:spPr>
      </p:pic>
      <p:pic>
        <p:nvPicPr>
          <p:cNvPr id="20" name="Picture 19">
            <a:extLst>
              <a:ext uri="{FF2B5EF4-FFF2-40B4-BE49-F238E27FC236}">
                <a16:creationId xmlns:a16="http://schemas.microsoft.com/office/drawing/2014/main" id="{C107BE6D-F0F0-304E-A7DE-84CE646DD73C}"/>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2102782" y="3839755"/>
            <a:ext cx="4078351" cy="4078351"/>
          </a:xfrm>
          <a:prstGeom prst="rect">
            <a:avLst/>
          </a:prstGeom>
        </p:spPr>
      </p:pic>
      <p:pic>
        <p:nvPicPr>
          <p:cNvPr id="4" name="Picture 3">
            <a:extLst>
              <a:ext uri="{FF2B5EF4-FFF2-40B4-BE49-F238E27FC236}">
                <a16:creationId xmlns:a16="http://schemas.microsoft.com/office/drawing/2014/main" id="{980E1AAB-FC13-DB4C-AF06-DD2C1FC85EB2}"/>
              </a:ext>
            </a:extLst>
          </p:cNvPr>
          <p:cNvPicPr>
            <a:picLocks noChangeAspect="1"/>
          </p:cNvPicPr>
          <p:nvPr/>
        </p:nvPicPr>
        <p:blipFill>
          <a:blip r:embed="rId11"/>
          <a:stretch>
            <a:fillRect/>
          </a:stretch>
        </p:blipFill>
        <p:spPr>
          <a:xfrm>
            <a:off x="7466155" y="1646126"/>
            <a:ext cx="1600200" cy="1422400"/>
          </a:xfrm>
          <a:prstGeom prst="rect">
            <a:avLst/>
          </a:prstGeom>
        </p:spPr>
      </p:pic>
      <p:pic>
        <p:nvPicPr>
          <p:cNvPr id="12" name="Picture 11">
            <a:extLst>
              <a:ext uri="{FF2B5EF4-FFF2-40B4-BE49-F238E27FC236}">
                <a16:creationId xmlns:a16="http://schemas.microsoft.com/office/drawing/2014/main" id="{30B3F5BE-DE3A-714F-A7A6-D732B3F7774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73116" y="165334"/>
            <a:ext cx="1969591" cy="1075662"/>
          </a:xfrm>
          <a:prstGeom prst="rect">
            <a:avLst/>
          </a:prstGeom>
        </p:spPr>
      </p:pic>
      <p:pic>
        <p:nvPicPr>
          <p:cNvPr id="24" name="Graphic 23" descr="Cursor">
            <a:hlinkClick r:id="rId8"/>
            <a:extLst>
              <a:ext uri="{FF2B5EF4-FFF2-40B4-BE49-F238E27FC236}">
                <a16:creationId xmlns:a16="http://schemas.microsoft.com/office/drawing/2014/main" id="{6D7CE3C1-09E2-774E-8C40-285AD81440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995134">
            <a:off x="6854865" y="2013855"/>
            <a:ext cx="705258" cy="705258"/>
          </a:xfrm>
          <a:prstGeom prst="rect">
            <a:avLst/>
          </a:prstGeom>
        </p:spPr>
      </p:pic>
    </p:spTree>
    <p:extLst>
      <p:ext uri="{BB962C8B-B14F-4D97-AF65-F5344CB8AC3E}">
        <p14:creationId xmlns:p14="http://schemas.microsoft.com/office/powerpoint/2010/main" val="26883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childTnLst>
                          </p:cTn>
                        </p:par>
                        <p:par>
                          <p:cTn id="11" fill="hold">
                            <p:stCondLst>
                              <p:cond delay="1000"/>
                            </p:stCondLst>
                            <p:childTnLst>
                              <p:par>
                                <p:cTn id="12" presetID="32" presetClass="emph" presetSubtype="0" repeatCount="indefinite" fill="hold" nodeType="afterEffect">
                                  <p:stCondLst>
                                    <p:cond delay="0"/>
                                  </p:stCondLst>
                                  <p:childTnLst>
                                    <p:animRot by="120000">
                                      <p:cBhvr>
                                        <p:cTn id="13" dur="100" fill="hold">
                                          <p:stCondLst>
                                            <p:cond delay="0"/>
                                          </p:stCondLst>
                                        </p:cTn>
                                        <p:tgtEl>
                                          <p:spTgt spid="19"/>
                                        </p:tgtEl>
                                        <p:attrNameLst>
                                          <p:attrName>r</p:attrName>
                                        </p:attrNameLst>
                                      </p:cBhvr>
                                    </p:animRot>
                                    <p:animRot by="-240000">
                                      <p:cBhvr>
                                        <p:cTn id="14" dur="200" fill="hold">
                                          <p:stCondLst>
                                            <p:cond delay="200"/>
                                          </p:stCondLst>
                                        </p:cTn>
                                        <p:tgtEl>
                                          <p:spTgt spid="19"/>
                                        </p:tgtEl>
                                        <p:attrNameLst>
                                          <p:attrName>r</p:attrName>
                                        </p:attrNameLst>
                                      </p:cBhvr>
                                    </p:animRot>
                                    <p:animRot by="240000">
                                      <p:cBhvr>
                                        <p:cTn id="15" dur="200" fill="hold">
                                          <p:stCondLst>
                                            <p:cond delay="400"/>
                                          </p:stCondLst>
                                        </p:cTn>
                                        <p:tgtEl>
                                          <p:spTgt spid="19"/>
                                        </p:tgtEl>
                                        <p:attrNameLst>
                                          <p:attrName>r</p:attrName>
                                        </p:attrNameLst>
                                      </p:cBhvr>
                                    </p:animRot>
                                    <p:animRot by="-240000">
                                      <p:cBhvr>
                                        <p:cTn id="16" dur="200" fill="hold">
                                          <p:stCondLst>
                                            <p:cond delay="600"/>
                                          </p:stCondLst>
                                        </p:cTn>
                                        <p:tgtEl>
                                          <p:spTgt spid="19"/>
                                        </p:tgtEl>
                                        <p:attrNameLst>
                                          <p:attrName>r</p:attrName>
                                        </p:attrNameLst>
                                      </p:cBhvr>
                                    </p:animRot>
                                    <p:animRot by="120000">
                                      <p:cBhvr>
                                        <p:cTn id="17"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0" y="361950"/>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85799" y="308470"/>
            <a:ext cx="8854753" cy="523220"/>
          </a:xfrm>
          <a:prstGeom prst="rect">
            <a:avLst/>
          </a:prstGeom>
          <a:noFill/>
        </p:spPr>
        <p:txBody>
          <a:bodyPr wrap="square" rtlCol="0">
            <a:spAutoFit/>
          </a:bodyPr>
          <a:lstStyle/>
          <a:p>
            <a:r>
              <a:rPr lang="en-US" sz="2800" b="1" dirty="0">
                <a:solidFill>
                  <a:srgbClr val="676ABF"/>
                </a:solidFill>
                <a:latin typeface="Heebo" pitchFamily="2" charset="-79"/>
                <a:ea typeface="Roboto Cn" pitchFamily="2" charset="0"/>
                <a:cs typeface="Heebo" pitchFamily="2" charset="-79"/>
              </a:rPr>
              <a:t>Goal 16: Peace, justice and strong institutions</a:t>
            </a:r>
          </a:p>
        </p:txBody>
      </p:sp>
      <p:sp>
        <p:nvSpPr>
          <p:cNvPr id="5" name="TextBox 4"/>
          <p:cNvSpPr txBox="1"/>
          <p:nvPr/>
        </p:nvSpPr>
        <p:spPr>
          <a:xfrm>
            <a:off x="685800" y="742950"/>
            <a:ext cx="4343400" cy="276999"/>
          </a:xfrm>
          <a:prstGeom prst="rect">
            <a:avLst/>
          </a:prstGeom>
          <a:noFill/>
        </p:spPr>
        <p:txBody>
          <a:bodyPr wrap="square" rtlCol="0">
            <a:spAutoFit/>
          </a:bodyPr>
          <a:lstStyle/>
          <a:p>
            <a:r>
              <a:rPr lang="en-US" sz="1200" dirty="0">
                <a:solidFill>
                  <a:srgbClr val="DF3AA7"/>
                </a:solidFill>
              </a:rPr>
              <a:t>Understanding the SDGs</a:t>
            </a:r>
          </a:p>
        </p:txBody>
      </p:sp>
      <p:sp>
        <p:nvSpPr>
          <p:cNvPr id="8" name="TextBox 7"/>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57</a:t>
            </a:fld>
            <a:endParaRPr lang="en-US" sz="1100" dirty="0">
              <a:solidFill>
                <a:schemeClr val="bg1"/>
              </a:solidFill>
            </a:endParaRPr>
          </a:p>
        </p:txBody>
      </p:sp>
      <p:sp>
        <p:nvSpPr>
          <p:cNvPr id="17" name="TextBox 16"/>
          <p:cNvSpPr txBox="1"/>
          <p:nvPr/>
        </p:nvSpPr>
        <p:spPr>
          <a:xfrm>
            <a:off x="307425" y="3546920"/>
            <a:ext cx="7876885" cy="1431161"/>
          </a:xfrm>
          <a:prstGeom prst="rect">
            <a:avLst/>
          </a:prstGeom>
          <a:noFill/>
        </p:spPr>
        <p:txBody>
          <a:bodyPr wrap="square" rtlCol="0">
            <a:spAutoFit/>
          </a:bodyPr>
          <a:lstStyle/>
          <a:p>
            <a:pPr algn="ctr">
              <a:lnSpc>
                <a:spcPct val="150000"/>
              </a:lnSpc>
            </a:pPr>
            <a:r>
              <a:rPr lang="en-US" dirty="0">
                <a:solidFill>
                  <a:schemeClr val="tx1">
                    <a:lumMod val="75000"/>
                    <a:lumOff val="25000"/>
                  </a:schemeClr>
                </a:solidFill>
                <a:latin typeface="Heebo Medium" pitchFamily="2" charset="-79"/>
                <a:cs typeface="Heebo Medium" pitchFamily="2" charset="-79"/>
              </a:rPr>
              <a:t>This goals aims to:</a:t>
            </a:r>
          </a:p>
          <a:p>
            <a:pPr algn="ctr"/>
            <a:r>
              <a:rPr lang="en-GB" sz="2000" b="1" dirty="0">
                <a:solidFill>
                  <a:schemeClr val="tx1">
                    <a:lumMod val="75000"/>
                    <a:lumOff val="25000"/>
                  </a:schemeClr>
                </a:solidFill>
              </a:rPr>
              <a:t>Promote peaceful and inclusive societies for sustainable development, provide access to justice for all and build effective, accountable and inclusive institutions at all levels</a:t>
            </a:r>
          </a:p>
        </p:txBody>
      </p:sp>
      <p:sp>
        <p:nvSpPr>
          <p:cNvPr id="20" name="Rectangle 19">
            <a:extLst>
              <a:ext uri="{FF2B5EF4-FFF2-40B4-BE49-F238E27FC236}">
                <a16:creationId xmlns:a16="http://schemas.microsoft.com/office/drawing/2014/main" id="{6144FA8B-7C48-5847-8969-D3F4CEBB4A15}"/>
              </a:ext>
            </a:extLst>
          </p:cNvPr>
          <p:cNvSpPr/>
          <p:nvPr/>
        </p:nvSpPr>
        <p:spPr>
          <a:xfrm>
            <a:off x="8022634" y="4814949"/>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A9E04B7-76A7-A942-AEF0-B6AAB7F3F6B3}"/>
              </a:ext>
            </a:extLst>
          </p:cNvPr>
          <p:cNvSpPr>
            <a:spLocks/>
          </p:cNvSpPr>
          <p:nvPr/>
        </p:nvSpPr>
        <p:spPr bwMode="auto">
          <a:xfrm>
            <a:off x="7033810" y="4809253"/>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TextBox 22">
            <a:extLst>
              <a:ext uri="{FF2B5EF4-FFF2-40B4-BE49-F238E27FC236}">
                <a16:creationId xmlns:a16="http://schemas.microsoft.com/office/drawing/2014/main" id="{B9E79B9D-09D1-1D40-8B98-3651009719F7}"/>
              </a:ext>
            </a:extLst>
          </p:cNvPr>
          <p:cNvSpPr txBox="1"/>
          <p:nvPr/>
        </p:nvSpPr>
        <p:spPr>
          <a:xfrm>
            <a:off x="7345875" y="4863620"/>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57</a:t>
            </a:fld>
            <a:endParaRPr lang="en-US" sz="1100" dirty="0">
              <a:solidFill>
                <a:schemeClr val="bg1"/>
              </a:solidFill>
            </a:endParaRPr>
          </a:p>
        </p:txBody>
      </p:sp>
      <p:pic>
        <p:nvPicPr>
          <p:cNvPr id="24" name="Picture 23">
            <a:extLst>
              <a:ext uri="{FF2B5EF4-FFF2-40B4-BE49-F238E27FC236}">
                <a16:creationId xmlns:a16="http://schemas.microsoft.com/office/drawing/2014/main" id="{12F6A832-21A2-7C40-8BBA-694E8FEFB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grpSp>
        <p:nvGrpSpPr>
          <p:cNvPr id="25" name="Group 24">
            <a:extLst>
              <a:ext uri="{FF2B5EF4-FFF2-40B4-BE49-F238E27FC236}">
                <a16:creationId xmlns:a16="http://schemas.microsoft.com/office/drawing/2014/main" id="{6EBDE948-CEF3-3446-8139-74D5DBCBB0E5}"/>
              </a:ext>
            </a:extLst>
          </p:cNvPr>
          <p:cNvGrpSpPr/>
          <p:nvPr/>
        </p:nvGrpSpPr>
        <p:grpSpPr>
          <a:xfrm>
            <a:off x="8485464" y="4862363"/>
            <a:ext cx="506136" cy="234319"/>
            <a:chOff x="8497453" y="4862363"/>
            <a:chExt cx="506136" cy="234319"/>
          </a:xfrm>
        </p:grpSpPr>
        <p:sp>
          <p:nvSpPr>
            <p:cNvPr id="26" name="Chevron 25">
              <a:extLst>
                <a:ext uri="{FF2B5EF4-FFF2-40B4-BE49-F238E27FC236}">
                  <a16:creationId xmlns:a16="http://schemas.microsoft.com/office/drawing/2014/main" id="{521AECAD-BFAE-BE4C-98F0-AC6638719C3E}"/>
                </a:ext>
              </a:extLst>
            </p:cNvPr>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88D53440-7D9E-5D43-A72E-FB974F9B5350}"/>
                </a:ext>
              </a:extLst>
            </p:cNvPr>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a:extLst>
                <a:ext uri="{FF2B5EF4-FFF2-40B4-BE49-F238E27FC236}">
                  <a16:creationId xmlns:a16="http://schemas.microsoft.com/office/drawing/2014/main" id="{0EE3BEB4-43BD-0449-8E1C-33027035619F}"/>
                </a:ext>
              </a:extLst>
            </p:cNvPr>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9" name="Picture 2">
            <a:extLst>
              <a:ext uri="{FF2B5EF4-FFF2-40B4-BE49-F238E27FC236}">
                <a16:creationId xmlns:a16="http://schemas.microsoft.com/office/drawing/2014/main" id="{A308A7F5-78ED-7B40-AC98-586D25903B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18651" y="1252914"/>
            <a:ext cx="2254435" cy="226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a:extLst>
              <a:ext uri="{FF2B5EF4-FFF2-40B4-BE49-F238E27FC236}">
                <a16:creationId xmlns:a16="http://schemas.microsoft.com/office/drawing/2014/main" id="{901BF3C1-252E-DC4D-BA90-3ABA7D448B92}"/>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6580585" y="940659"/>
            <a:ext cx="2884097" cy="2884097"/>
          </a:xfrm>
          <a:prstGeom prst="rect">
            <a:avLst/>
          </a:prstGeom>
        </p:spPr>
      </p:pic>
      <p:pic>
        <p:nvPicPr>
          <p:cNvPr id="31" name="Picture 30">
            <a:extLst>
              <a:ext uri="{FF2B5EF4-FFF2-40B4-BE49-F238E27FC236}">
                <a16:creationId xmlns:a16="http://schemas.microsoft.com/office/drawing/2014/main" id="{B59DFE86-79FA-F149-A402-18F225CBA3A3}"/>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3241699" y="718971"/>
            <a:ext cx="4116059" cy="4116059"/>
          </a:xfrm>
          <a:prstGeom prst="rect">
            <a:avLst/>
          </a:prstGeom>
        </p:spPr>
      </p:pic>
    </p:spTree>
    <p:extLst>
      <p:ext uri="{BB962C8B-B14F-4D97-AF65-F5344CB8AC3E}">
        <p14:creationId xmlns:p14="http://schemas.microsoft.com/office/powerpoint/2010/main" val="29713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637328" y="1879255"/>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5832956" y="392897"/>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58</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2480" y="273685"/>
            <a:ext cx="632821"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98753" y="4912058"/>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3666654" y="-978111"/>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8355065" y="-521869"/>
            <a:ext cx="1591108" cy="1591108"/>
          </a:xfrm>
          <a:prstGeom prst="rect">
            <a:avLst/>
          </a:prstGeom>
        </p:spPr>
      </p:pic>
      <p:sp>
        <p:nvSpPr>
          <p:cNvPr id="21" name="Content Placeholder 2">
            <a:extLst>
              <a:ext uri="{FF2B5EF4-FFF2-40B4-BE49-F238E27FC236}">
                <a16:creationId xmlns:a16="http://schemas.microsoft.com/office/drawing/2014/main" id="{7C6122DD-12F1-614D-80B3-9EE2FABDE013}"/>
              </a:ext>
            </a:extLst>
          </p:cNvPr>
          <p:cNvSpPr txBox="1">
            <a:spLocks/>
          </p:cNvSpPr>
          <p:nvPr/>
        </p:nvSpPr>
        <p:spPr>
          <a:xfrm>
            <a:off x="251520" y="1020844"/>
            <a:ext cx="3508378" cy="584775"/>
          </a:xfrm>
          <a:prstGeom prst="rect">
            <a:avLst/>
          </a:prstGeom>
          <a:solidFill>
            <a:schemeClr val="bg1"/>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solidFill>
                  <a:srgbClr val="DF3AA7"/>
                </a:solidFill>
                <a:latin typeface="Heebo" pitchFamily="2" charset="-79"/>
                <a:cs typeface="Heebo" pitchFamily="2" charset="-79"/>
              </a:rPr>
              <a:t>Democracy in action</a:t>
            </a:r>
          </a:p>
        </p:txBody>
      </p:sp>
      <p:sp>
        <p:nvSpPr>
          <p:cNvPr id="22" name="Content Placeholder 2">
            <a:extLst>
              <a:ext uri="{FF2B5EF4-FFF2-40B4-BE49-F238E27FC236}">
                <a16:creationId xmlns:a16="http://schemas.microsoft.com/office/drawing/2014/main" id="{EA6DF26D-CA77-3040-A0F3-D5759D7C6A20}"/>
              </a:ext>
            </a:extLst>
          </p:cNvPr>
          <p:cNvSpPr txBox="1">
            <a:spLocks/>
          </p:cNvSpPr>
          <p:nvPr/>
        </p:nvSpPr>
        <p:spPr>
          <a:xfrm>
            <a:off x="278632" y="834161"/>
            <a:ext cx="8640959" cy="52848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chemeClr val="tx1">
                  <a:lumMod val="75000"/>
                  <a:lumOff val="25000"/>
                </a:schemeClr>
              </a:solidFill>
              <a:latin typeface="Heebo" pitchFamily="2" charset="-79"/>
              <a:cs typeface="Heebo" pitchFamily="2" charset="-79"/>
            </a:endParaRPr>
          </a:p>
          <a:p>
            <a:pPr marL="0" indent="0">
              <a:buNone/>
            </a:pPr>
            <a:endParaRPr lang="en-GB" sz="1800" dirty="0">
              <a:solidFill>
                <a:schemeClr val="tx1">
                  <a:lumMod val="75000"/>
                  <a:lumOff val="25000"/>
                </a:schemeClr>
              </a:solidFill>
              <a:latin typeface="Heebo" pitchFamily="2" charset="-79"/>
              <a:cs typeface="Heebo" pitchFamily="2" charset="-79"/>
            </a:endParaRPr>
          </a:p>
          <a:p>
            <a:r>
              <a:rPr lang="en-GB" sz="1800" dirty="0">
                <a:solidFill>
                  <a:schemeClr val="tx1">
                    <a:lumMod val="75000"/>
                    <a:lumOff val="25000"/>
                  </a:schemeClr>
                </a:solidFill>
                <a:latin typeface="Heebo" pitchFamily="2" charset="-79"/>
                <a:cs typeface="Heebo" pitchFamily="2" charset="-79"/>
              </a:rPr>
              <a:t>You each have a voting token.</a:t>
            </a:r>
          </a:p>
          <a:p>
            <a:r>
              <a:rPr lang="en-GB" sz="1800" dirty="0">
                <a:solidFill>
                  <a:schemeClr val="tx1">
                    <a:lumMod val="75000"/>
                    <a:lumOff val="25000"/>
                  </a:schemeClr>
                </a:solidFill>
                <a:latin typeface="Heebo" pitchFamily="2" charset="-79"/>
                <a:cs typeface="Heebo" pitchFamily="2" charset="-79"/>
              </a:rPr>
              <a:t>Cast your votes for the following proposals:</a:t>
            </a:r>
          </a:p>
          <a:p>
            <a:endParaRPr lang="en-GB" sz="1800" dirty="0">
              <a:solidFill>
                <a:schemeClr val="tx1">
                  <a:lumMod val="75000"/>
                  <a:lumOff val="25000"/>
                </a:schemeClr>
              </a:solidFill>
              <a:latin typeface="Heebo" pitchFamily="2" charset="-79"/>
              <a:cs typeface="Heebo" pitchFamily="2" charset="-79"/>
            </a:endParaRPr>
          </a:p>
          <a:p>
            <a:pPr marL="457200" indent="-457200">
              <a:buFont typeface="+mj-lt"/>
              <a:buAutoNum type="arabicPeriod"/>
            </a:pPr>
            <a:r>
              <a:rPr lang="en-GB" sz="1800" b="1" dirty="0">
                <a:solidFill>
                  <a:schemeClr val="tx1">
                    <a:lumMod val="75000"/>
                    <a:lumOff val="25000"/>
                  </a:schemeClr>
                </a:solidFill>
                <a:latin typeface="Heebo" pitchFamily="2" charset="-79"/>
                <a:cs typeface="Heebo" pitchFamily="2" charset="-79"/>
              </a:rPr>
              <a:t>The school day should finish at 15.00 every day.</a:t>
            </a:r>
          </a:p>
          <a:p>
            <a:pPr marL="457200" indent="-457200">
              <a:buFont typeface="+mj-lt"/>
              <a:buAutoNum type="arabicPeriod"/>
            </a:pPr>
            <a:r>
              <a:rPr lang="en-GB" sz="1800" b="1" dirty="0">
                <a:solidFill>
                  <a:schemeClr val="tx1">
                    <a:lumMod val="75000"/>
                    <a:lumOff val="25000"/>
                  </a:schemeClr>
                </a:solidFill>
                <a:latin typeface="Heebo" pitchFamily="2" charset="-79"/>
                <a:cs typeface="Heebo" pitchFamily="2" charset="-79"/>
              </a:rPr>
              <a:t>Free school meals should be available to all.</a:t>
            </a:r>
          </a:p>
          <a:p>
            <a:pPr marL="457200" indent="-457200">
              <a:buFont typeface="+mj-lt"/>
              <a:buAutoNum type="arabicPeriod"/>
            </a:pPr>
            <a:r>
              <a:rPr lang="en-GB" sz="1800" b="1" dirty="0">
                <a:solidFill>
                  <a:schemeClr val="tx1">
                    <a:lumMod val="75000"/>
                    <a:lumOff val="25000"/>
                  </a:schemeClr>
                </a:solidFill>
                <a:latin typeface="Heebo" pitchFamily="2" charset="-79"/>
                <a:cs typeface="Heebo" pitchFamily="2" charset="-79"/>
              </a:rPr>
              <a:t>In S3, we should have the right to opt out of classes we don’t want to do.</a:t>
            </a:r>
            <a:br>
              <a:rPr lang="en-GB" sz="1800" b="1" dirty="0">
                <a:solidFill>
                  <a:schemeClr val="tx1">
                    <a:lumMod val="75000"/>
                    <a:lumOff val="25000"/>
                  </a:schemeClr>
                </a:solidFill>
                <a:latin typeface="Heebo" pitchFamily="2" charset="-79"/>
                <a:cs typeface="Heebo" pitchFamily="2" charset="-79"/>
              </a:rPr>
            </a:br>
            <a:endParaRPr lang="en-GB" sz="1800" dirty="0">
              <a:solidFill>
                <a:schemeClr val="tx1">
                  <a:lumMod val="75000"/>
                  <a:lumOff val="25000"/>
                </a:schemeClr>
              </a:solidFill>
              <a:latin typeface="Heebo" pitchFamily="2" charset="-79"/>
              <a:cs typeface="Heebo" pitchFamily="2" charset="-79"/>
            </a:endParaRPr>
          </a:p>
          <a:p>
            <a:r>
              <a:rPr lang="en-GB" sz="1800" dirty="0">
                <a:solidFill>
                  <a:schemeClr val="tx1">
                    <a:lumMod val="75000"/>
                    <a:lumOff val="25000"/>
                  </a:schemeClr>
                </a:solidFill>
                <a:latin typeface="Heebo" pitchFamily="2" charset="-79"/>
                <a:cs typeface="Heebo" pitchFamily="2" charset="-79"/>
              </a:rPr>
              <a:t>How did it feel to be left out of a vote because of something you had no control over?</a:t>
            </a:r>
          </a:p>
          <a:p>
            <a:r>
              <a:rPr lang="en-GB" sz="1800" dirty="0">
                <a:solidFill>
                  <a:schemeClr val="tx1">
                    <a:lumMod val="75000"/>
                    <a:lumOff val="25000"/>
                  </a:schemeClr>
                </a:solidFill>
                <a:latin typeface="Heebo" pitchFamily="2" charset="-79"/>
                <a:cs typeface="Heebo" pitchFamily="2" charset="-79"/>
              </a:rPr>
              <a:t>Can you think of any people who are excluded from voting now – or in the past?</a:t>
            </a:r>
          </a:p>
          <a:p>
            <a:pPr marL="0" indent="0">
              <a:buNone/>
            </a:pPr>
            <a:endParaRPr lang="en-GB" sz="1800" dirty="0">
              <a:solidFill>
                <a:schemeClr val="tx1">
                  <a:lumMod val="75000"/>
                  <a:lumOff val="25000"/>
                </a:schemeClr>
              </a:solidFill>
              <a:latin typeface="Heebo" pitchFamily="2" charset="-79"/>
              <a:cs typeface="Heebo" pitchFamily="2" charset="-79"/>
            </a:endParaRPr>
          </a:p>
          <a:p>
            <a:endParaRPr lang="en-GB" sz="1800" dirty="0">
              <a:solidFill>
                <a:schemeClr val="tx1">
                  <a:lumMod val="75000"/>
                  <a:lumOff val="25000"/>
                </a:schemeClr>
              </a:solidFill>
              <a:latin typeface="Heebo" pitchFamily="2" charset="-79"/>
              <a:cs typeface="Heebo" pitchFamily="2" charset="-79"/>
            </a:endParaRPr>
          </a:p>
        </p:txBody>
      </p:sp>
    </p:spTree>
    <p:extLst>
      <p:ext uri="{BB962C8B-B14F-4D97-AF65-F5344CB8AC3E}">
        <p14:creationId xmlns:p14="http://schemas.microsoft.com/office/powerpoint/2010/main" val="479746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8525953" y="2571750"/>
            <a:ext cx="1591108" cy="1591108"/>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59</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2480" y="273685"/>
            <a:ext cx="632821"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1347754" y="2878933"/>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4644008" y="-950600"/>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8348446" y="-430429"/>
            <a:ext cx="1591108" cy="1591108"/>
          </a:xfrm>
          <a:prstGeom prst="rect">
            <a:avLst/>
          </a:prstGeom>
        </p:spPr>
      </p:pic>
      <p:sp>
        <p:nvSpPr>
          <p:cNvPr id="25" name="Content Placeholder 2">
            <a:extLst>
              <a:ext uri="{FF2B5EF4-FFF2-40B4-BE49-F238E27FC236}">
                <a16:creationId xmlns:a16="http://schemas.microsoft.com/office/drawing/2014/main" id="{38194C29-E9F5-6B48-80F8-609DD8AB9930}"/>
              </a:ext>
            </a:extLst>
          </p:cNvPr>
          <p:cNvSpPr txBox="1">
            <a:spLocks/>
          </p:cNvSpPr>
          <p:nvPr/>
        </p:nvSpPr>
        <p:spPr>
          <a:xfrm>
            <a:off x="492913" y="1086616"/>
            <a:ext cx="7471270" cy="1368152"/>
          </a:xfrm>
          <a:prstGeom prst="rect">
            <a:avLst/>
          </a:prstGeom>
          <a:solidFill>
            <a:schemeClr val="bg1"/>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solidFill>
                  <a:srgbClr val="DF3AA7"/>
                </a:solidFill>
                <a:latin typeface="Heebo" pitchFamily="2" charset="-79"/>
                <a:cs typeface="Heebo" pitchFamily="2" charset="-79"/>
              </a:rPr>
              <a:t>A peaceful and inclusive society</a:t>
            </a:r>
          </a:p>
        </p:txBody>
      </p:sp>
      <p:sp>
        <p:nvSpPr>
          <p:cNvPr id="28" name="Content Placeholder 2">
            <a:extLst>
              <a:ext uri="{FF2B5EF4-FFF2-40B4-BE49-F238E27FC236}">
                <a16:creationId xmlns:a16="http://schemas.microsoft.com/office/drawing/2014/main" id="{59D21512-ED37-3A41-8D07-2658FA3CE1D7}"/>
              </a:ext>
            </a:extLst>
          </p:cNvPr>
          <p:cNvSpPr txBox="1">
            <a:spLocks/>
          </p:cNvSpPr>
          <p:nvPr/>
        </p:nvSpPr>
        <p:spPr>
          <a:xfrm>
            <a:off x="443409" y="951721"/>
            <a:ext cx="8640959" cy="52848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600" dirty="0">
              <a:solidFill>
                <a:schemeClr val="tx1">
                  <a:lumMod val="75000"/>
                  <a:lumOff val="25000"/>
                </a:schemeClr>
              </a:solidFill>
              <a:latin typeface="Heebo" pitchFamily="2" charset="-79"/>
              <a:cs typeface="Heebo" pitchFamily="2" charset="-79"/>
            </a:endParaRPr>
          </a:p>
          <a:p>
            <a:pPr marL="0" indent="0">
              <a:buNone/>
            </a:pPr>
            <a:endParaRPr lang="en-GB" sz="1600" dirty="0">
              <a:solidFill>
                <a:schemeClr val="tx1">
                  <a:lumMod val="75000"/>
                  <a:lumOff val="25000"/>
                </a:schemeClr>
              </a:solidFill>
              <a:latin typeface="Heebo" pitchFamily="2" charset="-79"/>
              <a:cs typeface="Heebo" pitchFamily="2" charset="-79"/>
            </a:endParaRPr>
          </a:p>
          <a:p>
            <a:r>
              <a:rPr lang="en-GB" sz="1600" dirty="0">
                <a:solidFill>
                  <a:schemeClr val="tx1">
                    <a:lumMod val="75000"/>
                    <a:lumOff val="25000"/>
                  </a:schemeClr>
                </a:solidFill>
                <a:latin typeface="Heebo" pitchFamily="2" charset="-79"/>
                <a:cs typeface="Heebo" pitchFamily="2" charset="-79"/>
              </a:rPr>
              <a:t>It’s the year 2050. </a:t>
            </a:r>
          </a:p>
          <a:p>
            <a:r>
              <a:rPr lang="en-GB" sz="1600" dirty="0">
                <a:solidFill>
                  <a:schemeClr val="tx1">
                    <a:lumMod val="75000"/>
                    <a:lumOff val="25000"/>
                  </a:schemeClr>
                </a:solidFill>
                <a:latin typeface="Heebo" pitchFamily="2" charset="-79"/>
                <a:cs typeface="Heebo" pitchFamily="2" charset="-79"/>
              </a:rPr>
              <a:t>Humans have just established the first-ever colony on a new planet.</a:t>
            </a:r>
          </a:p>
          <a:p>
            <a:r>
              <a:rPr lang="en-GB" sz="1600" dirty="0">
                <a:solidFill>
                  <a:schemeClr val="tx1">
                    <a:lumMod val="75000"/>
                    <a:lumOff val="25000"/>
                  </a:schemeClr>
                </a:solidFill>
                <a:latin typeface="Heebo" pitchFamily="2" charset="-79"/>
                <a:cs typeface="Heebo" pitchFamily="2" charset="-79"/>
              </a:rPr>
              <a:t>You have been given the responsibility of designing a new Charter of Rights for the new inhabitants.</a:t>
            </a:r>
          </a:p>
          <a:p>
            <a:r>
              <a:rPr lang="en-GB" sz="1600" dirty="0">
                <a:solidFill>
                  <a:schemeClr val="tx1">
                    <a:lumMod val="75000"/>
                    <a:lumOff val="25000"/>
                  </a:schemeClr>
                </a:solidFill>
                <a:latin typeface="Heebo" pitchFamily="2" charset="-79"/>
                <a:cs typeface="Heebo" pitchFamily="2" charset="-79"/>
              </a:rPr>
              <a:t>In your group, write or draw what this Charter should contain to make sure the new colony is a ‘peaceful and inclusive society’.</a:t>
            </a:r>
          </a:p>
          <a:p>
            <a:pPr marL="0" indent="0">
              <a:buNone/>
            </a:pPr>
            <a:endParaRPr lang="en-GB" sz="1600" dirty="0">
              <a:solidFill>
                <a:schemeClr val="tx1">
                  <a:lumMod val="75000"/>
                  <a:lumOff val="25000"/>
                </a:schemeClr>
              </a:solidFill>
              <a:latin typeface="Heebo" pitchFamily="2" charset="-79"/>
              <a:cs typeface="Heebo" pitchFamily="2" charset="-79"/>
            </a:endParaRPr>
          </a:p>
          <a:p>
            <a:pPr marL="0" indent="0">
              <a:buNone/>
            </a:pPr>
            <a:r>
              <a:rPr lang="en-GB" sz="1600" b="1" dirty="0">
                <a:solidFill>
                  <a:schemeClr val="tx1">
                    <a:lumMod val="75000"/>
                    <a:lumOff val="25000"/>
                  </a:schemeClr>
                </a:solidFill>
                <a:latin typeface="Heebo" pitchFamily="2" charset="-79"/>
                <a:cs typeface="Heebo" pitchFamily="2" charset="-79"/>
              </a:rPr>
              <a:t>Top tips:</a:t>
            </a:r>
          </a:p>
          <a:p>
            <a:pPr marL="0" indent="0">
              <a:buNone/>
            </a:pPr>
            <a:r>
              <a:rPr lang="en-GB" sz="1600" dirty="0">
                <a:solidFill>
                  <a:schemeClr val="tx1">
                    <a:lumMod val="75000"/>
                    <a:lumOff val="25000"/>
                  </a:schemeClr>
                </a:solidFill>
                <a:latin typeface="Heebo" pitchFamily="2" charset="-79"/>
                <a:cs typeface="Heebo" pitchFamily="2" charset="-79"/>
              </a:rPr>
              <a:t>Think about:</a:t>
            </a:r>
          </a:p>
          <a:p>
            <a:pPr marL="0" indent="0">
              <a:buNone/>
            </a:pPr>
            <a:r>
              <a:rPr lang="en-GB" sz="1600" dirty="0">
                <a:solidFill>
                  <a:schemeClr val="tx1">
                    <a:lumMod val="75000"/>
                    <a:lumOff val="25000"/>
                  </a:schemeClr>
                </a:solidFill>
                <a:latin typeface="Heebo" pitchFamily="2" charset="-79"/>
                <a:cs typeface="Heebo" pitchFamily="2" charset="-79"/>
              </a:rPr>
              <a:t> - The ‘flip’ side: how would you avoid a ‘war-torn and discriminatory’ society?</a:t>
            </a:r>
          </a:p>
          <a:p>
            <a:pPr marL="0" indent="0">
              <a:buNone/>
            </a:pPr>
            <a:r>
              <a:rPr lang="en-GB" sz="1600" dirty="0">
                <a:solidFill>
                  <a:schemeClr val="tx1">
                    <a:lumMod val="75000"/>
                    <a:lumOff val="25000"/>
                  </a:schemeClr>
                </a:solidFill>
                <a:latin typeface="Heebo" pitchFamily="2" charset="-79"/>
                <a:cs typeface="Heebo" pitchFamily="2" charset="-79"/>
              </a:rPr>
              <a:t> - What rights should everyone have to make their lives the best they can be? </a:t>
            </a:r>
          </a:p>
          <a:p>
            <a:pPr marL="0" indent="0">
              <a:buNone/>
            </a:pPr>
            <a:r>
              <a:rPr lang="en-GB" sz="1600" dirty="0">
                <a:solidFill>
                  <a:schemeClr val="tx1">
                    <a:lumMod val="75000"/>
                    <a:lumOff val="25000"/>
                  </a:schemeClr>
                </a:solidFill>
                <a:latin typeface="Heebo" pitchFamily="2" charset="-79"/>
                <a:cs typeface="Heebo" pitchFamily="2" charset="-79"/>
              </a:rPr>
              <a:t> - Who will make sure that these rights are protected?</a:t>
            </a:r>
          </a:p>
          <a:p>
            <a:pPr marL="0" indent="0">
              <a:buNone/>
            </a:pPr>
            <a:endParaRPr lang="en-GB" sz="1600" dirty="0"/>
          </a:p>
          <a:p>
            <a:pPr marL="0" indent="0">
              <a:buNone/>
            </a:pPr>
            <a:endParaRPr lang="en-GB" sz="1600" dirty="0"/>
          </a:p>
        </p:txBody>
      </p:sp>
    </p:spTree>
    <p:extLst>
      <p:ext uri="{BB962C8B-B14F-4D97-AF65-F5344CB8AC3E}">
        <p14:creationId xmlns:p14="http://schemas.microsoft.com/office/powerpoint/2010/main" val="4258763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Want more?</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6</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0439" y="273685"/>
            <a:ext cx="636904"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756842"/>
            <a:ext cx="4078351" cy="4078351"/>
          </a:xfrm>
          <a:prstGeom prst="rect">
            <a:avLst/>
          </a:prstGeom>
        </p:spPr>
      </p:pic>
      <p:sp>
        <p:nvSpPr>
          <p:cNvPr id="18" name="Content Placeholder 2">
            <a:extLst>
              <a:ext uri="{FF2B5EF4-FFF2-40B4-BE49-F238E27FC236}">
                <a16:creationId xmlns:a16="http://schemas.microsoft.com/office/drawing/2014/main" id="{EA7FDCE2-AD8C-AF49-9434-F5BD385B38E5}"/>
              </a:ext>
            </a:extLst>
          </p:cNvPr>
          <p:cNvSpPr txBox="1">
            <a:spLocks/>
          </p:cNvSpPr>
          <p:nvPr/>
        </p:nvSpPr>
        <p:spPr>
          <a:xfrm>
            <a:off x="152400" y="1293128"/>
            <a:ext cx="8969093"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solidFill>
                <a:schemeClr val="tx1">
                  <a:lumMod val="85000"/>
                  <a:lumOff val="15000"/>
                </a:schemeClr>
              </a:solidFill>
              <a:latin typeface="Heebo" pitchFamily="2" charset="-79"/>
              <a:cs typeface="Heebo" pitchFamily="2" charset="-79"/>
            </a:endParaRPr>
          </a:p>
          <a:p>
            <a:pPr marL="0" indent="0">
              <a:buNone/>
            </a:pPr>
            <a:r>
              <a:rPr lang="en-GB" sz="2400" b="1" dirty="0">
                <a:solidFill>
                  <a:schemeClr val="tx1">
                    <a:lumMod val="85000"/>
                    <a:lumOff val="15000"/>
                  </a:schemeClr>
                </a:solidFill>
                <a:latin typeface="Heebo" pitchFamily="2" charset="-79"/>
                <a:cs typeface="Heebo" pitchFamily="2" charset="-79"/>
              </a:rPr>
              <a:t>Check out these additional resources for this goal:</a:t>
            </a:r>
          </a:p>
          <a:p>
            <a:pPr marL="0" indent="0">
              <a:buNone/>
            </a:pPr>
            <a:endParaRPr lang="en-GB" sz="1800" b="1" dirty="0">
              <a:solidFill>
                <a:schemeClr val="tx1">
                  <a:lumMod val="85000"/>
                  <a:lumOff val="15000"/>
                </a:schemeClr>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http://worldslargestlesson.globalgoals.org/global-goals/good-jobs-and-economic/</a:t>
            </a:r>
            <a:endParaRPr lang="en-GB" sz="1800" dirty="0">
              <a:solidFill>
                <a:srgbClr val="DF3AA7"/>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http://www.teachglobalambassadors.org/curriculum-areas</a:t>
            </a:r>
            <a:r>
              <a:rPr lang="en-GB" sz="1800" dirty="0">
                <a:solidFill>
                  <a:srgbClr val="DF3AA7"/>
                </a:solidFill>
                <a:latin typeface="Heebo" pitchFamily="2" charset="-79"/>
                <a:cs typeface="Heebo" pitchFamily="2" charset="-79"/>
              </a:rPr>
              <a:t> </a:t>
            </a:r>
          </a:p>
          <a:p>
            <a:pPr marL="0" indent="0">
              <a:buNone/>
            </a:pPr>
            <a:endParaRPr lang="en-GB" sz="1800" dirty="0">
              <a:solidFill>
                <a:schemeClr val="tx1">
                  <a:lumMod val="85000"/>
                  <a:lumOff val="15000"/>
                </a:schemeClr>
              </a:solidFill>
              <a:latin typeface="Heebo" pitchFamily="2" charset="-79"/>
              <a:cs typeface="Heebo" pitchFamily="2" charset="-79"/>
            </a:endParaRPr>
          </a:p>
        </p:txBody>
      </p:sp>
      <p:pic>
        <p:nvPicPr>
          <p:cNvPr id="19" name="Graphic 18" descr="Cursor">
            <a:hlinkClick r:id="rId7"/>
            <a:extLst>
              <a:ext uri="{FF2B5EF4-FFF2-40B4-BE49-F238E27FC236}">
                <a16:creationId xmlns:a16="http://schemas.microsoft.com/office/drawing/2014/main" id="{07DC674C-5739-5F4D-B6C9-1B0ED802CB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2998" y="3487126"/>
            <a:ext cx="705258" cy="705258"/>
          </a:xfrm>
          <a:prstGeom prst="rect">
            <a:avLst/>
          </a:prstGeom>
        </p:spPr>
      </p:pic>
      <p:pic>
        <p:nvPicPr>
          <p:cNvPr id="20" name="Picture 19">
            <a:extLst>
              <a:ext uri="{FF2B5EF4-FFF2-40B4-BE49-F238E27FC236}">
                <a16:creationId xmlns:a16="http://schemas.microsoft.com/office/drawing/2014/main" id="{C107BE6D-F0F0-304E-A7DE-84CE646DD73C}"/>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1791278" y="3410799"/>
            <a:ext cx="4078351" cy="4078351"/>
          </a:xfrm>
          <a:prstGeom prst="rect">
            <a:avLst/>
          </a:prstGeom>
        </p:spPr>
      </p:pic>
      <p:pic>
        <p:nvPicPr>
          <p:cNvPr id="4" name="Picture 3">
            <a:extLst>
              <a:ext uri="{FF2B5EF4-FFF2-40B4-BE49-F238E27FC236}">
                <a16:creationId xmlns:a16="http://schemas.microsoft.com/office/drawing/2014/main" id="{980E1AAB-FC13-DB4C-AF06-DD2C1FC85EB2}"/>
              </a:ext>
            </a:extLst>
          </p:cNvPr>
          <p:cNvPicPr>
            <a:picLocks noChangeAspect="1"/>
          </p:cNvPicPr>
          <p:nvPr/>
        </p:nvPicPr>
        <p:blipFill>
          <a:blip r:embed="rId10"/>
          <a:stretch>
            <a:fillRect/>
          </a:stretch>
        </p:blipFill>
        <p:spPr>
          <a:xfrm>
            <a:off x="7296910" y="3166744"/>
            <a:ext cx="1600200" cy="1422400"/>
          </a:xfrm>
          <a:prstGeom prst="rect">
            <a:avLst/>
          </a:prstGeom>
        </p:spPr>
      </p:pic>
      <p:pic>
        <p:nvPicPr>
          <p:cNvPr id="12" name="Picture 11">
            <a:extLst>
              <a:ext uri="{FF2B5EF4-FFF2-40B4-BE49-F238E27FC236}">
                <a16:creationId xmlns:a16="http://schemas.microsoft.com/office/drawing/2014/main" id="{30B3F5BE-DE3A-714F-A7A6-D732B3F777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94897" y="2091082"/>
            <a:ext cx="1969591" cy="1075662"/>
          </a:xfrm>
          <a:prstGeom prst="rect">
            <a:avLst/>
          </a:prstGeom>
        </p:spPr>
      </p:pic>
      <p:pic>
        <p:nvPicPr>
          <p:cNvPr id="24" name="Graphic 23" descr="Cursor">
            <a:hlinkClick r:id="rId7"/>
            <a:extLst>
              <a:ext uri="{FF2B5EF4-FFF2-40B4-BE49-F238E27FC236}">
                <a16:creationId xmlns:a16="http://schemas.microsoft.com/office/drawing/2014/main" id="{6D7CE3C1-09E2-774E-8C40-285AD81440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187513">
            <a:off x="5909303" y="3198161"/>
            <a:ext cx="705258" cy="705258"/>
          </a:xfrm>
          <a:prstGeom prst="rect">
            <a:avLst/>
          </a:prstGeom>
        </p:spPr>
      </p:pic>
    </p:spTree>
    <p:extLst>
      <p:ext uri="{BB962C8B-B14F-4D97-AF65-F5344CB8AC3E}">
        <p14:creationId xmlns:p14="http://schemas.microsoft.com/office/powerpoint/2010/main" val="382560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childTnLst>
                          </p:cTn>
                        </p:par>
                        <p:par>
                          <p:cTn id="11" fill="hold">
                            <p:stCondLst>
                              <p:cond delay="1000"/>
                            </p:stCondLst>
                            <p:childTnLst>
                              <p:par>
                                <p:cTn id="12" presetID="32" presetClass="emph" presetSubtype="0" repeatCount="indefinite" fill="hold" nodeType="afterEffect">
                                  <p:stCondLst>
                                    <p:cond delay="0"/>
                                  </p:stCondLst>
                                  <p:childTnLst>
                                    <p:animRot by="120000">
                                      <p:cBhvr>
                                        <p:cTn id="13" dur="100" fill="hold">
                                          <p:stCondLst>
                                            <p:cond delay="0"/>
                                          </p:stCondLst>
                                        </p:cTn>
                                        <p:tgtEl>
                                          <p:spTgt spid="19"/>
                                        </p:tgtEl>
                                        <p:attrNameLst>
                                          <p:attrName>r</p:attrName>
                                        </p:attrNameLst>
                                      </p:cBhvr>
                                    </p:animRot>
                                    <p:animRot by="-240000">
                                      <p:cBhvr>
                                        <p:cTn id="14" dur="200" fill="hold">
                                          <p:stCondLst>
                                            <p:cond delay="200"/>
                                          </p:stCondLst>
                                        </p:cTn>
                                        <p:tgtEl>
                                          <p:spTgt spid="19"/>
                                        </p:tgtEl>
                                        <p:attrNameLst>
                                          <p:attrName>r</p:attrName>
                                        </p:attrNameLst>
                                      </p:cBhvr>
                                    </p:animRot>
                                    <p:animRot by="240000">
                                      <p:cBhvr>
                                        <p:cTn id="15" dur="200" fill="hold">
                                          <p:stCondLst>
                                            <p:cond delay="400"/>
                                          </p:stCondLst>
                                        </p:cTn>
                                        <p:tgtEl>
                                          <p:spTgt spid="19"/>
                                        </p:tgtEl>
                                        <p:attrNameLst>
                                          <p:attrName>r</p:attrName>
                                        </p:attrNameLst>
                                      </p:cBhvr>
                                    </p:animRot>
                                    <p:animRot by="-240000">
                                      <p:cBhvr>
                                        <p:cTn id="16" dur="200" fill="hold">
                                          <p:stCondLst>
                                            <p:cond delay="600"/>
                                          </p:stCondLst>
                                        </p:cTn>
                                        <p:tgtEl>
                                          <p:spTgt spid="19"/>
                                        </p:tgtEl>
                                        <p:attrNameLst>
                                          <p:attrName>r</p:attrName>
                                        </p:attrNameLst>
                                      </p:cBhvr>
                                    </p:animRot>
                                    <p:animRot by="120000">
                                      <p:cBhvr>
                                        <p:cTn id="17"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Take it further</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60</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2480" y="273685"/>
            <a:ext cx="632821"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828850"/>
            <a:ext cx="4078351" cy="4078351"/>
          </a:xfrm>
          <a:prstGeom prst="rect">
            <a:avLst/>
          </a:prstGeom>
        </p:spPr>
      </p:pic>
      <p:sp>
        <p:nvSpPr>
          <p:cNvPr id="25" name="Content Placeholder 2">
            <a:extLst>
              <a:ext uri="{FF2B5EF4-FFF2-40B4-BE49-F238E27FC236}">
                <a16:creationId xmlns:a16="http://schemas.microsoft.com/office/drawing/2014/main" id="{59FBAC55-F7D0-E84F-B54B-384E122864D1}"/>
              </a:ext>
            </a:extLst>
          </p:cNvPr>
          <p:cNvSpPr txBox="1">
            <a:spLocks/>
          </p:cNvSpPr>
          <p:nvPr/>
        </p:nvSpPr>
        <p:spPr>
          <a:xfrm>
            <a:off x="216654" y="1047629"/>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600" dirty="0">
              <a:solidFill>
                <a:schemeClr val="tx1">
                  <a:lumMod val="85000"/>
                  <a:lumOff val="15000"/>
                </a:schemeClr>
              </a:solidFill>
              <a:latin typeface="Heebo" pitchFamily="2" charset="-79"/>
              <a:cs typeface="Heebo" pitchFamily="2" charset="-79"/>
            </a:endParaRPr>
          </a:p>
          <a:p>
            <a:r>
              <a:rPr lang="en-GB" sz="1600" dirty="0">
                <a:solidFill>
                  <a:schemeClr val="tx1">
                    <a:lumMod val="75000"/>
                    <a:lumOff val="25000"/>
                  </a:schemeClr>
                </a:solidFill>
                <a:latin typeface="Heebo" pitchFamily="2" charset="-79"/>
                <a:cs typeface="Heebo" pitchFamily="2" charset="-79"/>
              </a:rPr>
              <a:t>Many of these issues relate to human rights. If you are working towards a RRSA or exploring Children’s Rights in the classroom there are many ways you can explore SDG 16 and make connections with many of the other goals. UNICEF has lots of high quality (and mainly free) resources to help develop this. </a:t>
            </a:r>
            <a:r>
              <a:rPr lang="en-GB" sz="1600" u="sng"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https://www.unicef.org.uk/rights-respecting-schools/resources/</a:t>
            </a:r>
            <a:endParaRPr lang="en-GB" sz="1600" u="sng" dirty="0">
              <a:latin typeface="Heebo" pitchFamily="2" charset="-79"/>
              <a:cs typeface="Heebo" pitchFamily="2" charset="-79"/>
            </a:endParaRPr>
          </a:p>
          <a:p>
            <a:r>
              <a:rPr lang="en-GB" sz="1600" dirty="0">
                <a:solidFill>
                  <a:schemeClr val="tx1">
                    <a:lumMod val="75000"/>
                    <a:lumOff val="25000"/>
                  </a:schemeClr>
                </a:solidFill>
                <a:latin typeface="Heebo" pitchFamily="2" charset="-79"/>
                <a:cs typeface="Heebo" pitchFamily="2" charset="-79"/>
              </a:rPr>
              <a:t>This UNICEF resource in particular provides an introduction to human rights specifically written for secondary school pupils: </a:t>
            </a:r>
            <a:r>
              <a:rPr lang="en-GB" sz="1600"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https://www.unicef.org.uk/rights-respecting-schools/wp-content/uploads/sites/4/2016/09/Thinking_Rights_Dec12_LR.pdf</a:t>
            </a:r>
            <a:r>
              <a:rPr lang="en-GB" sz="1600" dirty="0">
                <a:solidFill>
                  <a:srgbClr val="DF3AA7"/>
                </a:solidFill>
                <a:latin typeface="Heebo" pitchFamily="2" charset="-79"/>
                <a:cs typeface="Heebo" pitchFamily="2" charset="-79"/>
              </a:rPr>
              <a:t> </a:t>
            </a:r>
            <a:endParaRPr lang="en-GB" sz="1600" dirty="0">
              <a:latin typeface="Heebo" pitchFamily="2" charset="-79"/>
              <a:cs typeface="Heebo" pitchFamily="2" charset="-79"/>
            </a:endParaRPr>
          </a:p>
          <a:p>
            <a:r>
              <a:rPr lang="en-GB" sz="1600" dirty="0">
                <a:solidFill>
                  <a:schemeClr val="tx1">
                    <a:lumMod val="75000"/>
                    <a:lumOff val="25000"/>
                  </a:schemeClr>
                </a:solidFill>
                <a:latin typeface="Heebo" pitchFamily="2" charset="-79"/>
                <a:cs typeface="Heebo" pitchFamily="2" charset="-79"/>
              </a:rPr>
              <a:t>Explore equality and diversity past and present in Scotland with the Scotdec</a:t>
            </a:r>
            <a:r>
              <a:rPr lang="en-GB" sz="1600" dirty="0">
                <a:latin typeface="Heebo" pitchFamily="2" charset="-79"/>
                <a:cs typeface="Heebo" pitchFamily="2" charset="-79"/>
              </a:rPr>
              <a:t> </a:t>
            </a:r>
            <a:r>
              <a:rPr lang="en-GB" sz="1600" dirty="0">
                <a:solidFill>
                  <a:srgbClr val="DF3AA7"/>
                </a:solidFill>
                <a:latin typeface="Heebo" pitchFamily="2" charset="-79"/>
                <a:cs typeface="Heebo" pitchFamily="2" charset="-79"/>
                <a:hlinkClick r:id="rId7">
                  <a:extLst>
                    <a:ext uri="{A12FA001-AC4F-418D-AE19-62706E023703}">
                      <ahyp:hlinkClr xmlns:ahyp="http://schemas.microsoft.com/office/drawing/2018/hyperlinkcolor" val="tx"/>
                    </a:ext>
                  </a:extLst>
                </a:hlinkClick>
              </a:rPr>
              <a:t>‘A’ Adam’s Bairns?’</a:t>
            </a:r>
            <a:r>
              <a:rPr lang="en-GB" sz="1600" dirty="0">
                <a:solidFill>
                  <a:srgbClr val="DF3AA7"/>
                </a:solidFill>
                <a:latin typeface="Heebo" pitchFamily="2" charset="-79"/>
                <a:cs typeface="Heebo" pitchFamily="2" charset="-79"/>
              </a:rPr>
              <a:t> </a:t>
            </a:r>
            <a:r>
              <a:rPr lang="en-GB" sz="1600" dirty="0">
                <a:solidFill>
                  <a:schemeClr val="tx1">
                    <a:lumMod val="75000"/>
                    <a:lumOff val="25000"/>
                  </a:schemeClr>
                </a:solidFill>
                <a:latin typeface="Heebo" pitchFamily="2" charset="-79"/>
                <a:cs typeface="Heebo" pitchFamily="2" charset="-79"/>
              </a:rPr>
              <a:t>resource.</a:t>
            </a:r>
          </a:p>
          <a:p>
            <a:r>
              <a:rPr lang="en-GB" sz="1600" dirty="0">
                <a:solidFill>
                  <a:schemeClr val="tx1">
                    <a:lumMod val="75000"/>
                    <a:lumOff val="25000"/>
                  </a:schemeClr>
                </a:solidFill>
                <a:latin typeface="Heebo" pitchFamily="2" charset="-79"/>
                <a:cs typeface="Heebo" pitchFamily="2" charset="-79"/>
              </a:rPr>
              <a:t>Invite a lawyer to your school to help you explore the differences between Scots Law and the laws of England &amp; Wales, and Northern Ireland. What are the differences? Which parts are the same? What does this mean for people’s everyday lives?</a:t>
            </a:r>
          </a:p>
        </p:txBody>
      </p:sp>
      <p:pic>
        <p:nvPicPr>
          <p:cNvPr id="18" name="Picture 17">
            <a:extLst>
              <a:ext uri="{FF2B5EF4-FFF2-40B4-BE49-F238E27FC236}">
                <a16:creationId xmlns:a16="http://schemas.microsoft.com/office/drawing/2014/main" id="{C9FDEC74-ACC1-7C4E-A188-2E41CB77A988}"/>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809902" y="4747624"/>
            <a:ext cx="4078351" cy="4078351"/>
          </a:xfrm>
          <a:prstGeom prst="rect">
            <a:avLst/>
          </a:prstGeom>
        </p:spPr>
      </p:pic>
    </p:spTree>
    <p:extLst>
      <p:ext uri="{BB962C8B-B14F-4D97-AF65-F5344CB8AC3E}">
        <p14:creationId xmlns:p14="http://schemas.microsoft.com/office/powerpoint/2010/main" val="4160425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Want more?</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61</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2480" y="273685"/>
            <a:ext cx="632821" cy="6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968443" y="-2756842"/>
            <a:ext cx="4078351" cy="4078351"/>
          </a:xfrm>
          <a:prstGeom prst="rect">
            <a:avLst/>
          </a:prstGeom>
        </p:spPr>
      </p:pic>
      <p:sp>
        <p:nvSpPr>
          <p:cNvPr id="18" name="Content Placeholder 2">
            <a:extLst>
              <a:ext uri="{FF2B5EF4-FFF2-40B4-BE49-F238E27FC236}">
                <a16:creationId xmlns:a16="http://schemas.microsoft.com/office/drawing/2014/main" id="{EA7FDCE2-AD8C-AF49-9434-F5BD385B38E5}"/>
              </a:ext>
            </a:extLst>
          </p:cNvPr>
          <p:cNvSpPr txBox="1">
            <a:spLocks/>
          </p:cNvSpPr>
          <p:nvPr/>
        </p:nvSpPr>
        <p:spPr>
          <a:xfrm>
            <a:off x="152400" y="1293128"/>
            <a:ext cx="8969093"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solidFill>
                <a:schemeClr val="tx1">
                  <a:lumMod val="85000"/>
                  <a:lumOff val="15000"/>
                </a:schemeClr>
              </a:solidFill>
              <a:latin typeface="Heebo" pitchFamily="2" charset="-79"/>
              <a:cs typeface="Heebo" pitchFamily="2" charset="-79"/>
            </a:endParaRPr>
          </a:p>
          <a:p>
            <a:pPr marL="0" indent="0">
              <a:buNone/>
            </a:pPr>
            <a:r>
              <a:rPr lang="en-GB" sz="2400" b="1" dirty="0">
                <a:solidFill>
                  <a:schemeClr val="tx1">
                    <a:lumMod val="85000"/>
                    <a:lumOff val="15000"/>
                  </a:schemeClr>
                </a:solidFill>
                <a:latin typeface="Heebo" pitchFamily="2" charset="-79"/>
                <a:cs typeface="Heebo" pitchFamily="2" charset="-79"/>
              </a:rPr>
              <a:t>Check out these additional resources for this goal:</a:t>
            </a:r>
          </a:p>
          <a:p>
            <a:pPr marL="0" indent="0">
              <a:buNone/>
            </a:pPr>
            <a:endParaRPr lang="en-GB" sz="1800" b="1" dirty="0">
              <a:solidFill>
                <a:schemeClr val="tx1">
                  <a:lumMod val="85000"/>
                  <a:lumOff val="15000"/>
                </a:schemeClr>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5">
                  <a:extLst>
                    <a:ext uri="{A12FA001-AC4F-418D-AE19-62706E023703}">
                      <ahyp:hlinkClr xmlns:ahyp="http://schemas.microsoft.com/office/drawing/2018/hyperlinkcolor" val="tx"/>
                    </a:ext>
                  </a:extLst>
                </a:hlinkClick>
              </a:rPr>
              <a:t>http://worldslargestlesson.globalgoals.org/global-goals/peace-and-justice/</a:t>
            </a:r>
            <a:endParaRPr lang="en-GB" sz="1800" dirty="0">
              <a:solidFill>
                <a:srgbClr val="DF3AA7"/>
              </a:solidFill>
              <a:latin typeface="Heebo" pitchFamily="2" charset="-79"/>
              <a:cs typeface="Heebo" pitchFamily="2" charset="-79"/>
            </a:endParaRPr>
          </a:p>
          <a:p>
            <a:pPr marL="0" indent="0">
              <a:buNone/>
            </a:pPr>
            <a:r>
              <a:rPr lang="en-GB" sz="1800" dirty="0">
                <a:solidFill>
                  <a:srgbClr val="DF3AA7"/>
                </a:solidFill>
                <a:latin typeface="Heebo" pitchFamily="2" charset="-79"/>
                <a:cs typeface="Heebo" pitchFamily="2" charset="-79"/>
                <a:hlinkClick r:id="rId6">
                  <a:extLst>
                    <a:ext uri="{A12FA001-AC4F-418D-AE19-62706E023703}">
                      <ahyp:hlinkClr xmlns:ahyp="http://schemas.microsoft.com/office/drawing/2018/hyperlinkcolor" val="tx"/>
                    </a:ext>
                  </a:extLst>
                </a:hlinkClick>
              </a:rPr>
              <a:t>http://www.teachglobalambassadors.org/curriculum-areas</a:t>
            </a:r>
            <a:endParaRPr lang="en-GB" sz="1800" dirty="0">
              <a:solidFill>
                <a:srgbClr val="DF3AA7"/>
              </a:solidFill>
              <a:latin typeface="Heebo" pitchFamily="2" charset="-79"/>
              <a:cs typeface="Heebo" pitchFamily="2" charset="-79"/>
            </a:endParaRPr>
          </a:p>
          <a:p>
            <a:pPr marL="0" indent="0">
              <a:buNone/>
            </a:pPr>
            <a:endParaRPr lang="en-GB" sz="1800" dirty="0">
              <a:solidFill>
                <a:schemeClr val="tx1">
                  <a:lumMod val="85000"/>
                  <a:lumOff val="15000"/>
                </a:schemeClr>
              </a:solidFill>
              <a:latin typeface="Heebo" pitchFamily="2" charset="-79"/>
              <a:cs typeface="Heebo" pitchFamily="2" charset="-79"/>
            </a:endParaRPr>
          </a:p>
        </p:txBody>
      </p:sp>
      <p:pic>
        <p:nvPicPr>
          <p:cNvPr id="19" name="Graphic 18" descr="Cursor">
            <a:hlinkClick r:id="rId7"/>
            <a:extLst>
              <a:ext uri="{FF2B5EF4-FFF2-40B4-BE49-F238E27FC236}">
                <a16:creationId xmlns:a16="http://schemas.microsoft.com/office/drawing/2014/main" id="{07DC674C-5739-5F4D-B6C9-1B0ED802CB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2998" y="3487126"/>
            <a:ext cx="705258" cy="705258"/>
          </a:xfrm>
          <a:prstGeom prst="rect">
            <a:avLst/>
          </a:prstGeom>
        </p:spPr>
      </p:pic>
      <p:pic>
        <p:nvPicPr>
          <p:cNvPr id="20" name="Picture 19">
            <a:extLst>
              <a:ext uri="{FF2B5EF4-FFF2-40B4-BE49-F238E27FC236}">
                <a16:creationId xmlns:a16="http://schemas.microsoft.com/office/drawing/2014/main" id="{C107BE6D-F0F0-304E-A7DE-84CE646DD73C}"/>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1791278" y="3410799"/>
            <a:ext cx="4078351" cy="4078351"/>
          </a:xfrm>
          <a:prstGeom prst="rect">
            <a:avLst/>
          </a:prstGeom>
        </p:spPr>
      </p:pic>
      <p:pic>
        <p:nvPicPr>
          <p:cNvPr id="4" name="Picture 3">
            <a:extLst>
              <a:ext uri="{FF2B5EF4-FFF2-40B4-BE49-F238E27FC236}">
                <a16:creationId xmlns:a16="http://schemas.microsoft.com/office/drawing/2014/main" id="{980E1AAB-FC13-DB4C-AF06-DD2C1FC85EB2}"/>
              </a:ext>
            </a:extLst>
          </p:cNvPr>
          <p:cNvPicPr>
            <a:picLocks noChangeAspect="1"/>
          </p:cNvPicPr>
          <p:nvPr/>
        </p:nvPicPr>
        <p:blipFill>
          <a:blip r:embed="rId10"/>
          <a:stretch>
            <a:fillRect/>
          </a:stretch>
        </p:blipFill>
        <p:spPr>
          <a:xfrm>
            <a:off x="7296910" y="3166744"/>
            <a:ext cx="1600200" cy="1422400"/>
          </a:xfrm>
          <a:prstGeom prst="rect">
            <a:avLst/>
          </a:prstGeom>
        </p:spPr>
      </p:pic>
      <p:pic>
        <p:nvPicPr>
          <p:cNvPr id="12" name="Picture 11">
            <a:extLst>
              <a:ext uri="{FF2B5EF4-FFF2-40B4-BE49-F238E27FC236}">
                <a16:creationId xmlns:a16="http://schemas.microsoft.com/office/drawing/2014/main" id="{30B3F5BE-DE3A-714F-A7A6-D732B3F777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25988" y="114534"/>
            <a:ext cx="1969591" cy="1075662"/>
          </a:xfrm>
          <a:prstGeom prst="rect">
            <a:avLst/>
          </a:prstGeom>
        </p:spPr>
      </p:pic>
      <p:pic>
        <p:nvPicPr>
          <p:cNvPr id="24" name="Graphic 23" descr="Cursor">
            <a:hlinkClick r:id="rId7"/>
            <a:extLst>
              <a:ext uri="{FF2B5EF4-FFF2-40B4-BE49-F238E27FC236}">
                <a16:creationId xmlns:a16="http://schemas.microsoft.com/office/drawing/2014/main" id="{6D7CE3C1-09E2-774E-8C40-285AD81440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187513">
            <a:off x="5901490" y="3134496"/>
            <a:ext cx="705258" cy="705258"/>
          </a:xfrm>
          <a:prstGeom prst="rect">
            <a:avLst/>
          </a:prstGeom>
        </p:spPr>
      </p:pic>
    </p:spTree>
    <p:extLst>
      <p:ext uri="{BB962C8B-B14F-4D97-AF65-F5344CB8AC3E}">
        <p14:creationId xmlns:p14="http://schemas.microsoft.com/office/powerpoint/2010/main" val="294140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childTnLst>
                          </p:cTn>
                        </p:par>
                        <p:par>
                          <p:cTn id="11" fill="hold">
                            <p:stCondLst>
                              <p:cond delay="1000"/>
                            </p:stCondLst>
                            <p:childTnLst>
                              <p:par>
                                <p:cTn id="12" presetID="32" presetClass="emph" presetSubtype="0" repeatCount="indefinite" fill="hold" nodeType="afterEffect">
                                  <p:stCondLst>
                                    <p:cond delay="0"/>
                                  </p:stCondLst>
                                  <p:childTnLst>
                                    <p:animRot by="120000">
                                      <p:cBhvr>
                                        <p:cTn id="13" dur="100" fill="hold">
                                          <p:stCondLst>
                                            <p:cond delay="0"/>
                                          </p:stCondLst>
                                        </p:cTn>
                                        <p:tgtEl>
                                          <p:spTgt spid="19"/>
                                        </p:tgtEl>
                                        <p:attrNameLst>
                                          <p:attrName>r</p:attrName>
                                        </p:attrNameLst>
                                      </p:cBhvr>
                                    </p:animRot>
                                    <p:animRot by="-240000">
                                      <p:cBhvr>
                                        <p:cTn id="14" dur="200" fill="hold">
                                          <p:stCondLst>
                                            <p:cond delay="200"/>
                                          </p:stCondLst>
                                        </p:cTn>
                                        <p:tgtEl>
                                          <p:spTgt spid="19"/>
                                        </p:tgtEl>
                                        <p:attrNameLst>
                                          <p:attrName>r</p:attrName>
                                        </p:attrNameLst>
                                      </p:cBhvr>
                                    </p:animRot>
                                    <p:animRot by="240000">
                                      <p:cBhvr>
                                        <p:cTn id="15" dur="200" fill="hold">
                                          <p:stCondLst>
                                            <p:cond delay="400"/>
                                          </p:stCondLst>
                                        </p:cTn>
                                        <p:tgtEl>
                                          <p:spTgt spid="19"/>
                                        </p:tgtEl>
                                        <p:attrNameLst>
                                          <p:attrName>r</p:attrName>
                                        </p:attrNameLst>
                                      </p:cBhvr>
                                    </p:animRot>
                                    <p:animRot by="-240000">
                                      <p:cBhvr>
                                        <p:cTn id="16" dur="200" fill="hold">
                                          <p:stCondLst>
                                            <p:cond delay="600"/>
                                          </p:stCondLst>
                                        </p:cTn>
                                        <p:tgtEl>
                                          <p:spTgt spid="19"/>
                                        </p:tgtEl>
                                        <p:attrNameLst>
                                          <p:attrName>r</p:attrName>
                                        </p:attrNameLst>
                                      </p:cBhvr>
                                    </p:animRot>
                                    <p:animRot by="120000">
                                      <p:cBhvr>
                                        <p:cTn id="17"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166744CB-2C34-0643-A8D6-193EAB02901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4569" r="4569"/>
          <a:stretch>
            <a:fillRect/>
          </a:stretch>
        </p:blipFill>
        <p:spPr/>
      </p:pic>
      <p:pic>
        <p:nvPicPr>
          <p:cNvPr id="9" name="Picture 8" descr="Mackbook-Air-Mock-Up.png"/>
          <p:cNvPicPr>
            <a:picLocks noChangeAspect="1"/>
          </p:cNvPicPr>
          <p:nvPr/>
        </p:nvPicPr>
        <p:blipFill>
          <a:blip r:embed="rId3" cstate="print"/>
          <a:stretch>
            <a:fillRect/>
          </a:stretch>
        </p:blipFill>
        <p:spPr>
          <a:xfrm>
            <a:off x="393240" y="600857"/>
            <a:ext cx="4525274" cy="4462793"/>
          </a:xfrm>
          <a:prstGeom prst="rect">
            <a:avLst/>
          </a:prstGeom>
        </p:spPr>
      </p:pic>
      <p:sp>
        <p:nvSpPr>
          <p:cNvPr id="3" name="Rectangle 2"/>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62</a:t>
            </a:fld>
            <a:endParaRPr lang="en-US" sz="1100" dirty="0">
              <a:solidFill>
                <a:schemeClr val="bg1"/>
              </a:solidFill>
            </a:endParaRPr>
          </a:p>
        </p:txBody>
      </p:sp>
      <p:sp>
        <p:nvSpPr>
          <p:cNvPr id="10" name="TextBox 9"/>
          <p:cNvSpPr txBox="1"/>
          <p:nvPr/>
        </p:nvSpPr>
        <p:spPr>
          <a:xfrm>
            <a:off x="5334000" y="2080506"/>
            <a:ext cx="3657600" cy="1908215"/>
          </a:xfrm>
          <a:prstGeom prst="rect">
            <a:avLst/>
          </a:prstGeom>
          <a:noFill/>
        </p:spPr>
        <p:txBody>
          <a:bodyPr wrap="square" rtlCol="0">
            <a:spAutoFit/>
          </a:bodyPr>
          <a:lstStyle/>
          <a:p>
            <a:pPr>
              <a:lnSpc>
                <a:spcPct val="150000"/>
              </a:lnSpc>
            </a:pPr>
            <a:r>
              <a:rPr lang="en-US" sz="1600" b="1" dirty="0">
                <a:solidFill>
                  <a:schemeClr val="tx1">
                    <a:lumMod val="75000"/>
                    <a:lumOff val="25000"/>
                  </a:schemeClr>
                </a:solidFill>
                <a:latin typeface="Heebo" pitchFamily="2" charset="-79"/>
                <a:cs typeface="Heebo" pitchFamily="2" charset="-79"/>
              </a:rPr>
              <a:t>Check out our website and social media channels for all the latest information, opportunities, events, professional learning and resources with a Global Citizenship theme!</a:t>
            </a:r>
          </a:p>
        </p:txBody>
      </p:sp>
      <p:sp>
        <p:nvSpPr>
          <p:cNvPr id="11" name="TextBox 10"/>
          <p:cNvSpPr txBox="1"/>
          <p:nvPr/>
        </p:nvSpPr>
        <p:spPr>
          <a:xfrm>
            <a:off x="5311754" y="991309"/>
            <a:ext cx="3009740" cy="954107"/>
          </a:xfrm>
          <a:prstGeom prst="rect">
            <a:avLst/>
          </a:prstGeom>
          <a:noFill/>
        </p:spPr>
        <p:txBody>
          <a:bodyPr wrap="square" rtlCol="0">
            <a:spAutoFit/>
          </a:bodyPr>
          <a:lstStyle/>
          <a:p>
            <a:r>
              <a:rPr lang="en-US" sz="2800" b="1" dirty="0">
                <a:solidFill>
                  <a:srgbClr val="DF3AA7"/>
                </a:solidFill>
                <a:latin typeface="Heebo" pitchFamily="2" charset="-79"/>
                <a:cs typeface="Heebo" pitchFamily="2" charset="-79"/>
              </a:rPr>
              <a:t>visit </a:t>
            </a:r>
            <a:r>
              <a:rPr lang="en-US" sz="2800" b="1" dirty="0" err="1">
                <a:solidFill>
                  <a:srgbClr val="DF3AA7"/>
                </a:solidFill>
                <a:latin typeface="Heebo" pitchFamily="2" charset="-79"/>
                <a:cs typeface="Heebo" pitchFamily="2" charset="-79"/>
              </a:rPr>
              <a:t>scotdec.org.uk</a:t>
            </a:r>
            <a:endParaRPr lang="en-US" sz="2800" b="1" dirty="0">
              <a:solidFill>
                <a:srgbClr val="DF3AA7"/>
              </a:solidFill>
              <a:latin typeface="Heebo" pitchFamily="2" charset="-79"/>
              <a:cs typeface="Heebo" pitchFamily="2" charset="-79"/>
            </a:endParaRPr>
          </a:p>
        </p:txBody>
      </p:sp>
      <p:grpSp>
        <p:nvGrpSpPr>
          <p:cNvPr id="28" name="Group 27"/>
          <p:cNvGrpSpPr/>
          <p:nvPr/>
        </p:nvGrpSpPr>
        <p:grpSpPr>
          <a:xfrm>
            <a:off x="8485464" y="4862363"/>
            <a:ext cx="506136" cy="234319"/>
            <a:chOff x="8497453" y="4862363"/>
            <a:chExt cx="506136" cy="234319"/>
          </a:xfrm>
        </p:grpSpPr>
        <p:sp>
          <p:nvSpPr>
            <p:cNvPr id="29" name="Chevron 28"/>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TextBox 32">
            <a:extLst>
              <a:ext uri="{FF2B5EF4-FFF2-40B4-BE49-F238E27FC236}">
                <a16:creationId xmlns:a16="http://schemas.microsoft.com/office/drawing/2014/main" id="{D515FA11-C827-D145-95EA-6D9120933D4A}"/>
              </a:ext>
            </a:extLst>
          </p:cNvPr>
          <p:cNvSpPr txBox="1"/>
          <p:nvPr/>
        </p:nvSpPr>
        <p:spPr>
          <a:xfrm>
            <a:off x="609600" y="308470"/>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Further information</a:t>
            </a:r>
          </a:p>
        </p:txBody>
      </p:sp>
      <p:sp>
        <p:nvSpPr>
          <p:cNvPr id="35" name="Freeform 5">
            <a:extLst>
              <a:ext uri="{FF2B5EF4-FFF2-40B4-BE49-F238E27FC236}">
                <a16:creationId xmlns:a16="http://schemas.microsoft.com/office/drawing/2014/main" id="{FD6ABF37-C408-3F4E-BC00-BA4D51CCD707}"/>
              </a:ext>
            </a:extLst>
          </p:cNvPr>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6" name="Picture 35">
            <a:extLst>
              <a:ext uri="{FF2B5EF4-FFF2-40B4-BE49-F238E27FC236}">
                <a16:creationId xmlns:a16="http://schemas.microsoft.com/office/drawing/2014/main" id="{B585243E-24B4-A246-9D73-888A69C3A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spTree>
    <p:extLst>
      <p:ext uri="{BB962C8B-B14F-4D97-AF65-F5344CB8AC3E}">
        <p14:creationId xmlns:p14="http://schemas.microsoft.com/office/powerpoint/2010/main" val="2090621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65AA6C9-7A48-DD42-9CC0-374408126D04}"/>
              </a:ext>
            </a:extLst>
          </p:cNvPr>
          <p:cNvSpPr/>
          <p:nvPr/>
        </p:nvSpPr>
        <p:spPr>
          <a:xfrm>
            <a:off x="0" y="4738659"/>
            <a:ext cx="9144000" cy="454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AB69052-BC6A-C14F-966F-A5043E024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61" y="1113860"/>
            <a:ext cx="2733675" cy="1922391"/>
          </a:xfrm>
          <a:prstGeom prst="rect">
            <a:avLst/>
          </a:prstGeom>
        </p:spPr>
      </p:pic>
      <p:sp>
        <p:nvSpPr>
          <p:cNvPr id="41" name="Rectangle 40">
            <a:extLst>
              <a:ext uri="{FF2B5EF4-FFF2-40B4-BE49-F238E27FC236}">
                <a16:creationId xmlns:a16="http://schemas.microsoft.com/office/drawing/2014/main" id="{9D2B5F55-8B4F-1447-B6B0-DE859FCED3E0}"/>
              </a:ext>
            </a:extLst>
          </p:cNvPr>
          <p:cNvSpPr/>
          <p:nvPr/>
        </p:nvSpPr>
        <p:spPr>
          <a:xfrm>
            <a:off x="-1" y="0"/>
            <a:ext cx="9144000" cy="454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2CDB4D1-1EF8-2E4D-BD9D-743D6BCEBDE5}"/>
              </a:ext>
            </a:extLst>
          </p:cNvPr>
          <p:cNvSpPr txBox="1"/>
          <p:nvPr/>
        </p:nvSpPr>
        <p:spPr>
          <a:xfrm>
            <a:off x="2455728" y="2849763"/>
            <a:ext cx="4648200" cy="338554"/>
          </a:xfrm>
          <a:prstGeom prst="rect">
            <a:avLst/>
          </a:prstGeom>
          <a:noFill/>
        </p:spPr>
        <p:txBody>
          <a:bodyPr wrap="square" rtlCol="0">
            <a:spAutoFit/>
          </a:bodyPr>
          <a:lstStyle/>
          <a:p>
            <a:r>
              <a:rPr lang="en-US" sz="1600" dirty="0">
                <a:solidFill>
                  <a:schemeClr val="tx1">
                    <a:lumMod val="75000"/>
                    <a:lumOff val="25000"/>
                  </a:schemeClr>
                </a:solidFill>
                <a:latin typeface="Heebo Medium" pitchFamily="2" charset="-79"/>
                <a:cs typeface="Heebo Medium" pitchFamily="2" charset="-79"/>
              </a:rPr>
              <a:t>resources </a:t>
            </a:r>
            <a:r>
              <a:rPr lang="en-US" sz="1600" dirty="0">
                <a:solidFill>
                  <a:srgbClr val="676ABF"/>
                </a:solidFill>
                <a:latin typeface="Heebo Medium" pitchFamily="2" charset="-79"/>
                <a:cs typeface="Heebo Medium" pitchFamily="2" charset="-79"/>
              </a:rPr>
              <a:t>|</a:t>
            </a:r>
            <a:r>
              <a:rPr lang="en-US" sz="1600" dirty="0">
                <a:solidFill>
                  <a:schemeClr val="tx1">
                    <a:lumMod val="75000"/>
                    <a:lumOff val="25000"/>
                  </a:schemeClr>
                </a:solidFill>
                <a:latin typeface="Heebo Medium" pitchFamily="2" charset="-79"/>
                <a:cs typeface="Heebo Medium" pitchFamily="2" charset="-79"/>
              </a:rPr>
              <a:t> projects </a:t>
            </a:r>
            <a:r>
              <a:rPr lang="en-US" sz="1600" dirty="0">
                <a:solidFill>
                  <a:srgbClr val="676ABF"/>
                </a:solidFill>
                <a:latin typeface="Heebo Medium" pitchFamily="2" charset="-79"/>
                <a:cs typeface="Heebo Medium" pitchFamily="2" charset="-79"/>
              </a:rPr>
              <a:t>| </a:t>
            </a:r>
            <a:r>
              <a:rPr lang="en-US" sz="1600" dirty="0">
                <a:solidFill>
                  <a:schemeClr val="tx1">
                    <a:lumMod val="75000"/>
                    <a:lumOff val="25000"/>
                  </a:schemeClr>
                </a:solidFill>
                <a:latin typeface="Heebo Medium" pitchFamily="2" charset="-79"/>
                <a:cs typeface="Heebo Medium" pitchFamily="2" charset="-79"/>
              </a:rPr>
              <a:t>professional learning</a:t>
            </a:r>
          </a:p>
        </p:txBody>
      </p:sp>
      <p:sp>
        <p:nvSpPr>
          <p:cNvPr id="43" name="TextBox 42">
            <a:extLst>
              <a:ext uri="{FF2B5EF4-FFF2-40B4-BE49-F238E27FC236}">
                <a16:creationId xmlns:a16="http://schemas.microsoft.com/office/drawing/2014/main" id="{FE2027DC-892D-EB44-BF15-6EEC993EE6F9}"/>
              </a:ext>
            </a:extLst>
          </p:cNvPr>
          <p:cNvSpPr txBox="1"/>
          <p:nvPr/>
        </p:nvSpPr>
        <p:spPr>
          <a:xfrm>
            <a:off x="1936544" y="4343264"/>
            <a:ext cx="4648200" cy="307777"/>
          </a:xfrm>
          <a:prstGeom prst="rect">
            <a:avLst/>
          </a:prstGeom>
          <a:noFill/>
        </p:spPr>
        <p:txBody>
          <a:bodyPr wrap="square" rtlCol="0">
            <a:spAutoFit/>
          </a:bodyPr>
          <a:lstStyle/>
          <a:p>
            <a:r>
              <a:rPr lang="en-US" sz="1400" dirty="0" err="1">
                <a:solidFill>
                  <a:schemeClr val="tx1">
                    <a:lumMod val="75000"/>
                    <a:lumOff val="25000"/>
                  </a:schemeClr>
                </a:solidFill>
                <a:latin typeface="Heebo Medium" pitchFamily="2" charset="-79"/>
                <a:cs typeface="Heebo Medium" pitchFamily="2" charset="-79"/>
              </a:rPr>
              <a:t>scotdec.org.uk</a:t>
            </a:r>
            <a:endParaRPr lang="en-US" sz="1400" dirty="0">
              <a:solidFill>
                <a:schemeClr val="tx1">
                  <a:lumMod val="75000"/>
                  <a:lumOff val="25000"/>
                </a:schemeClr>
              </a:solidFill>
              <a:latin typeface="Heebo Medium" pitchFamily="2" charset="-79"/>
              <a:cs typeface="Heebo Medium" pitchFamily="2" charset="-79"/>
            </a:endParaRPr>
          </a:p>
        </p:txBody>
      </p:sp>
      <p:pic>
        <p:nvPicPr>
          <p:cNvPr id="45" name="Picture 44">
            <a:extLst>
              <a:ext uri="{FF2B5EF4-FFF2-40B4-BE49-F238E27FC236}">
                <a16:creationId xmlns:a16="http://schemas.microsoft.com/office/drawing/2014/main" id="{71EC2422-13F7-4240-B30F-327C168B3D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5750" y="4293406"/>
            <a:ext cx="366994" cy="369332"/>
          </a:xfrm>
          <a:prstGeom prst="rect">
            <a:avLst/>
          </a:prstGeom>
        </p:spPr>
      </p:pic>
      <p:pic>
        <p:nvPicPr>
          <p:cNvPr id="47" name="Picture 46">
            <a:extLst>
              <a:ext uri="{FF2B5EF4-FFF2-40B4-BE49-F238E27FC236}">
                <a16:creationId xmlns:a16="http://schemas.microsoft.com/office/drawing/2014/main" id="{01D4CF63-AE4D-6E42-AAE7-2B8A247FA0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0544" y="4295385"/>
            <a:ext cx="356142" cy="369333"/>
          </a:xfrm>
          <a:prstGeom prst="rect">
            <a:avLst/>
          </a:prstGeom>
        </p:spPr>
      </p:pic>
      <p:pic>
        <p:nvPicPr>
          <p:cNvPr id="49" name="Picture 48">
            <a:extLst>
              <a:ext uri="{FF2B5EF4-FFF2-40B4-BE49-F238E27FC236}">
                <a16:creationId xmlns:a16="http://schemas.microsoft.com/office/drawing/2014/main" id="{C192952F-898C-C74A-97C6-34494535C3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9354" y="4316362"/>
            <a:ext cx="425651" cy="341811"/>
          </a:xfrm>
          <a:prstGeom prst="rect">
            <a:avLst/>
          </a:prstGeom>
        </p:spPr>
      </p:pic>
      <p:sp>
        <p:nvSpPr>
          <p:cNvPr id="50" name="TextBox 49">
            <a:extLst>
              <a:ext uri="{FF2B5EF4-FFF2-40B4-BE49-F238E27FC236}">
                <a16:creationId xmlns:a16="http://schemas.microsoft.com/office/drawing/2014/main" id="{382F8A09-6B73-1744-8B2B-77A2E242427B}"/>
              </a:ext>
            </a:extLst>
          </p:cNvPr>
          <p:cNvSpPr txBox="1"/>
          <p:nvPr/>
        </p:nvSpPr>
        <p:spPr>
          <a:xfrm>
            <a:off x="3805992" y="4343264"/>
            <a:ext cx="1802158" cy="307777"/>
          </a:xfrm>
          <a:prstGeom prst="rect">
            <a:avLst/>
          </a:prstGeom>
          <a:noFill/>
        </p:spPr>
        <p:txBody>
          <a:bodyPr wrap="square" rtlCol="0">
            <a:spAutoFit/>
          </a:bodyPr>
          <a:lstStyle/>
          <a:p>
            <a:r>
              <a:rPr lang="en-US" sz="1400" dirty="0">
                <a:solidFill>
                  <a:schemeClr val="tx1">
                    <a:lumMod val="75000"/>
                    <a:lumOff val="25000"/>
                  </a:schemeClr>
                </a:solidFill>
                <a:latin typeface="Heebo Medium" pitchFamily="2" charset="-79"/>
                <a:cs typeface="Heebo Medium" pitchFamily="2" charset="-79"/>
              </a:rPr>
              <a:t>/</a:t>
            </a:r>
            <a:r>
              <a:rPr lang="en-US" sz="1400" dirty="0" err="1">
                <a:solidFill>
                  <a:schemeClr val="tx1">
                    <a:lumMod val="75000"/>
                    <a:lumOff val="25000"/>
                  </a:schemeClr>
                </a:solidFill>
                <a:latin typeface="Heebo Medium" pitchFamily="2" charset="-79"/>
                <a:cs typeface="Heebo Medium" pitchFamily="2" charset="-79"/>
              </a:rPr>
              <a:t>scotdeclearning</a:t>
            </a:r>
            <a:endParaRPr lang="en-US" sz="1400" dirty="0">
              <a:solidFill>
                <a:schemeClr val="tx1">
                  <a:lumMod val="75000"/>
                  <a:lumOff val="25000"/>
                </a:schemeClr>
              </a:solidFill>
              <a:latin typeface="Heebo Medium" pitchFamily="2" charset="-79"/>
              <a:cs typeface="Heebo Medium" pitchFamily="2" charset="-79"/>
            </a:endParaRPr>
          </a:p>
        </p:txBody>
      </p:sp>
      <p:sp>
        <p:nvSpPr>
          <p:cNvPr id="51" name="TextBox 50">
            <a:extLst>
              <a:ext uri="{FF2B5EF4-FFF2-40B4-BE49-F238E27FC236}">
                <a16:creationId xmlns:a16="http://schemas.microsoft.com/office/drawing/2014/main" id="{D16999A5-0296-2E45-AFB8-594765DAC858}"/>
              </a:ext>
            </a:extLst>
          </p:cNvPr>
          <p:cNvSpPr txBox="1"/>
          <p:nvPr/>
        </p:nvSpPr>
        <p:spPr>
          <a:xfrm>
            <a:off x="5822744" y="4333378"/>
            <a:ext cx="2169152" cy="307777"/>
          </a:xfrm>
          <a:prstGeom prst="rect">
            <a:avLst/>
          </a:prstGeom>
          <a:noFill/>
        </p:spPr>
        <p:txBody>
          <a:bodyPr wrap="square" rtlCol="0">
            <a:spAutoFit/>
          </a:bodyPr>
          <a:lstStyle/>
          <a:p>
            <a:r>
              <a:rPr lang="en-US" sz="1400" dirty="0">
                <a:solidFill>
                  <a:schemeClr val="tx1">
                    <a:lumMod val="75000"/>
                    <a:lumOff val="25000"/>
                  </a:schemeClr>
                </a:solidFill>
                <a:latin typeface="Heebo Medium" pitchFamily="2" charset="-79"/>
                <a:cs typeface="Heebo Medium" pitchFamily="2" charset="-79"/>
              </a:rPr>
              <a:t>@</a:t>
            </a:r>
            <a:r>
              <a:rPr lang="en-US" sz="1400" dirty="0" err="1">
                <a:solidFill>
                  <a:schemeClr val="tx1">
                    <a:lumMod val="75000"/>
                    <a:lumOff val="25000"/>
                  </a:schemeClr>
                </a:solidFill>
                <a:latin typeface="Heebo Medium" pitchFamily="2" charset="-79"/>
                <a:cs typeface="Heebo Medium" pitchFamily="2" charset="-79"/>
              </a:rPr>
              <a:t>scotdeclearning</a:t>
            </a:r>
            <a:endParaRPr lang="en-US" sz="1400" dirty="0">
              <a:solidFill>
                <a:schemeClr val="tx1">
                  <a:lumMod val="75000"/>
                  <a:lumOff val="25000"/>
                </a:schemeClr>
              </a:solidFill>
              <a:latin typeface="Heebo Medium" pitchFamily="2" charset="-79"/>
              <a:cs typeface="Heebo Medium" pitchFamily="2" charset="-79"/>
            </a:endParaRPr>
          </a:p>
        </p:txBody>
      </p:sp>
      <p:sp>
        <p:nvSpPr>
          <p:cNvPr id="52" name="TextBox 51">
            <a:extLst>
              <a:ext uri="{FF2B5EF4-FFF2-40B4-BE49-F238E27FC236}">
                <a16:creationId xmlns:a16="http://schemas.microsoft.com/office/drawing/2014/main" id="{7DD6AE67-1F8F-D54B-A86D-C5B4A4046891}"/>
              </a:ext>
            </a:extLst>
          </p:cNvPr>
          <p:cNvSpPr txBox="1"/>
          <p:nvPr/>
        </p:nvSpPr>
        <p:spPr>
          <a:xfrm>
            <a:off x="2771800" y="3506396"/>
            <a:ext cx="3668612" cy="461665"/>
          </a:xfrm>
          <a:prstGeom prst="rect">
            <a:avLst/>
          </a:prstGeom>
          <a:noFill/>
        </p:spPr>
        <p:txBody>
          <a:bodyPr wrap="square" rtlCol="0">
            <a:spAutoFit/>
          </a:bodyPr>
          <a:lstStyle/>
          <a:p>
            <a:pPr algn="ctr"/>
            <a:r>
              <a:rPr lang="en-US" sz="2400" b="1" dirty="0">
                <a:solidFill>
                  <a:srgbClr val="676ABF"/>
                </a:solidFill>
                <a:latin typeface="Heebo" pitchFamily="2" charset="-79"/>
                <a:cs typeface="Heebo" pitchFamily="2" charset="-79"/>
              </a:rPr>
              <a:t>End of presentation</a:t>
            </a:r>
          </a:p>
        </p:txBody>
      </p:sp>
    </p:spTree>
    <p:extLst>
      <p:ext uri="{BB962C8B-B14F-4D97-AF65-F5344CB8AC3E}">
        <p14:creationId xmlns:p14="http://schemas.microsoft.com/office/powerpoint/2010/main" val="391644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0" y="361950"/>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85800" y="308470"/>
            <a:ext cx="9285568" cy="553998"/>
          </a:xfrm>
          <a:prstGeom prst="rect">
            <a:avLst/>
          </a:prstGeom>
          <a:noFill/>
        </p:spPr>
        <p:txBody>
          <a:bodyPr wrap="square" rtlCol="0">
            <a:spAutoFit/>
          </a:bodyPr>
          <a:lstStyle/>
          <a:p>
            <a:r>
              <a:rPr lang="en-US" sz="3000" b="1" dirty="0">
                <a:solidFill>
                  <a:srgbClr val="676ABF"/>
                </a:solidFill>
                <a:latin typeface="Heebo" pitchFamily="2" charset="-79"/>
                <a:ea typeface="Roboto Cn" pitchFamily="2" charset="0"/>
                <a:cs typeface="Heebo" pitchFamily="2" charset="-79"/>
              </a:rPr>
              <a:t>Goal 9: Industry, innovation and infrastructure</a:t>
            </a:r>
          </a:p>
        </p:txBody>
      </p:sp>
      <p:sp>
        <p:nvSpPr>
          <p:cNvPr id="5" name="TextBox 4"/>
          <p:cNvSpPr txBox="1"/>
          <p:nvPr/>
        </p:nvSpPr>
        <p:spPr>
          <a:xfrm>
            <a:off x="685800" y="742950"/>
            <a:ext cx="4343400" cy="276999"/>
          </a:xfrm>
          <a:prstGeom prst="rect">
            <a:avLst/>
          </a:prstGeom>
          <a:noFill/>
        </p:spPr>
        <p:txBody>
          <a:bodyPr wrap="square" rtlCol="0">
            <a:spAutoFit/>
          </a:bodyPr>
          <a:lstStyle/>
          <a:p>
            <a:r>
              <a:rPr lang="en-US" sz="1200" dirty="0">
                <a:solidFill>
                  <a:srgbClr val="DF3AA7"/>
                </a:solidFill>
              </a:rPr>
              <a:t>Understanding the SDGs</a:t>
            </a:r>
          </a:p>
        </p:txBody>
      </p:sp>
      <p:sp>
        <p:nvSpPr>
          <p:cNvPr id="8" name="TextBox 7"/>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7</a:t>
            </a:fld>
            <a:endParaRPr lang="en-US" sz="1100" dirty="0">
              <a:solidFill>
                <a:schemeClr val="bg1"/>
              </a:solidFill>
            </a:endParaRPr>
          </a:p>
        </p:txBody>
      </p:sp>
      <p:sp>
        <p:nvSpPr>
          <p:cNvPr id="17" name="TextBox 16"/>
          <p:cNvSpPr txBox="1"/>
          <p:nvPr/>
        </p:nvSpPr>
        <p:spPr>
          <a:xfrm>
            <a:off x="723712" y="3545678"/>
            <a:ext cx="7044314" cy="1246495"/>
          </a:xfrm>
          <a:prstGeom prst="rect">
            <a:avLst/>
          </a:prstGeom>
          <a:noFill/>
        </p:spPr>
        <p:txBody>
          <a:bodyPr wrap="square" rtlCol="0">
            <a:spAutoFit/>
          </a:bodyPr>
          <a:lstStyle/>
          <a:p>
            <a:pPr algn="ctr">
              <a:lnSpc>
                <a:spcPct val="150000"/>
              </a:lnSpc>
            </a:pPr>
            <a:r>
              <a:rPr lang="en-US" dirty="0">
                <a:solidFill>
                  <a:schemeClr val="tx1">
                    <a:lumMod val="75000"/>
                    <a:lumOff val="25000"/>
                  </a:schemeClr>
                </a:solidFill>
                <a:latin typeface="Heebo Medium" pitchFamily="2" charset="-79"/>
                <a:cs typeface="Heebo Medium" pitchFamily="2" charset="-79"/>
              </a:rPr>
              <a:t>This goals aims to:</a:t>
            </a:r>
          </a:p>
          <a:p>
            <a:pPr algn="ctr"/>
            <a:r>
              <a:rPr lang="en-GB" sz="2400" b="1" dirty="0">
                <a:solidFill>
                  <a:schemeClr val="tx1">
                    <a:lumMod val="85000"/>
                    <a:lumOff val="15000"/>
                  </a:schemeClr>
                </a:solidFill>
              </a:rPr>
              <a:t>Build resilient infrastructure, promote inclusive and sustainable industrialisation and foster innovation</a:t>
            </a:r>
          </a:p>
        </p:txBody>
      </p:sp>
      <p:sp>
        <p:nvSpPr>
          <p:cNvPr id="20" name="Rectangle 19">
            <a:extLst>
              <a:ext uri="{FF2B5EF4-FFF2-40B4-BE49-F238E27FC236}">
                <a16:creationId xmlns:a16="http://schemas.microsoft.com/office/drawing/2014/main" id="{6144FA8B-7C48-5847-8969-D3F4CEBB4A15}"/>
              </a:ext>
            </a:extLst>
          </p:cNvPr>
          <p:cNvSpPr/>
          <p:nvPr/>
        </p:nvSpPr>
        <p:spPr>
          <a:xfrm>
            <a:off x="8022634" y="4814949"/>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A9E04B7-76A7-A942-AEF0-B6AAB7F3F6B3}"/>
              </a:ext>
            </a:extLst>
          </p:cNvPr>
          <p:cNvSpPr>
            <a:spLocks/>
          </p:cNvSpPr>
          <p:nvPr/>
        </p:nvSpPr>
        <p:spPr bwMode="auto">
          <a:xfrm>
            <a:off x="7033810" y="4809253"/>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TextBox 22">
            <a:extLst>
              <a:ext uri="{FF2B5EF4-FFF2-40B4-BE49-F238E27FC236}">
                <a16:creationId xmlns:a16="http://schemas.microsoft.com/office/drawing/2014/main" id="{B9E79B9D-09D1-1D40-8B98-3651009719F7}"/>
              </a:ext>
            </a:extLst>
          </p:cNvPr>
          <p:cNvSpPr txBox="1"/>
          <p:nvPr/>
        </p:nvSpPr>
        <p:spPr>
          <a:xfrm>
            <a:off x="7345875" y="4863620"/>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7</a:t>
            </a:fld>
            <a:endParaRPr lang="en-US" sz="1100" dirty="0">
              <a:solidFill>
                <a:schemeClr val="bg1"/>
              </a:solidFill>
            </a:endParaRPr>
          </a:p>
        </p:txBody>
      </p:sp>
      <p:pic>
        <p:nvPicPr>
          <p:cNvPr id="24" name="Picture 23">
            <a:extLst>
              <a:ext uri="{FF2B5EF4-FFF2-40B4-BE49-F238E27FC236}">
                <a16:creationId xmlns:a16="http://schemas.microsoft.com/office/drawing/2014/main" id="{12F6A832-21A2-7C40-8BBA-694E8FEFB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grpSp>
        <p:nvGrpSpPr>
          <p:cNvPr id="25" name="Group 24">
            <a:extLst>
              <a:ext uri="{FF2B5EF4-FFF2-40B4-BE49-F238E27FC236}">
                <a16:creationId xmlns:a16="http://schemas.microsoft.com/office/drawing/2014/main" id="{6EBDE948-CEF3-3446-8139-74D5DBCBB0E5}"/>
              </a:ext>
            </a:extLst>
          </p:cNvPr>
          <p:cNvGrpSpPr/>
          <p:nvPr/>
        </p:nvGrpSpPr>
        <p:grpSpPr>
          <a:xfrm>
            <a:off x="8485464" y="4862363"/>
            <a:ext cx="506136" cy="234319"/>
            <a:chOff x="8497453" y="4862363"/>
            <a:chExt cx="506136" cy="234319"/>
          </a:xfrm>
        </p:grpSpPr>
        <p:sp>
          <p:nvSpPr>
            <p:cNvPr id="26" name="Chevron 25">
              <a:extLst>
                <a:ext uri="{FF2B5EF4-FFF2-40B4-BE49-F238E27FC236}">
                  <a16:creationId xmlns:a16="http://schemas.microsoft.com/office/drawing/2014/main" id="{521AECAD-BFAE-BE4C-98F0-AC6638719C3E}"/>
                </a:ext>
              </a:extLst>
            </p:cNvPr>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88D53440-7D9E-5D43-A72E-FB974F9B5350}"/>
                </a:ext>
              </a:extLst>
            </p:cNvPr>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a:extLst>
                <a:ext uri="{FF2B5EF4-FFF2-40B4-BE49-F238E27FC236}">
                  <a16:creationId xmlns:a16="http://schemas.microsoft.com/office/drawing/2014/main" id="{0EE3BEB4-43BD-0449-8E1C-33027035619F}"/>
                </a:ext>
              </a:extLst>
            </p:cNvPr>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9" name="Picture 2">
            <a:extLst>
              <a:ext uri="{FF2B5EF4-FFF2-40B4-BE49-F238E27FC236}">
                <a16:creationId xmlns:a16="http://schemas.microsoft.com/office/drawing/2014/main" id="{A308A7F5-78ED-7B40-AC98-586D25903B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11379" y="1256597"/>
            <a:ext cx="2268980" cy="226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a:extLst>
              <a:ext uri="{FF2B5EF4-FFF2-40B4-BE49-F238E27FC236}">
                <a16:creationId xmlns:a16="http://schemas.microsoft.com/office/drawing/2014/main" id="{901BF3C1-252E-DC4D-BA90-3ABA7D448B92}"/>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7067241" y="1211325"/>
            <a:ext cx="2999776" cy="2999776"/>
          </a:xfrm>
          <a:prstGeom prst="rect">
            <a:avLst/>
          </a:prstGeom>
        </p:spPr>
      </p:pic>
      <p:pic>
        <p:nvPicPr>
          <p:cNvPr id="31" name="Picture 30">
            <a:extLst>
              <a:ext uri="{FF2B5EF4-FFF2-40B4-BE49-F238E27FC236}">
                <a16:creationId xmlns:a16="http://schemas.microsoft.com/office/drawing/2014/main" id="{B59DFE86-79FA-F149-A402-18F225CBA3A3}"/>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2884768" y="881449"/>
            <a:ext cx="4116059" cy="4116059"/>
          </a:xfrm>
          <a:prstGeom prst="rect">
            <a:avLst/>
          </a:prstGeom>
        </p:spPr>
      </p:pic>
    </p:spTree>
    <p:extLst>
      <p:ext uri="{BB962C8B-B14F-4D97-AF65-F5344CB8AC3E}">
        <p14:creationId xmlns:p14="http://schemas.microsoft.com/office/powerpoint/2010/main" val="167213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Head with gears">
            <a:extLst>
              <a:ext uri="{FF2B5EF4-FFF2-40B4-BE49-F238E27FC236}">
                <a16:creationId xmlns:a16="http://schemas.microsoft.com/office/drawing/2014/main" id="{CB631D9D-57AC-F14D-AF6B-59E2CA0B1B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26159" y="2707370"/>
            <a:ext cx="2891681" cy="2891681"/>
          </a:xfrm>
          <a:prstGeom prst="rect">
            <a:avLst/>
          </a:prstGeom>
        </p:spPr>
      </p:pic>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a:off x="8031675" y="2033404"/>
            <a:ext cx="1591108" cy="1591108"/>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1561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8</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0439" y="274719"/>
            <a:ext cx="636904" cy="63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a:off x="-216085" y="4080382"/>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a:off x="7420460" y="-748736"/>
            <a:ext cx="1591108" cy="1591108"/>
          </a:xfrm>
          <a:prstGeom prst="rect">
            <a:avLst/>
          </a:prstGeom>
        </p:spPr>
      </p:pic>
      <p:sp>
        <p:nvSpPr>
          <p:cNvPr id="4" name="Rectangle 3">
            <a:extLst>
              <a:ext uri="{FF2B5EF4-FFF2-40B4-BE49-F238E27FC236}">
                <a16:creationId xmlns:a16="http://schemas.microsoft.com/office/drawing/2014/main" id="{8D697B27-A080-C84B-877A-452B4ACCB779}"/>
              </a:ext>
            </a:extLst>
          </p:cNvPr>
          <p:cNvSpPr/>
          <p:nvPr/>
        </p:nvSpPr>
        <p:spPr>
          <a:xfrm>
            <a:off x="362056" y="1434043"/>
            <a:ext cx="7686600" cy="2585323"/>
          </a:xfrm>
          <a:prstGeom prst="rect">
            <a:avLst/>
          </a:prstGeom>
        </p:spPr>
        <p:txBody>
          <a:bodyPr wrap="square">
            <a:spAutoFit/>
          </a:bodyPr>
          <a:lstStyle/>
          <a:p>
            <a:r>
              <a:rPr lang="en-GB" dirty="0">
                <a:latin typeface="Heebo" pitchFamily="2" charset="-79"/>
                <a:cs typeface="Heebo" pitchFamily="2" charset="-79"/>
              </a:rPr>
              <a:t>Your mission today is to build a structure strong enough to withstand an ‘earthquake’.</a:t>
            </a:r>
          </a:p>
          <a:p>
            <a:endParaRPr lang="en-GB" b="1" dirty="0">
              <a:latin typeface="Heebo" pitchFamily="2" charset="-79"/>
              <a:cs typeface="Heebo" pitchFamily="2" charset="-79"/>
            </a:endParaRPr>
          </a:p>
          <a:p>
            <a:r>
              <a:rPr lang="en-GB" b="1" dirty="0">
                <a:latin typeface="Heebo" pitchFamily="2" charset="-79"/>
                <a:cs typeface="Heebo" pitchFamily="2" charset="-79"/>
              </a:rPr>
              <a:t>You can only use the materials given to you, and there will be a time limit for you to design and build your structure.</a:t>
            </a:r>
          </a:p>
          <a:p>
            <a:endParaRPr lang="en-GB" dirty="0">
              <a:latin typeface="Heebo" pitchFamily="2" charset="-79"/>
              <a:cs typeface="Heebo" pitchFamily="2" charset="-79"/>
            </a:endParaRPr>
          </a:p>
          <a:p>
            <a:r>
              <a:rPr lang="en-GB" dirty="0">
                <a:latin typeface="Heebo" pitchFamily="2" charset="-79"/>
                <a:cs typeface="Heebo" pitchFamily="2" charset="-79"/>
              </a:rPr>
              <a:t>Your teacher will test each structure using the Amazingly Infallible Hi-Tech Earthquake-o-</a:t>
            </a:r>
            <a:r>
              <a:rPr lang="en-GB" dirty="0" err="1">
                <a:latin typeface="Heebo" pitchFamily="2" charset="-79"/>
                <a:cs typeface="Heebo" pitchFamily="2" charset="-79"/>
              </a:rPr>
              <a:t>Matic</a:t>
            </a:r>
            <a:r>
              <a:rPr lang="en-GB" dirty="0">
                <a:latin typeface="Heebo" pitchFamily="2" charset="-79"/>
                <a:cs typeface="Heebo" pitchFamily="2" charset="-79"/>
              </a:rPr>
              <a:t>. This is a sophisticated device; developed by a team of top scientists.</a:t>
            </a:r>
          </a:p>
        </p:txBody>
      </p:sp>
    </p:spTree>
    <p:extLst>
      <p:ext uri="{BB962C8B-B14F-4D97-AF65-F5344CB8AC3E}">
        <p14:creationId xmlns:p14="http://schemas.microsoft.com/office/powerpoint/2010/main" val="413022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402E83-DDF5-4E46-9C58-8E534E23316D}"/>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7245059" y="2448518"/>
            <a:ext cx="1591108" cy="1591108"/>
          </a:xfrm>
          <a:prstGeom prst="rect">
            <a:avLst/>
          </a:prstGeom>
        </p:spPr>
      </p:pic>
      <p:pic>
        <p:nvPicPr>
          <p:cNvPr id="63" name="Picture 62">
            <a:extLst>
              <a:ext uri="{FF2B5EF4-FFF2-40B4-BE49-F238E27FC236}">
                <a16:creationId xmlns:a16="http://schemas.microsoft.com/office/drawing/2014/main" id="{8A7C4DC1-776B-9048-995E-1D962F5A7D79}"/>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927099" y="4697662"/>
            <a:ext cx="1840667" cy="1840667"/>
          </a:xfrm>
          <a:prstGeom prst="rect">
            <a:avLst/>
          </a:prstGeom>
        </p:spPr>
      </p:pic>
      <p:sp>
        <p:nvSpPr>
          <p:cNvPr id="2" name="Freeform 5"/>
          <p:cNvSpPr>
            <a:spLocks/>
          </p:cNvSpPr>
          <p:nvPr/>
        </p:nvSpPr>
        <p:spPr bwMode="auto">
          <a:xfrm>
            <a:off x="0" y="365125"/>
            <a:ext cx="554064" cy="454025"/>
          </a:xfrm>
          <a:custGeom>
            <a:avLst/>
            <a:gdLst/>
            <a:ahLst/>
            <a:cxnLst/>
            <a:rect l="l" t="t" r="r" b="b"/>
            <a:pathLst>
              <a:path w="554064" h="454025">
                <a:moveTo>
                  <a:pt x="0" y="0"/>
                </a:moveTo>
                <a:lnTo>
                  <a:pt x="317391" y="0"/>
                </a:lnTo>
                <a:lnTo>
                  <a:pt x="329546" y="363"/>
                </a:lnTo>
                <a:lnTo>
                  <a:pt x="341430" y="1179"/>
                </a:lnTo>
                <a:lnTo>
                  <a:pt x="353313" y="2631"/>
                </a:lnTo>
                <a:lnTo>
                  <a:pt x="364925" y="4626"/>
                </a:lnTo>
                <a:lnTo>
                  <a:pt x="376264" y="7257"/>
                </a:lnTo>
                <a:lnTo>
                  <a:pt x="387603" y="10251"/>
                </a:lnTo>
                <a:lnTo>
                  <a:pt x="398489" y="13789"/>
                </a:lnTo>
                <a:lnTo>
                  <a:pt x="409284" y="17961"/>
                </a:lnTo>
                <a:lnTo>
                  <a:pt x="419807" y="22406"/>
                </a:lnTo>
                <a:lnTo>
                  <a:pt x="429967" y="27486"/>
                </a:lnTo>
                <a:lnTo>
                  <a:pt x="439855" y="32929"/>
                </a:lnTo>
                <a:lnTo>
                  <a:pt x="449471" y="38826"/>
                </a:lnTo>
                <a:lnTo>
                  <a:pt x="458723" y="45176"/>
                </a:lnTo>
                <a:lnTo>
                  <a:pt x="467704" y="51979"/>
                </a:lnTo>
                <a:lnTo>
                  <a:pt x="476322" y="59146"/>
                </a:lnTo>
                <a:lnTo>
                  <a:pt x="484486" y="66675"/>
                </a:lnTo>
                <a:lnTo>
                  <a:pt x="492378" y="74567"/>
                </a:lnTo>
                <a:lnTo>
                  <a:pt x="499817" y="82822"/>
                </a:lnTo>
                <a:lnTo>
                  <a:pt x="506893" y="91440"/>
                </a:lnTo>
                <a:lnTo>
                  <a:pt x="513515" y="100330"/>
                </a:lnTo>
                <a:lnTo>
                  <a:pt x="519683" y="109583"/>
                </a:lnTo>
                <a:lnTo>
                  <a:pt x="525398" y="119108"/>
                </a:lnTo>
                <a:lnTo>
                  <a:pt x="530660" y="128814"/>
                </a:lnTo>
                <a:lnTo>
                  <a:pt x="535377" y="138884"/>
                </a:lnTo>
                <a:lnTo>
                  <a:pt x="539641" y="149225"/>
                </a:lnTo>
                <a:lnTo>
                  <a:pt x="543360" y="159657"/>
                </a:lnTo>
                <a:lnTo>
                  <a:pt x="546626" y="170452"/>
                </a:lnTo>
                <a:lnTo>
                  <a:pt x="549256" y="181338"/>
                </a:lnTo>
                <a:lnTo>
                  <a:pt x="551343" y="192496"/>
                </a:lnTo>
                <a:lnTo>
                  <a:pt x="552885" y="203926"/>
                </a:lnTo>
                <a:lnTo>
                  <a:pt x="553701" y="215446"/>
                </a:lnTo>
                <a:lnTo>
                  <a:pt x="554064" y="227058"/>
                </a:lnTo>
                <a:lnTo>
                  <a:pt x="553701" y="238579"/>
                </a:lnTo>
                <a:lnTo>
                  <a:pt x="552885" y="250099"/>
                </a:lnTo>
                <a:lnTo>
                  <a:pt x="551343" y="261529"/>
                </a:lnTo>
                <a:lnTo>
                  <a:pt x="549256" y="272687"/>
                </a:lnTo>
                <a:lnTo>
                  <a:pt x="546626" y="283573"/>
                </a:lnTo>
                <a:lnTo>
                  <a:pt x="543360" y="294368"/>
                </a:lnTo>
                <a:lnTo>
                  <a:pt x="539641" y="304800"/>
                </a:lnTo>
                <a:lnTo>
                  <a:pt x="535377" y="315141"/>
                </a:lnTo>
                <a:lnTo>
                  <a:pt x="530660" y="325211"/>
                </a:lnTo>
                <a:lnTo>
                  <a:pt x="525398" y="335008"/>
                </a:lnTo>
                <a:lnTo>
                  <a:pt x="519683" y="344442"/>
                </a:lnTo>
                <a:lnTo>
                  <a:pt x="513515" y="353786"/>
                </a:lnTo>
                <a:lnTo>
                  <a:pt x="506893" y="362585"/>
                </a:lnTo>
                <a:lnTo>
                  <a:pt x="499817" y="371203"/>
                </a:lnTo>
                <a:lnTo>
                  <a:pt x="492378" y="379458"/>
                </a:lnTo>
                <a:lnTo>
                  <a:pt x="484486" y="387350"/>
                </a:lnTo>
                <a:lnTo>
                  <a:pt x="476322" y="394879"/>
                </a:lnTo>
                <a:lnTo>
                  <a:pt x="467704" y="402046"/>
                </a:lnTo>
                <a:lnTo>
                  <a:pt x="458723" y="408849"/>
                </a:lnTo>
                <a:lnTo>
                  <a:pt x="449471" y="415199"/>
                </a:lnTo>
                <a:lnTo>
                  <a:pt x="439855" y="421096"/>
                </a:lnTo>
                <a:lnTo>
                  <a:pt x="429967" y="426539"/>
                </a:lnTo>
                <a:lnTo>
                  <a:pt x="419807" y="431619"/>
                </a:lnTo>
                <a:lnTo>
                  <a:pt x="409284" y="436064"/>
                </a:lnTo>
                <a:lnTo>
                  <a:pt x="398489" y="440236"/>
                </a:lnTo>
                <a:lnTo>
                  <a:pt x="387603" y="443774"/>
                </a:lnTo>
                <a:lnTo>
                  <a:pt x="376264" y="446768"/>
                </a:lnTo>
                <a:lnTo>
                  <a:pt x="364925" y="449399"/>
                </a:lnTo>
                <a:lnTo>
                  <a:pt x="353313" y="451394"/>
                </a:lnTo>
                <a:lnTo>
                  <a:pt x="341430" y="452846"/>
                </a:lnTo>
                <a:lnTo>
                  <a:pt x="329546" y="453662"/>
                </a:lnTo>
                <a:lnTo>
                  <a:pt x="317391" y="454025"/>
                </a:lnTo>
                <a:lnTo>
                  <a:pt x="0" y="454025"/>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161256" y="335339"/>
            <a:ext cx="5715000" cy="584775"/>
          </a:xfrm>
          <a:prstGeom prst="rect">
            <a:avLst/>
          </a:prstGeom>
          <a:noFill/>
        </p:spPr>
        <p:txBody>
          <a:bodyPr wrap="square" rtlCol="0">
            <a:spAutoFit/>
          </a:bodyPr>
          <a:lstStyle/>
          <a:p>
            <a:r>
              <a:rPr lang="en-US" sz="3200" b="1" dirty="0">
                <a:solidFill>
                  <a:srgbClr val="676ABF"/>
                </a:solidFill>
                <a:latin typeface="Heebo" pitchFamily="2" charset="-79"/>
                <a:ea typeface="Roboto Cn" pitchFamily="2" charset="0"/>
                <a:cs typeface="Heebo" pitchFamily="2" charset="-79"/>
              </a:rPr>
              <a:t> Get started</a:t>
            </a:r>
          </a:p>
        </p:txBody>
      </p:sp>
      <p:sp>
        <p:nvSpPr>
          <p:cNvPr id="5" name="Rectangle 4"/>
          <p:cNvSpPr/>
          <p:nvPr/>
        </p:nvSpPr>
        <p:spPr>
          <a:xfrm>
            <a:off x="8007619" y="4815544"/>
            <a:ext cx="1143000" cy="3279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bwMode="auto">
          <a:xfrm>
            <a:off x="7033810" y="4815544"/>
            <a:ext cx="1309930" cy="339348"/>
          </a:xfrm>
          <a:custGeom>
            <a:avLst/>
            <a:gdLst>
              <a:gd name="T0" fmla="*/ 16845 w 19320"/>
              <a:gd name="T1" fmla="*/ 4 h 5005"/>
              <a:gd name="T2" fmla="*/ 17235 w 19320"/>
              <a:gd name="T3" fmla="*/ 51 h 5005"/>
              <a:gd name="T4" fmla="*/ 17605 w 19320"/>
              <a:gd name="T5" fmla="*/ 152 h 5005"/>
              <a:gd name="T6" fmla="*/ 17952 w 19320"/>
              <a:gd name="T7" fmla="*/ 303 h 5005"/>
              <a:gd name="T8" fmla="*/ 18269 w 19320"/>
              <a:gd name="T9" fmla="*/ 498 h 5005"/>
              <a:gd name="T10" fmla="*/ 18553 w 19320"/>
              <a:gd name="T11" fmla="*/ 735 h 5005"/>
              <a:gd name="T12" fmla="*/ 18800 w 19320"/>
              <a:gd name="T13" fmla="*/ 1008 h 5005"/>
              <a:gd name="T14" fmla="*/ 19004 w 19320"/>
              <a:gd name="T15" fmla="*/ 1313 h 5005"/>
              <a:gd name="T16" fmla="*/ 19161 w 19320"/>
              <a:gd name="T17" fmla="*/ 1645 h 5005"/>
              <a:gd name="T18" fmla="*/ 19267 w 19320"/>
              <a:gd name="T19" fmla="*/ 1999 h 5005"/>
              <a:gd name="T20" fmla="*/ 19316 w 19320"/>
              <a:gd name="T21" fmla="*/ 2375 h 5005"/>
              <a:gd name="T22" fmla="*/ 19307 w 19320"/>
              <a:gd name="T23" fmla="*/ 2757 h 5005"/>
              <a:gd name="T24" fmla="*/ 19238 w 19320"/>
              <a:gd name="T25" fmla="*/ 3126 h 5005"/>
              <a:gd name="T26" fmla="*/ 19114 w 19320"/>
              <a:gd name="T27" fmla="*/ 3474 h 5005"/>
              <a:gd name="T28" fmla="*/ 18941 w 19320"/>
              <a:gd name="T29" fmla="*/ 3797 h 5005"/>
              <a:gd name="T30" fmla="*/ 18722 w 19320"/>
              <a:gd name="T31" fmla="*/ 4092 h 5005"/>
              <a:gd name="T32" fmla="*/ 18463 w 19320"/>
              <a:gd name="T33" fmla="*/ 4353 h 5005"/>
              <a:gd name="T34" fmla="*/ 18167 w 19320"/>
              <a:gd name="T35" fmla="*/ 4577 h 5005"/>
              <a:gd name="T36" fmla="*/ 17840 w 19320"/>
              <a:gd name="T37" fmla="*/ 4758 h 5005"/>
              <a:gd name="T38" fmla="*/ 17485 w 19320"/>
              <a:gd name="T39" fmla="*/ 4892 h 5005"/>
              <a:gd name="T40" fmla="*/ 17107 w 19320"/>
              <a:gd name="T41" fmla="*/ 4976 h 5005"/>
              <a:gd name="T42" fmla="*/ 16711 w 19320"/>
              <a:gd name="T43" fmla="*/ 5005 h 5005"/>
              <a:gd name="T44" fmla="*/ 2344 w 19320"/>
              <a:gd name="T45" fmla="*/ 4992 h 5005"/>
              <a:gd name="T46" fmla="*/ 1960 w 19320"/>
              <a:gd name="T47" fmla="*/ 4925 h 5005"/>
              <a:gd name="T48" fmla="*/ 1596 w 19320"/>
              <a:gd name="T49" fmla="*/ 4807 h 5005"/>
              <a:gd name="T50" fmla="*/ 1259 w 19320"/>
              <a:gd name="T51" fmla="*/ 4642 h 5005"/>
              <a:gd name="T52" fmla="*/ 952 w 19320"/>
              <a:gd name="T53" fmla="*/ 4432 h 5005"/>
              <a:gd name="T54" fmla="*/ 680 w 19320"/>
              <a:gd name="T55" fmla="*/ 4183 h 5005"/>
              <a:gd name="T56" fmla="*/ 447 w 19320"/>
              <a:gd name="T57" fmla="*/ 3900 h 5005"/>
              <a:gd name="T58" fmla="*/ 258 w 19320"/>
              <a:gd name="T59" fmla="*/ 3585 h 5005"/>
              <a:gd name="T60" fmla="*/ 118 w 19320"/>
              <a:gd name="T61" fmla="*/ 3245 h 5005"/>
              <a:gd name="T62" fmla="*/ 30 w 19320"/>
              <a:gd name="T63" fmla="*/ 2883 h 5005"/>
              <a:gd name="T64" fmla="*/ 0 w 19320"/>
              <a:gd name="T65" fmla="*/ 2503 h 5005"/>
              <a:gd name="T66" fmla="*/ 30 w 19320"/>
              <a:gd name="T67" fmla="*/ 2122 h 5005"/>
              <a:gd name="T68" fmla="*/ 118 w 19320"/>
              <a:gd name="T69" fmla="*/ 1760 h 5005"/>
              <a:gd name="T70" fmla="*/ 258 w 19320"/>
              <a:gd name="T71" fmla="*/ 1420 h 5005"/>
              <a:gd name="T72" fmla="*/ 447 w 19320"/>
              <a:gd name="T73" fmla="*/ 1106 h 5005"/>
              <a:gd name="T74" fmla="*/ 680 w 19320"/>
              <a:gd name="T75" fmla="*/ 822 h 5005"/>
              <a:gd name="T76" fmla="*/ 952 w 19320"/>
              <a:gd name="T77" fmla="*/ 573 h 5005"/>
              <a:gd name="T78" fmla="*/ 1259 w 19320"/>
              <a:gd name="T79" fmla="*/ 363 h 5005"/>
              <a:gd name="T80" fmla="*/ 1596 w 19320"/>
              <a:gd name="T81" fmla="*/ 198 h 5005"/>
              <a:gd name="T82" fmla="*/ 1960 w 19320"/>
              <a:gd name="T83" fmla="*/ 80 h 5005"/>
              <a:gd name="T84" fmla="*/ 2344 w 19320"/>
              <a:gd name="T85" fmla="*/ 13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0" h="5005">
                <a:moveTo>
                  <a:pt x="2609" y="0"/>
                </a:moveTo>
                <a:lnTo>
                  <a:pt x="16711" y="0"/>
                </a:lnTo>
                <a:lnTo>
                  <a:pt x="16845" y="4"/>
                </a:lnTo>
                <a:lnTo>
                  <a:pt x="16976" y="13"/>
                </a:lnTo>
                <a:lnTo>
                  <a:pt x="17107" y="29"/>
                </a:lnTo>
                <a:lnTo>
                  <a:pt x="17235" y="51"/>
                </a:lnTo>
                <a:lnTo>
                  <a:pt x="17360" y="80"/>
                </a:lnTo>
                <a:lnTo>
                  <a:pt x="17485" y="113"/>
                </a:lnTo>
                <a:lnTo>
                  <a:pt x="17605" y="152"/>
                </a:lnTo>
                <a:lnTo>
                  <a:pt x="17724" y="198"/>
                </a:lnTo>
                <a:lnTo>
                  <a:pt x="17840" y="247"/>
                </a:lnTo>
                <a:lnTo>
                  <a:pt x="17952" y="303"/>
                </a:lnTo>
                <a:lnTo>
                  <a:pt x="18061" y="363"/>
                </a:lnTo>
                <a:lnTo>
                  <a:pt x="18167" y="428"/>
                </a:lnTo>
                <a:lnTo>
                  <a:pt x="18269" y="498"/>
                </a:lnTo>
                <a:lnTo>
                  <a:pt x="18368" y="573"/>
                </a:lnTo>
                <a:lnTo>
                  <a:pt x="18463" y="652"/>
                </a:lnTo>
                <a:lnTo>
                  <a:pt x="18553" y="735"/>
                </a:lnTo>
                <a:lnTo>
                  <a:pt x="18640" y="822"/>
                </a:lnTo>
                <a:lnTo>
                  <a:pt x="18722" y="913"/>
                </a:lnTo>
                <a:lnTo>
                  <a:pt x="18800" y="1008"/>
                </a:lnTo>
                <a:lnTo>
                  <a:pt x="18873" y="1106"/>
                </a:lnTo>
                <a:lnTo>
                  <a:pt x="18941" y="1208"/>
                </a:lnTo>
                <a:lnTo>
                  <a:pt x="19004" y="1313"/>
                </a:lnTo>
                <a:lnTo>
                  <a:pt x="19062" y="1420"/>
                </a:lnTo>
                <a:lnTo>
                  <a:pt x="19114" y="1531"/>
                </a:lnTo>
                <a:lnTo>
                  <a:pt x="19161" y="1645"/>
                </a:lnTo>
                <a:lnTo>
                  <a:pt x="19202" y="1760"/>
                </a:lnTo>
                <a:lnTo>
                  <a:pt x="19238" y="1879"/>
                </a:lnTo>
                <a:lnTo>
                  <a:pt x="19267" y="1999"/>
                </a:lnTo>
                <a:lnTo>
                  <a:pt x="19290" y="2122"/>
                </a:lnTo>
                <a:lnTo>
                  <a:pt x="19307" y="2248"/>
                </a:lnTo>
                <a:lnTo>
                  <a:pt x="19316" y="2375"/>
                </a:lnTo>
                <a:lnTo>
                  <a:pt x="19320" y="2503"/>
                </a:lnTo>
                <a:lnTo>
                  <a:pt x="19316" y="2630"/>
                </a:lnTo>
                <a:lnTo>
                  <a:pt x="19307" y="2757"/>
                </a:lnTo>
                <a:lnTo>
                  <a:pt x="19290" y="2883"/>
                </a:lnTo>
                <a:lnTo>
                  <a:pt x="19267" y="3006"/>
                </a:lnTo>
                <a:lnTo>
                  <a:pt x="19238" y="3126"/>
                </a:lnTo>
                <a:lnTo>
                  <a:pt x="19202" y="3245"/>
                </a:lnTo>
                <a:lnTo>
                  <a:pt x="19161" y="3360"/>
                </a:lnTo>
                <a:lnTo>
                  <a:pt x="19114" y="3474"/>
                </a:lnTo>
                <a:lnTo>
                  <a:pt x="19062" y="3585"/>
                </a:lnTo>
                <a:lnTo>
                  <a:pt x="19004" y="3693"/>
                </a:lnTo>
                <a:lnTo>
                  <a:pt x="18941" y="3797"/>
                </a:lnTo>
                <a:lnTo>
                  <a:pt x="18873" y="3900"/>
                </a:lnTo>
                <a:lnTo>
                  <a:pt x="18800" y="3997"/>
                </a:lnTo>
                <a:lnTo>
                  <a:pt x="18722" y="4092"/>
                </a:lnTo>
                <a:lnTo>
                  <a:pt x="18640" y="4183"/>
                </a:lnTo>
                <a:lnTo>
                  <a:pt x="18553" y="4270"/>
                </a:lnTo>
                <a:lnTo>
                  <a:pt x="18463" y="4353"/>
                </a:lnTo>
                <a:lnTo>
                  <a:pt x="18368" y="4432"/>
                </a:lnTo>
                <a:lnTo>
                  <a:pt x="18269" y="4507"/>
                </a:lnTo>
                <a:lnTo>
                  <a:pt x="18167" y="4577"/>
                </a:lnTo>
                <a:lnTo>
                  <a:pt x="18061" y="4642"/>
                </a:lnTo>
                <a:lnTo>
                  <a:pt x="17952" y="4702"/>
                </a:lnTo>
                <a:lnTo>
                  <a:pt x="17840" y="4758"/>
                </a:lnTo>
                <a:lnTo>
                  <a:pt x="17724" y="4807"/>
                </a:lnTo>
                <a:lnTo>
                  <a:pt x="17605" y="4853"/>
                </a:lnTo>
                <a:lnTo>
                  <a:pt x="17485" y="4892"/>
                </a:lnTo>
                <a:lnTo>
                  <a:pt x="17360" y="4925"/>
                </a:lnTo>
                <a:lnTo>
                  <a:pt x="17235" y="4954"/>
                </a:lnTo>
                <a:lnTo>
                  <a:pt x="17107" y="4976"/>
                </a:lnTo>
                <a:lnTo>
                  <a:pt x="16976" y="4992"/>
                </a:lnTo>
                <a:lnTo>
                  <a:pt x="16845" y="5001"/>
                </a:lnTo>
                <a:lnTo>
                  <a:pt x="16711" y="5005"/>
                </a:lnTo>
                <a:lnTo>
                  <a:pt x="2609" y="5005"/>
                </a:lnTo>
                <a:lnTo>
                  <a:pt x="2475" y="5001"/>
                </a:lnTo>
                <a:lnTo>
                  <a:pt x="2344" y="4992"/>
                </a:lnTo>
                <a:lnTo>
                  <a:pt x="2213" y="4976"/>
                </a:lnTo>
                <a:lnTo>
                  <a:pt x="2085" y="4954"/>
                </a:lnTo>
                <a:lnTo>
                  <a:pt x="1960" y="4925"/>
                </a:lnTo>
                <a:lnTo>
                  <a:pt x="1835" y="4892"/>
                </a:lnTo>
                <a:lnTo>
                  <a:pt x="1715" y="4853"/>
                </a:lnTo>
                <a:lnTo>
                  <a:pt x="1596" y="4807"/>
                </a:lnTo>
                <a:lnTo>
                  <a:pt x="1480" y="4758"/>
                </a:lnTo>
                <a:lnTo>
                  <a:pt x="1368" y="4702"/>
                </a:lnTo>
                <a:lnTo>
                  <a:pt x="1259" y="4642"/>
                </a:lnTo>
                <a:lnTo>
                  <a:pt x="1153" y="4577"/>
                </a:lnTo>
                <a:lnTo>
                  <a:pt x="1051" y="4507"/>
                </a:lnTo>
                <a:lnTo>
                  <a:pt x="952" y="4432"/>
                </a:lnTo>
                <a:lnTo>
                  <a:pt x="857" y="4353"/>
                </a:lnTo>
                <a:lnTo>
                  <a:pt x="767" y="4270"/>
                </a:lnTo>
                <a:lnTo>
                  <a:pt x="680" y="4183"/>
                </a:lnTo>
                <a:lnTo>
                  <a:pt x="598" y="4092"/>
                </a:lnTo>
                <a:lnTo>
                  <a:pt x="520" y="3997"/>
                </a:lnTo>
                <a:lnTo>
                  <a:pt x="447" y="3900"/>
                </a:lnTo>
                <a:lnTo>
                  <a:pt x="379" y="3797"/>
                </a:lnTo>
                <a:lnTo>
                  <a:pt x="316" y="3693"/>
                </a:lnTo>
                <a:lnTo>
                  <a:pt x="258" y="3585"/>
                </a:lnTo>
                <a:lnTo>
                  <a:pt x="206" y="3474"/>
                </a:lnTo>
                <a:lnTo>
                  <a:pt x="159" y="3360"/>
                </a:lnTo>
                <a:lnTo>
                  <a:pt x="118" y="3245"/>
                </a:lnTo>
                <a:lnTo>
                  <a:pt x="82" y="3126"/>
                </a:lnTo>
                <a:lnTo>
                  <a:pt x="53" y="3006"/>
                </a:lnTo>
                <a:lnTo>
                  <a:pt x="30" y="2883"/>
                </a:lnTo>
                <a:lnTo>
                  <a:pt x="13" y="2757"/>
                </a:lnTo>
                <a:lnTo>
                  <a:pt x="4" y="2630"/>
                </a:lnTo>
                <a:lnTo>
                  <a:pt x="0" y="2503"/>
                </a:lnTo>
                <a:lnTo>
                  <a:pt x="4" y="2375"/>
                </a:lnTo>
                <a:lnTo>
                  <a:pt x="13" y="2248"/>
                </a:lnTo>
                <a:lnTo>
                  <a:pt x="30" y="2122"/>
                </a:lnTo>
                <a:lnTo>
                  <a:pt x="53" y="1999"/>
                </a:lnTo>
                <a:lnTo>
                  <a:pt x="82" y="1879"/>
                </a:lnTo>
                <a:lnTo>
                  <a:pt x="118" y="1760"/>
                </a:lnTo>
                <a:lnTo>
                  <a:pt x="159" y="1645"/>
                </a:lnTo>
                <a:lnTo>
                  <a:pt x="206" y="1531"/>
                </a:lnTo>
                <a:lnTo>
                  <a:pt x="258" y="1420"/>
                </a:lnTo>
                <a:lnTo>
                  <a:pt x="316" y="1313"/>
                </a:lnTo>
                <a:lnTo>
                  <a:pt x="379" y="1208"/>
                </a:lnTo>
                <a:lnTo>
                  <a:pt x="447" y="1106"/>
                </a:lnTo>
                <a:lnTo>
                  <a:pt x="520" y="1008"/>
                </a:lnTo>
                <a:lnTo>
                  <a:pt x="598" y="913"/>
                </a:lnTo>
                <a:lnTo>
                  <a:pt x="680" y="822"/>
                </a:lnTo>
                <a:lnTo>
                  <a:pt x="767" y="735"/>
                </a:lnTo>
                <a:lnTo>
                  <a:pt x="857" y="652"/>
                </a:lnTo>
                <a:lnTo>
                  <a:pt x="952" y="573"/>
                </a:lnTo>
                <a:lnTo>
                  <a:pt x="1051" y="498"/>
                </a:lnTo>
                <a:lnTo>
                  <a:pt x="1153" y="428"/>
                </a:lnTo>
                <a:lnTo>
                  <a:pt x="1259" y="363"/>
                </a:lnTo>
                <a:lnTo>
                  <a:pt x="1368" y="303"/>
                </a:lnTo>
                <a:lnTo>
                  <a:pt x="1480" y="247"/>
                </a:lnTo>
                <a:lnTo>
                  <a:pt x="1596" y="198"/>
                </a:lnTo>
                <a:lnTo>
                  <a:pt x="1715" y="152"/>
                </a:lnTo>
                <a:lnTo>
                  <a:pt x="1835" y="113"/>
                </a:lnTo>
                <a:lnTo>
                  <a:pt x="1960" y="80"/>
                </a:lnTo>
                <a:lnTo>
                  <a:pt x="2085" y="51"/>
                </a:lnTo>
                <a:lnTo>
                  <a:pt x="2213" y="29"/>
                </a:lnTo>
                <a:lnTo>
                  <a:pt x="2344" y="13"/>
                </a:lnTo>
                <a:lnTo>
                  <a:pt x="2475" y="4"/>
                </a:lnTo>
                <a:lnTo>
                  <a:pt x="2609" y="0"/>
                </a:lnTo>
                <a:close/>
              </a:path>
            </a:pathLst>
          </a:custGeom>
          <a:solidFill>
            <a:srgbClr val="676AB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345875" y="4869911"/>
            <a:ext cx="685800" cy="261610"/>
          </a:xfrm>
          <a:prstGeom prst="rect">
            <a:avLst/>
          </a:prstGeom>
          <a:noFill/>
        </p:spPr>
        <p:txBody>
          <a:bodyPr wrap="square" rtlCol="0">
            <a:spAutoFit/>
          </a:bodyPr>
          <a:lstStyle/>
          <a:p>
            <a:pPr algn="ctr"/>
            <a:fld id="{EBE7F794-E4B0-4938-8882-E6F7A5FB1EBA}" type="slidenum">
              <a:rPr lang="en-US" sz="1100" smtClean="0">
                <a:solidFill>
                  <a:schemeClr val="bg1"/>
                </a:solidFill>
              </a:rPr>
              <a:t>9</a:t>
            </a:fld>
            <a:endParaRPr lang="en-US" sz="1100" dirty="0">
              <a:solidFill>
                <a:schemeClr val="bg1"/>
              </a:solidFill>
            </a:endParaRPr>
          </a:p>
        </p:txBody>
      </p:sp>
      <p:grpSp>
        <p:nvGrpSpPr>
          <p:cNvPr id="65" name="Group 64"/>
          <p:cNvGrpSpPr/>
          <p:nvPr/>
        </p:nvGrpSpPr>
        <p:grpSpPr>
          <a:xfrm>
            <a:off x="8485464" y="4862363"/>
            <a:ext cx="506136" cy="234319"/>
            <a:chOff x="8497453" y="4862363"/>
            <a:chExt cx="506136" cy="234319"/>
          </a:xfrm>
        </p:grpSpPr>
        <p:sp>
          <p:nvSpPr>
            <p:cNvPr id="66" name="Chevron 65"/>
            <p:cNvSpPr/>
            <p:nvPr/>
          </p:nvSpPr>
          <p:spPr>
            <a:xfrm>
              <a:off x="8497453"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66"/>
            <p:cNvSpPr/>
            <p:nvPr/>
          </p:nvSpPr>
          <p:spPr>
            <a:xfrm>
              <a:off x="8668855"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67"/>
            <p:cNvSpPr/>
            <p:nvPr/>
          </p:nvSpPr>
          <p:spPr>
            <a:xfrm>
              <a:off x="8840258" y="4862363"/>
              <a:ext cx="163331" cy="234319"/>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a:extLst>
              <a:ext uri="{FF2B5EF4-FFF2-40B4-BE49-F238E27FC236}">
                <a16:creationId xmlns:a16="http://schemas.microsoft.com/office/drawing/2014/main" id="{9A2E7792-6371-444E-BFC6-5E3715A7A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58" y="4743482"/>
            <a:ext cx="624749" cy="439340"/>
          </a:xfrm>
          <a:prstGeom prst="rect">
            <a:avLst/>
          </a:prstGeom>
        </p:spPr>
      </p:pic>
      <p:pic>
        <p:nvPicPr>
          <p:cNvPr id="53" name="Picture 2">
            <a:extLst>
              <a:ext uri="{FF2B5EF4-FFF2-40B4-BE49-F238E27FC236}">
                <a16:creationId xmlns:a16="http://schemas.microsoft.com/office/drawing/2014/main" id="{514FD22C-B46E-2A42-B516-B5AE6A0F2B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0439" y="274719"/>
            <a:ext cx="636904" cy="63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93E865FB-7DF1-E444-979E-92B6FAFD97DA}"/>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73739" y="3770439"/>
            <a:ext cx="1840667" cy="1840667"/>
          </a:xfrm>
          <a:prstGeom prst="rect">
            <a:avLst/>
          </a:prstGeom>
        </p:spPr>
      </p:pic>
      <p:pic>
        <p:nvPicPr>
          <p:cNvPr id="62" name="Picture 61">
            <a:extLst>
              <a:ext uri="{FF2B5EF4-FFF2-40B4-BE49-F238E27FC236}">
                <a16:creationId xmlns:a16="http://schemas.microsoft.com/office/drawing/2014/main" id="{E962D534-59D2-244A-94EA-120A7B5C1A3C}"/>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3285023" y="-1025646"/>
            <a:ext cx="1840667" cy="1840667"/>
          </a:xfrm>
          <a:prstGeom prst="rect">
            <a:avLst/>
          </a:prstGeom>
        </p:spPr>
      </p:pic>
      <p:pic>
        <p:nvPicPr>
          <p:cNvPr id="69" name="Picture 68">
            <a:extLst>
              <a:ext uri="{FF2B5EF4-FFF2-40B4-BE49-F238E27FC236}">
                <a16:creationId xmlns:a16="http://schemas.microsoft.com/office/drawing/2014/main" id="{AAF77BD9-9127-134F-9E1C-BC67CA28FBB5}"/>
              </a:ext>
            </a:extLst>
          </p:cNvPr>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7615709" y="-383775"/>
            <a:ext cx="1591108" cy="1591108"/>
          </a:xfrm>
          <a:prstGeom prst="rect">
            <a:avLst/>
          </a:prstGeom>
        </p:spPr>
      </p:pic>
      <p:sp>
        <p:nvSpPr>
          <p:cNvPr id="21" name="Content Placeholder 2">
            <a:extLst>
              <a:ext uri="{FF2B5EF4-FFF2-40B4-BE49-F238E27FC236}">
                <a16:creationId xmlns:a16="http://schemas.microsoft.com/office/drawing/2014/main" id="{DA969D5A-D705-B74F-AB77-1AA2E91E465C}"/>
              </a:ext>
            </a:extLst>
          </p:cNvPr>
          <p:cNvSpPr txBox="1">
            <a:spLocks/>
          </p:cNvSpPr>
          <p:nvPr/>
        </p:nvSpPr>
        <p:spPr>
          <a:xfrm>
            <a:off x="350641" y="1835055"/>
            <a:ext cx="8640959" cy="579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dirty="0">
                <a:solidFill>
                  <a:srgbClr val="DF3AA7"/>
                </a:solidFill>
                <a:latin typeface="Heebo" pitchFamily="2" charset="-79"/>
                <a:cs typeface="Heebo" pitchFamily="2" charset="-79"/>
              </a:rPr>
              <a:t>Discuss</a:t>
            </a:r>
          </a:p>
          <a:p>
            <a:r>
              <a:rPr lang="en-GB" sz="1800" dirty="0">
                <a:latin typeface="Heebo" pitchFamily="2" charset="-79"/>
                <a:cs typeface="Heebo" pitchFamily="2" charset="-79"/>
              </a:rPr>
              <a:t>Why did some structures withstand the test better than others?</a:t>
            </a:r>
          </a:p>
          <a:p>
            <a:r>
              <a:rPr lang="en-GB" sz="1800" dirty="0">
                <a:latin typeface="Heebo" pitchFamily="2" charset="-79"/>
                <a:cs typeface="Heebo" pitchFamily="2" charset="-79"/>
              </a:rPr>
              <a:t>How did you feel about the materials you were given?</a:t>
            </a:r>
          </a:p>
          <a:p>
            <a:r>
              <a:rPr lang="en-GB" sz="1800" dirty="0">
                <a:latin typeface="Heebo" pitchFamily="2" charset="-79"/>
                <a:cs typeface="Heebo" pitchFamily="2" charset="-79"/>
              </a:rPr>
              <a:t>How do you think this activity relates to Goal 9?</a:t>
            </a:r>
          </a:p>
        </p:txBody>
      </p:sp>
      <p:pic>
        <p:nvPicPr>
          <p:cNvPr id="25" name="Graphic 24" descr="Question mark">
            <a:extLst>
              <a:ext uri="{FF2B5EF4-FFF2-40B4-BE49-F238E27FC236}">
                <a16:creationId xmlns:a16="http://schemas.microsoft.com/office/drawing/2014/main" id="{E39FA1D8-B8A2-064C-9325-004DE780DA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65388">
            <a:off x="5495027" y="654639"/>
            <a:ext cx="1434345" cy="1434345"/>
          </a:xfrm>
          <a:prstGeom prst="rect">
            <a:avLst/>
          </a:prstGeom>
        </p:spPr>
      </p:pic>
      <p:pic>
        <p:nvPicPr>
          <p:cNvPr id="28" name="Graphic 27" descr="Question mark">
            <a:extLst>
              <a:ext uri="{FF2B5EF4-FFF2-40B4-BE49-F238E27FC236}">
                <a16:creationId xmlns:a16="http://schemas.microsoft.com/office/drawing/2014/main" id="{CE781B46-7926-6A4E-ABD5-4A5780541B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08502">
            <a:off x="4622387" y="105778"/>
            <a:ext cx="1434345" cy="1434345"/>
          </a:xfrm>
          <a:prstGeom prst="rect">
            <a:avLst/>
          </a:prstGeom>
        </p:spPr>
      </p:pic>
      <p:pic>
        <p:nvPicPr>
          <p:cNvPr id="29" name="Graphic 28" descr="Question mark">
            <a:extLst>
              <a:ext uri="{FF2B5EF4-FFF2-40B4-BE49-F238E27FC236}">
                <a16:creationId xmlns:a16="http://schemas.microsoft.com/office/drawing/2014/main" id="{36DAB206-1B7F-0349-835C-01D17EB59A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908502">
            <a:off x="6444447" y="197775"/>
            <a:ext cx="1434345" cy="1434345"/>
          </a:xfrm>
          <a:prstGeom prst="rect">
            <a:avLst/>
          </a:prstGeom>
        </p:spPr>
      </p:pic>
      <p:pic>
        <p:nvPicPr>
          <p:cNvPr id="30" name="Graphic 29" descr="Question mark">
            <a:extLst>
              <a:ext uri="{FF2B5EF4-FFF2-40B4-BE49-F238E27FC236}">
                <a16:creationId xmlns:a16="http://schemas.microsoft.com/office/drawing/2014/main" id="{F1ECF248-56CE-FE41-BB50-FC8CE326BA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65388">
            <a:off x="2792639" y="3711553"/>
            <a:ext cx="1434345" cy="1434345"/>
          </a:xfrm>
          <a:prstGeom prst="rect">
            <a:avLst/>
          </a:prstGeom>
        </p:spPr>
      </p:pic>
      <p:pic>
        <p:nvPicPr>
          <p:cNvPr id="31" name="Graphic 30" descr="Question mark">
            <a:extLst>
              <a:ext uri="{FF2B5EF4-FFF2-40B4-BE49-F238E27FC236}">
                <a16:creationId xmlns:a16="http://schemas.microsoft.com/office/drawing/2014/main" id="{F894B41D-2845-0B44-B02C-251CFB5DCA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08502">
            <a:off x="1919999" y="3162692"/>
            <a:ext cx="1434345" cy="1434345"/>
          </a:xfrm>
          <a:prstGeom prst="rect">
            <a:avLst/>
          </a:prstGeom>
        </p:spPr>
      </p:pic>
      <p:pic>
        <p:nvPicPr>
          <p:cNvPr id="32" name="Graphic 31" descr="Question mark">
            <a:extLst>
              <a:ext uri="{FF2B5EF4-FFF2-40B4-BE49-F238E27FC236}">
                <a16:creationId xmlns:a16="http://schemas.microsoft.com/office/drawing/2014/main" id="{A1DC81C2-9384-7F4D-A0A9-EC6A0E5E18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908502">
            <a:off x="3742059" y="3254689"/>
            <a:ext cx="1434345" cy="1434345"/>
          </a:xfrm>
          <a:prstGeom prst="rect">
            <a:avLst/>
          </a:prstGeom>
        </p:spPr>
      </p:pic>
    </p:spTree>
    <p:extLst>
      <p:ext uri="{BB962C8B-B14F-4D97-AF65-F5344CB8AC3E}">
        <p14:creationId xmlns:p14="http://schemas.microsoft.com/office/powerpoint/2010/main" val="98393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2"/>
                                        </p:tgtEl>
                                        <p:attrNameLst>
                                          <p:attrName>r</p:attrName>
                                        </p:attrNameLst>
                                      </p:cBhvr>
                                    </p:animRot>
                                    <p:animRot by="-240000">
                                      <p:cBhvr>
                                        <p:cTn id="25" dur="200" fill="hold">
                                          <p:stCondLst>
                                            <p:cond delay="200"/>
                                          </p:stCondLst>
                                        </p:cTn>
                                        <p:tgtEl>
                                          <p:spTgt spid="32"/>
                                        </p:tgtEl>
                                        <p:attrNameLst>
                                          <p:attrName>r</p:attrName>
                                        </p:attrNameLst>
                                      </p:cBhvr>
                                    </p:animRot>
                                    <p:animRot by="240000">
                                      <p:cBhvr>
                                        <p:cTn id="26" dur="200" fill="hold">
                                          <p:stCondLst>
                                            <p:cond delay="400"/>
                                          </p:stCondLst>
                                        </p:cTn>
                                        <p:tgtEl>
                                          <p:spTgt spid="32"/>
                                        </p:tgtEl>
                                        <p:attrNameLst>
                                          <p:attrName>r</p:attrName>
                                        </p:attrNameLst>
                                      </p:cBhvr>
                                    </p:animRot>
                                    <p:animRot by="-240000">
                                      <p:cBhvr>
                                        <p:cTn id="27" dur="200" fill="hold">
                                          <p:stCondLst>
                                            <p:cond delay="600"/>
                                          </p:stCondLst>
                                        </p:cTn>
                                        <p:tgtEl>
                                          <p:spTgt spid="32"/>
                                        </p:tgtEl>
                                        <p:attrNameLst>
                                          <p:attrName>r</p:attrName>
                                        </p:attrNameLst>
                                      </p:cBhvr>
                                    </p:animRot>
                                    <p:animRot by="120000">
                                      <p:cBhvr>
                                        <p:cTn id="28" dur="200" fill="hold">
                                          <p:stCondLst>
                                            <p:cond delay="800"/>
                                          </p:stCondLst>
                                        </p:cTn>
                                        <p:tgtEl>
                                          <p:spTgt spid="3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31"/>
                                        </p:tgtEl>
                                        <p:attrNameLst>
                                          <p:attrName>r</p:attrName>
                                        </p:attrNameLst>
                                      </p:cBhvr>
                                    </p:animRot>
                                    <p:animRot by="-240000">
                                      <p:cBhvr>
                                        <p:cTn id="31" dur="200" fill="hold">
                                          <p:stCondLst>
                                            <p:cond delay="200"/>
                                          </p:stCondLst>
                                        </p:cTn>
                                        <p:tgtEl>
                                          <p:spTgt spid="31"/>
                                        </p:tgtEl>
                                        <p:attrNameLst>
                                          <p:attrName>r</p:attrName>
                                        </p:attrNameLst>
                                      </p:cBhvr>
                                    </p:animRot>
                                    <p:animRot by="240000">
                                      <p:cBhvr>
                                        <p:cTn id="32" dur="200" fill="hold">
                                          <p:stCondLst>
                                            <p:cond delay="400"/>
                                          </p:stCondLst>
                                        </p:cTn>
                                        <p:tgtEl>
                                          <p:spTgt spid="31"/>
                                        </p:tgtEl>
                                        <p:attrNameLst>
                                          <p:attrName>r</p:attrName>
                                        </p:attrNameLst>
                                      </p:cBhvr>
                                    </p:animRot>
                                    <p:animRot by="-240000">
                                      <p:cBhvr>
                                        <p:cTn id="33" dur="200" fill="hold">
                                          <p:stCondLst>
                                            <p:cond delay="600"/>
                                          </p:stCondLst>
                                        </p:cTn>
                                        <p:tgtEl>
                                          <p:spTgt spid="31"/>
                                        </p:tgtEl>
                                        <p:attrNameLst>
                                          <p:attrName>r</p:attrName>
                                        </p:attrNameLst>
                                      </p:cBhvr>
                                    </p:animRot>
                                    <p:animRot by="120000">
                                      <p:cBhvr>
                                        <p:cTn id="34" dur="200" fill="hold">
                                          <p:stCondLst>
                                            <p:cond delay="800"/>
                                          </p:stCondLst>
                                        </p:cTn>
                                        <p:tgtEl>
                                          <p:spTgt spid="31"/>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30"/>
                                        </p:tgtEl>
                                        <p:attrNameLst>
                                          <p:attrName>r</p:attrName>
                                        </p:attrNameLst>
                                      </p:cBhvr>
                                    </p:animRot>
                                    <p:animRot by="-240000">
                                      <p:cBhvr>
                                        <p:cTn id="37" dur="200" fill="hold">
                                          <p:stCondLst>
                                            <p:cond delay="200"/>
                                          </p:stCondLst>
                                        </p:cTn>
                                        <p:tgtEl>
                                          <p:spTgt spid="30"/>
                                        </p:tgtEl>
                                        <p:attrNameLst>
                                          <p:attrName>r</p:attrName>
                                        </p:attrNameLst>
                                      </p:cBhvr>
                                    </p:animRot>
                                    <p:animRot by="240000">
                                      <p:cBhvr>
                                        <p:cTn id="38" dur="200" fill="hold">
                                          <p:stCondLst>
                                            <p:cond delay="400"/>
                                          </p:stCondLst>
                                        </p:cTn>
                                        <p:tgtEl>
                                          <p:spTgt spid="30"/>
                                        </p:tgtEl>
                                        <p:attrNameLst>
                                          <p:attrName>r</p:attrName>
                                        </p:attrNameLst>
                                      </p:cBhvr>
                                    </p:animRot>
                                    <p:animRot by="-240000">
                                      <p:cBhvr>
                                        <p:cTn id="39" dur="200" fill="hold">
                                          <p:stCondLst>
                                            <p:cond delay="600"/>
                                          </p:stCondLst>
                                        </p:cTn>
                                        <p:tgtEl>
                                          <p:spTgt spid="30"/>
                                        </p:tgtEl>
                                        <p:attrNameLst>
                                          <p:attrName>r</p:attrName>
                                        </p:attrNameLst>
                                      </p:cBhvr>
                                    </p:animRot>
                                    <p:animRot by="120000">
                                      <p:cBhvr>
                                        <p:cTn id="40"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Looman - Default Color">
      <a:dk1>
        <a:sysClr val="windowText" lastClr="000000"/>
      </a:dk1>
      <a:lt1>
        <a:sysClr val="window" lastClr="FFFFFF"/>
      </a:lt1>
      <a:dk2>
        <a:srgbClr val="56C3FD"/>
      </a:dk2>
      <a:lt2>
        <a:srgbClr val="4AB6A9"/>
      </a:lt2>
      <a:accent1>
        <a:srgbClr val="FFC000"/>
      </a:accent1>
      <a:accent2>
        <a:srgbClr val="717171"/>
      </a:accent2>
      <a:accent3>
        <a:srgbClr val="FF7F7F"/>
      </a:accent3>
      <a:accent4>
        <a:srgbClr val="7030A0"/>
      </a:accent4>
      <a:accent5>
        <a:srgbClr val="92D050"/>
      </a:accent5>
      <a:accent6>
        <a:srgbClr val="011E2D"/>
      </a:accent6>
      <a:hlink>
        <a:srgbClr val="D5F0FE"/>
      </a:hlink>
      <a:folHlink>
        <a:srgbClr val="A7DFFC"/>
      </a:folHlink>
    </a:clrScheme>
    <a:fontScheme name="Custom 3">
      <a:majorFont>
        <a:latin typeface="Roboto"/>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TDEC-PPTX-TEMPLATE" id="{611C1F3D-BB64-A94C-84EC-FAD67E8A6133}" vid="{DE33A5F2-A003-6C42-B49E-907C598BF1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B009E5D1F0DF4B8B6336BD7A05347A" ma:contentTypeVersion="12" ma:contentTypeDescription="Create a new document." ma:contentTypeScope="" ma:versionID="7eefb7f07af784ea2fe413f763773464">
  <xsd:schema xmlns:xsd="http://www.w3.org/2001/XMLSchema" xmlns:xs="http://www.w3.org/2001/XMLSchema" xmlns:p="http://schemas.microsoft.com/office/2006/metadata/properties" xmlns:ns2="f0f7b4fd-4ce0-4772-9396-8886c2738110" xmlns:ns3="be5e74cd-4f39-4de1-828b-a81a961e4af0" targetNamespace="http://schemas.microsoft.com/office/2006/metadata/properties" ma:root="true" ma:fieldsID="3e893fd6def32fefcae771a6d6a926e5" ns2:_="" ns3:_="">
    <xsd:import namespace="f0f7b4fd-4ce0-4772-9396-8886c2738110"/>
    <xsd:import namespace="be5e74cd-4f39-4de1-828b-a81a961e4a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f7b4fd-4ce0-4772-9396-8886c2738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5e74cd-4f39-4de1-828b-a81a961e4af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e5e74cd-4f39-4de1-828b-a81a961e4af0">
      <UserInfo>
        <DisplayName>Mrs Seagrave</DisplayName>
        <AccountId>120</AccountId>
        <AccountType/>
      </UserInfo>
    </SharedWithUsers>
  </documentManagement>
</p:properties>
</file>

<file path=customXml/itemProps1.xml><?xml version="1.0" encoding="utf-8"?>
<ds:datastoreItem xmlns:ds="http://schemas.openxmlformats.org/officeDocument/2006/customXml" ds:itemID="{90225C35-8A7D-40DA-B34E-DEFC6E8882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f7b4fd-4ce0-4772-9396-8886c2738110"/>
    <ds:schemaRef ds:uri="be5e74cd-4f39-4de1-828b-a81a961e4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CFD60A-67B6-4726-8288-FD04EC2AD52D}">
  <ds:schemaRefs>
    <ds:schemaRef ds:uri="http://schemas.microsoft.com/sharepoint/v3/contenttype/forms"/>
  </ds:schemaRefs>
</ds:datastoreItem>
</file>

<file path=customXml/itemProps3.xml><?xml version="1.0" encoding="utf-8"?>
<ds:datastoreItem xmlns:ds="http://schemas.openxmlformats.org/officeDocument/2006/customXml" ds:itemID="{A2C38143-C54C-4CA4-8BB1-68AB7A7444B1}">
  <ds:schemaRefs>
    <ds:schemaRef ds:uri="http://purl.org/dc/terms/"/>
    <ds:schemaRef ds:uri="be5e74cd-4f39-4de1-828b-a81a961e4af0"/>
    <ds:schemaRef ds:uri="http://schemas.microsoft.com/office/2006/documentManagement/type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infopath/2007/PartnerControls"/>
    <ds:schemaRef ds:uri="f0f7b4fd-4ce0-4772-9396-8886c273811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7078</TotalTime>
  <Words>6705</Words>
  <Application>Microsoft Office PowerPoint</Application>
  <PresentationFormat>On-screen Show (16:9)</PresentationFormat>
  <Paragraphs>757</Paragraphs>
  <Slides>63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Calibri</vt:lpstr>
      <vt:lpstr>Heebo</vt:lpstr>
      <vt:lpstr>Heebo Medium</vt:lpstr>
      <vt:lpstr>Open Sans</vt:lpstr>
      <vt:lpstr>Roboto Cn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Ann McGeary</dc:creator>
  <cp:lastModifiedBy>Mr Hill</cp:lastModifiedBy>
  <cp:revision>63</cp:revision>
  <dcterms:created xsi:type="dcterms:W3CDTF">2019-10-08T08:40:42Z</dcterms:created>
  <dcterms:modified xsi:type="dcterms:W3CDTF">2021-09-16T11:55:48Z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3888500.00000000</vt:lpwstr>
  </property>
  <property fmtid="{D5CDD505-2E9C-101B-9397-08002B2CF9AE}" pid="3" name="ContentTypeId">
    <vt:lpwstr>0x010100BCB009E5D1F0DF4B8B6336BD7A05347A</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ies>
</file>